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mov" ContentType="video/quicktime"/>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60" r:id="rId1"/>
    <p:sldMasterId id="2147483707" r:id="rId2"/>
    <p:sldMasterId id="2147483725" r:id="rId3"/>
  </p:sldMasterIdLst>
  <p:notesMasterIdLst>
    <p:notesMasterId r:id="rId120"/>
  </p:notesMasterIdLst>
  <p:sldIdLst>
    <p:sldId id="319" r:id="rId4"/>
    <p:sldId id="305" r:id="rId5"/>
    <p:sldId id="308" r:id="rId6"/>
    <p:sldId id="258" r:id="rId7"/>
    <p:sldId id="318" r:id="rId8"/>
    <p:sldId id="259" r:id="rId9"/>
    <p:sldId id="260" r:id="rId10"/>
    <p:sldId id="261" r:id="rId11"/>
    <p:sldId id="263" r:id="rId12"/>
    <p:sldId id="264" r:id="rId13"/>
    <p:sldId id="265" r:id="rId14"/>
    <p:sldId id="266" r:id="rId15"/>
    <p:sldId id="267" r:id="rId16"/>
    <p:sldId id="268" r:id="rId17"/>
    <p:sldId id="269" r:id="rId18"/>
    <p:sldId id="270" r:id="rId19"/>
    <p:sldId id="271" r:id="rId20"/>
    <p:sldId id="278" r:id="rId21"/>
    <p:sldId id="272" r:id="rId22"/>
    <p:sldId id="273" r:id="rId23"/>
    <p:sldId id="275" r:id="rId24"/>
    <p:sldId id="277" r:id="rId25"/>
    <p:sldId id="279" r:id="rId26"/>
    <p:sldId id="280" r:id="rId27"/>
    <p:sldId id="282" r:id="rId28"/>
    <p:sldId id="284" r:id="rId29"/>
    <p:sldId id="286"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9" r:id="rId44"/>
    <p:sldId id="310" r:id="rId45"/>
    <p:sldId id="311" r:id="rId46"/>
    <p:sldId id="312" r:id="rId47"/>
    <p:sldId id="313" r:id="rId48"/>
    <p:sldId id="314" r:id="rId49"/>
    <p:sldId id="315" r:id="rId50"/>
    <p:sldId id="316" r:id="rId51"/>
    <p:sldId id="317" r:id="rId52"/>
    <p:sldId id="320" r:id="rId53"/>
    <p:sldId id="321" r:id="rId54"/>
    <p:sldId id="325" r:id="rId55"/>
    <p:sldId id="326" r:id="rId56"/>
    <p:sldId id="327" r:id="rId57"/>
    <p:sldId id="328" r:id="rId58"/>
    <p:sldId id="329" r:id="rId59"/>
    <p:sldId id="330" r:id="rId60"/>
    <p:sldId id="331" r:id="rId61"/>
    <p:sldId id="332" r:id="rId62"/>
    <p:sldId id="333" r:id="rId63"/>
    <p:sldId id="334" r:id="rId64"/>
    <p:sldId id="335" r:id="rId65"/>
    <p:sldId id="338" r:id="rId66"/>
    <p:sldId id="339" r:id="rId67"/>
    <p:sldId id="340" r:id="rId68"/>
    <p:sldId id="341" r:id="rId69"/>
    <p:sldId id="342" r:id="rId70"/>
    <p:sldId id="344" r:id="rId71"/>
    <p:sldId id="345" r:id="rId72"/>
    <p:sldId id="346" r:id="rId73"/>
    <p:sldId id="348" r:id="rId74"/>
    <p:sldId id="350" r:id="rId75"/>
    <p:sldId id="352" r:id="rId76"/>
    <p:sldId id="353" r:id="rId77"/>
    <p:sldId id="354" r:id="rId78"/>
    <p:sldId id="355" r:id="rId79"/>
    <p:sldId id="356" r:id="rId80"/>
    <p:sldId id="358" r:id="rId81"/>
    <p:sldId id="359" r:id="rId82"/>
    <p:sldId id="360" r:id="rId83"/>
    <p:sldId id="362" r:id="rId84"/>
    <p:sldId id="363"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7" r:id="rId98"/>
    <p:sldId id="378" r:id="rId99"/>
    <p:sldId id="379" r:id="rId100"/>
    <p:sldId id="380"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396" r:id="rId117"/>
    <p:sldId id="397" r:id="rId118"/>
    <p:sldId id="398" r:id="rId119"/>
  </p:sldIdLst>
  <p:sldSz cx="118872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EC0"/>
    <a:srgbClr val="C3E2C1"/>
    <a:srgbClr val="6BA8D0"/>
    <a:srgbClr val="9FD18B"/>
    <a:srgbClr val="DBE8F3"/>
    <a:srgbClr val="A1C5E0"/>
    <a:srgbClr val="E9F4E7"/>
    <a:srgbClr val="6AC17B"/>
    <a:srgbClr val="E6E7E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434" autoAdjust="0"/>
  </p:normalViewPr>
  <p:slideViewPr>
    <p:cSldViewPr showGuides="1">
      <p:cViewPr varScale="1">
        <p:scale>
          <a:sx n="92" d="100"/>
          <a:sy n="92" d="100"/>
        </p:scale>
        <p:origin x="210" y="42"/>
      </p:cViewPr>
      <p:guideLst>
        <p:guide orient="horz" pos="2160"/>
        <p:guide pos="3744"/>
      </p:guideLst>
    </p:cSldViewPr>
  </p:slideViewPr>
  <p:notesTextViewPr>
    <p:cViewPr>
      <p:scale>
        <a:sx n="1" d="1"/>
        <a:sy n="1" d="1"/>
      </p:scale>
      <p:origin x="0" y="0"/>
    </p:cViewPr>
  </p:notesTextViewPr>
  <p:sorterViewPr>
    <p:cViewPr varScale="1">
      <p:scale>
        <a:sx n="100" d="100"/>
        <a:sy n="100" d="100"/>
      </p:scale>
      <p:origin x="0" y="-53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emf"/><Relationship Id="rId1" Type="http://schemas.openxmlformats.org/officeDocument/2006/relationships/image" Target="../media/image54.emf"/><Relationship Id="rId4" Type="http://schemas.openxmlformats.org/officeDocument/2006/relationships/image" Target="../media/image5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5" Type="http://schemas.openxmlformats.org/officeDocument/2006/relationships/image" Target="../media/image65.wmf"/><Relationship Id="rId4"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8BA29-E864-41FE-9B8A-D003A75F4CB8}" type="datetimeFigureOut">
              <a:rPr lang="en-GB" smtClean="0"/>
              <a:t>12/10/2019</a:t>
            </a:fld>
            <a:endParaRPr lang="en-GB"/>
          </a:p>
        </p:txBody>
      </p:sp>
      <p:sp>
        <p:nvSpPr>
          <p:cNvPr id="4" name="Slide Image Placeholder 3"/>
          <p:cNvSpPr>
            <a:spLocks noGrp="1" noRot="1" noChangeAspect="1"/>
          </p:cNvSpPr>
          <p:nvPr>
            <p:ph type="sldImg" idx="2"/>
          </p:nvPr>
        </p:nvSpPr>
        <p:spPr>
          <a:xfrm>
            <a:off x="754063" y="1143000"/>
            <a:ext cx="53498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59CF1-FF7C-4520-8CEE-86992EED9F7B}" type="slidenum">
              <a:rPr lang="en-GB" smtClean="0"/>
              <a:t>‹#›</a:t>
            </a:fld>
            <a:endParaRPr lang="en-GB"/>
          </a:p>
        </p:txBody>
      </p:sp>
    </p:spTree>
    <p:extLst>
      <p:ext uri="{BB962C8B-B14F-4D97-AF65-F5344CB8AC3E}">
        <p14:creationId xmlns:p14="http://schemas.microsoft.com/office/powerpoint/2010/main" val="324941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a:t>
            </a:fld>
            <a:endParaRPr lang="en-US" dirty="0"/>
          </a:p>
        </p:txBody>
      </p:sp>
    </p:spTree>
    <p:extLst>
      <p:ext uri="{BB962C8B-B14F-4D97-AF65-F5344CB8AC3E}">
        <p14:creationId xmlns:p14="http://schemas.microsoft.com/office/powerpoint/2010/main" val="6667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16</a:t>
            </a:fld>
            <a:endParaRPr lang="en-US" dirty="0"/>
          </a:p>
        </p:txBody>
      </p:sp>
    </p:spTree>
    <p:extLst>
      <p:ext uri="{BB962C8B-B14F-4D97-AF65-F5344CB8AC3E}">
        <p14:creationId xmlns:p14="http://schemas.microsoft.com/office/powerpoint/2010/main" val="688980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17</a:t>
            </a:fld>
            <a:endParaRPr lang="en-US" dirty="0"/>
          </a:p>
        </p:txBody>
      </p:sp>
    </p:spTree>
    <p:extLst>
      <p:ext uri="{BB962C8B-B14F-4D97-AF65-F5344CB8AC3E}">
        <p14:creationId xmlns:p14="http://schemas.microsoft.com/office/powerpoint/2010/main" val="3213754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18</a:t>
            </a:fld>
            <a:endParaRPr lang="en-US" dirty="0"/>
          </a:p>
        </p:txBody>
      </p:sp>
    </p:spTree>
    <p:extLst>
      <p:ext uri="{BB962C8B-B14F-4D97-AF65-F5344CB8AC3E}">
        <p14:creationId xmlns:p14="http://schemas.microsoft.com/office/powerpoint/2010/main" val="3025274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19</a:t>
            </a:fld>
            <a:endParaRPr lang="en-US" dirty="0"/>
          </a:p>
        </p:txBody>
      </p:sp>
    </p:spTree>
    <p:extLst>
      <p:ext uri="{BB962C8B-B14F-4D97-AF65-F5344CB8AC3E}">
        <p14:creationId xmlns:p14="http://schemas.microsoft.com/office/powerpoint/2010/main" val="1694012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20</a:t>
            </a:fld>
            <a:endParaRPr lang="en-US" dirty="0"/>
          </a:p>
        </p:txBody>
      </p:sp>
    </p:spTree>
    <p:extLst>
      <p:ext uri="{BB962C8B-B14F-4D97-AF65-F5344CB8AC3E}">
        <p14:creationId xmlns:p14="http://schemas.microsoft.com/office/powerpoint/2010/main" val="2642454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21</a:t>
            </a:fld>
            <a:endParaRPr lang="en-US" dirty="0"/>
          </a:p>
        </p:txBody>
      </p:sp>
    </p:spTree>
    <p:extLst>
      <p:ext uri="{BB962C8B-B14F-4D97-AF65-F5344CB8AC3E}">
        <p14:creationId xmlns:p14="http://schemas.microsoft.com/office/powerpoint/2010/main" val="1892087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22</a:t>
            </a:fld>
            <a:endParaRPr lang="en-US" dirty="0"/>
          </a:p>
        </p:txBody>
      </p:sp>
    </p:spTree>
    <p:extLst>
      <p:ext uri="{BB962C8B-B14F-4D97-AF65-F5344CB8AC3E}">
        <p14:creationId xmlns:p14="http://schemas.microsoft.com/office/powerpoint/2010/main" val="1501036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24</a:t>
            </a:fld>
            <a:endParaRPr lang="en-US" dirty="0"/>
          </a:p>
        </p:txBody>
      </p:sp>
    </p:spTree>
    <p:extLst>
      <p:ext uri="{BB962C8B-B14F-4D97-AF65-F5344CB8AC3E}">
        <p14:creationId xmlns:p14="http://schemas.microsoft.com/office/powerpoint/2010/main" val="2294044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25</a:t>
            </a:fld>
            <a:endParaRPr lang="en-US" dirty="0"/>
          </a:p>
        </p:txBody>
      </p:sp>
    </p:spTree>
    <p:extLst>
      <p:ext uri="{BB962C8B-B14F-4D97-AF65-F5344CB8AC3E}">
        <p14:creationId xmlns:p14="http://schemas.microsoft.com/office/powerpoint/2010/main" val="3200573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C88BA517-C8E6-41CE-BB3C-7CF21E86F2C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defRPr sz="2400">
                <a:solidFill>
                  <a:schemeClr val="tx1"/>
                </a:solidFill>
                <a:latin typeface="Times New Roman" panose="02020603050405020304" pitchFamily="18" charset="0"/>
              </a:defRPr>
            </a:lvl1pPr>
            <a:lvl2pPr marL="742950" indent="-285750" defTabSz="920750">
              <a:defRPr sz="2400">
                <a:solidFill>
                  <a:schemeClr val="tx1"/>
                </a:solidFill>
                <a:latin typeface="Times New Roman" panose="02020603050405020304" pitchFamily="18" charset="0"/>
              </a:defRPr>
            </a:lvl2pPr>
            <a:lvl3pPr marL="1143000" indent="-228600" defTabSz="920750">
              <a:defRPr sz="2400">
                <a:solidFill>
                  <a:schemeClr val="tx1"/>
                </a:solidFill>
                <a:latin typeface="Times New Roman" panose="02020603050405020304" pitchFamily="18" charset="0"/>
              </a:defRPr>
            </a:lvl3pPr>
            <a:lvl4pPr marL="1600200" indent="-228600" defTabSz="920750">
              <a:defRPr sz="2400">
                <a:solidFill>
                  <a:schemeClr val="tx1"/>
                </a:solidFill>
                <a:latin typeface="Times New Roman" panose="02020603050405020304" pitchFamily="18" charset="0"/>
              </a:defRPr>
            </a:lvl4pPr>
            <a:lvl5pPr marL="2057400" indent="-228600" defTabSz="920750">
              <a:defRPr sz="2400">
                <a:solidFill>
                  <a:schemeClr val="tx1"/>
                </a:solidFill>
                <a:latin typeface="Times New Roman" panose="02020603050405020304" pitchFamily="18" charset="0"/>
              </a:defRPr>
            </a:lvl5pPr>
            <a:lvl6pPr marL="2514600" indent="-228600" defTabSz="9207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07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07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0750" eaLnBrk="0" fontAlgn="base" hangingPunct="0">
              <a:spcBef>
                <a:spcPct val="0"/>
              </a:spcBef>
              <a:spcAft>
                <a:spcPct val="0"/>
              </a:spcAft>
              <a:defRPr sz="2400">
                <a:solidFill>
                  <a:schemeClr val="tx1"/>
                </a:solidFill>
                <a:latin typeface="Times New Roman" panose="02020603050405020304" pitchFamily="18" charset="0"/>
              </a:defRPr>
            </a:lvl9pPr>
          </a:lstStyle>
          <a:p>
            <a:fld id="{68746ADD-5538-4A1F-BE08-EA4C53F38882}" type="slidenum">
              <a:rPr lang="en-US" altLang="en-US" sz="1200">
                <a:ea typeface="ＭＳ Ｐゴシック" panose="020B0600070205080204" pitchFamily="34" charset="-128"/>
              </a:rPr>
              <a:pPr/>
              <a:t>26</a:t>
            </a:fld>
            <a:endParaRPr lang="en-US" altLang="en-US" sz="1200">
              <a:ea typeface="ＭＳ Ｐゴシック" panose="020B0600070205080204" pitchFamily="34" charset="-128"/>
            </a:endParaRPr>
          </a:p>
        </p:txBody>
      </p:sp>
      <p:sp>
        <p:nvSpPr>
          <p:cNvPr id="7171" name="Rectangle 2">
            <a:extLst>
              <a:ext uri="{FF2B5EF4-FFF2-40B4-BE49-F238E27FC236}">
                <a16:creationId xmlns:a16="http://schemas.microsoft.com/office/drawing/2014/main" id="{650124BE-FB83-418B-B87E-2AA4C1C66775}"/>
              </a:ext>
            </a:extLst>
          </p:cNvPr>
          <p:cNvSpPr>
            <a:spLocks noGrp="1" noRot="1" noChangeAspect="1" noChangeArrowheads="1" noTextEdit="1"/>
          </p:cNvSpPr>
          <p:nvPr>
            <p:ph type="sldImg"/>
          </p:nvPr>
        </p:nvSpPr>
        <p:spPr>
          <a:xfrm>
            <a:off x="473075" y="693738"/>
            <a:ext cx="5916613" cy="3414712"/>
          </a:xfrm>
          <a:ln/>
        </p:spPr>
      </p:sp>
      <p:sp>
        <p:nvSpPr>
          <p:cNvPr id="7172" name="Rectangle 3">
            <a:extLst>
              <a:ext uri="{FF2B5EF4-FFF2-40B4-BE49-F238E27FC236}">
                <a16:creationId xmlns:a16="http://schemas.microsoft.com/office/drawing/2014/main" id="{E7107CEB-BF7A-4490-A5C1-5BFEA502F599}"/>
              </a:ext>
            </a:extLst>
          </p:cNvPr>
          <p:cNvSpPr>
            <a:spLocks noGrp="1" noChangeArrowheads="1"/>
          </p:cNvSpPr>
          <p:nvPr>
            <p:ph type="body" idx="1"/>
          </p:nvPr>
        </p:nvSpPr>
        <p:spPr>
          <a:xfrm>
            <a:off x="912813" y="4343400"/>
            <a:ext cx="5030787"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1377026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a:t>
            </a:fld>
            <a:endParaRPr lang="en-US" dirty="0"/>
          </a:p>
        </p:txBody>
      </p:sp>
    </p:spTree>
    <p:extLst>
      <p:ext uri="{BB962C8B-B14F-4D97-AF65-F5344CB8AC3E}">
        <p14:creationId xmlns:p14="http://schemas.microsoft.com/office/powerpoint/2010/main" val="952937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047646AB-D498-4A40-802A-0A13ACAEACE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defRPr sz="2400">
                <a:solidFill>
                  <a:schemeClr val="tx1"/>
                </a:solidFill>
                <a:latin typeface="Times New Roman" panose="02020603050405020304" pitchFamily="18" charset="0"/>
              </a:defRPr>
            </a:lvl1pPr>
            <a:lvl2pPr marL="742950" indent="-285750" defTabSz="920750">
              <a:defRPr sz="2400">
                <a:solidFill>
                  <a:schemeClr val="tx1"/>
                </a:solidFill>
                <a:latin typeface="Times New Roman" panose="02020603050405020304" pitchFamily="18" charset="0"/>
              </a:defRPr>
            </a:lvl2pPr>
            <a:lvl3pPr marL="1143000" indent="-228600" defTabSz="920750">
              <a:defRPr sz="2400">
                <a:solidFill>
                  <a:schemeClr val="tx1"/>
                </a:solidFill>
                <a:latin typeface="Times New Roman" panose="02020603050405020304" pitchFamily="18" charset="0"/>
              </a:defRPr>
            </a:lvl3pPr>
            <a:lvl4pPr marL="1600200" indent="-228600" defTabSz="920750">
              <a:defRPr sz="2400">
                <a:solidFill>
                  <a:schemeClr val="tx1"/>
                </a:solidFill>
                <a:latin typeface="Times New Roman" panose="02020603050405020304" pitchFamily="18" charset="0"/>
              </a:defRPr>
            </a:lvl4pPr>
            <a:lvl5pPr marL="2057400" indent="-228600" defTabSz="920750">
              <a:defRPr sz="2400">
                <a:solidFill>
                  <a:schemeClr val="tx1"/>
                </a:solidFill>
                <a:latin typeface="Times New Roman" panose="02020603050405020304" pitchFamily="18" charset="0"/>
              </a:defRPr>
            </a:lvl5pPr>
            <a:lvl6pPr marL="2514600" indent="-228600" defTabSz="9207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07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07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0750" eaLnBrk="0" fontAlgn="base" hangingPunct="0">
              <a:spcBef>
                <a:spcPct val="0"/>
              </a:spcBef>
              <a:spcAft>
                <a:spcPct val="0"/>
              </a:spcAft>
              <a:defRPr sz="2400">
                <a:solidFill>
                  <a:schemeClr val="tx1"/>
                </a:solidFill>
                <a:latin typeface="Times New Roman" panose="02020603050405020304" pitchFamily="18" charset="0"/>
              </a:defRPr>
            </a:lvl9pPr>
          </a:lstStyle>
          <a:p>
            <a:fld id="{2A714043-74D0-4242-AF16-4CB80DDBE8E2}" type="slidenum">
              <a:rPr lang="en-US" altLang="en-US" sz="1200">
                <a:ea typeface="ＭＳ Ｐゴシック" panose="020B0600070205080204" pitchFamily="34" charset="-128"/>
              </a:rPr>
              <a:pPr/>
              <a:t>27</a:t>
            </a:fld>
            <a:endParaRPr lang="en-US" altLang="en-US" sz="1200">
              <a:ea typeface="ＭＳ Ｐゴシック" panose="020B0600070205080204" pitchFamily="34" charset="-128"/>
            </a:endParaRPr>
          </a:p>
        </p:txBody>
      </p:sp>
      <p:sp>
        <p:nvSpPr>
          <p:cNvPr id="19459" name="Rectangle 2">
            <a:extLst>
              <a:ext uri="{FF2B5EF4-FFF2-40B4-BE49-F238E27FC236}">
                <a16:creationId xmlns:a16="http://schemas.microsoft.com/office/drawing/2014/main" id="{3C135EF8-2901-4AB9-9B51-40819E0E2D50}"/>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BB50ADAA-398D-4006-8195-F9A4B9A5DA9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959250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34D851AB-01A4-4D04-858D-92E10A2D52F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85980D1-F365-4DEB-A810-2EE4C9BD42FD}" type="slidenum">
              <a:rPr lang="en-US" altLang="en-US" sz="1200"/>
              <a:pPr/>
              <a:t>28</a:t>
            </a:fld>
            <a:endParaRPr lang="en-US" altLang="en-US" sz="1200"/>
          </a:p>
        </p:txBody>
      </p:sp>
      <p:sp>
        <p:nvSpPr>
          <p:cNvPr id="21507" name="Rectangle 2">
            <a:extLst>
              <a:ext uri="{FF2B5EF4-FFF2-40B4-BE49-F238E27FC236}">
                <a16:creationId xmlns:a16="http://schemas.microsoft.com/office/drawing/2014/main" id="{9E1C48DA-5049-40F1-BD40-7E3DC7407C9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08FC417D-FC79-4519-9F48-EC6C93F80D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4556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6CE3B21F-AF12-4323-BB32-E8643E4D5A9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defRPr sz="2400">
                <a:solidFill>
                  <a:schemeClr val="tx1"/>
                </a:solidFill>
                <a:latin typeface="Times New Roman" panose="02020603050405020304" pitchFamily="18" charset="0"/>
              </a:defRPr>
            </a:lvl1pPr>
            <a:lvl2pPr marL="742950" indent="-285750" defTabSz="920750">
              <a:defRPr sz="2400">
                <a:solidFill>
                  <a:schemeClr val="tx1"/>
                </a:solidFill>
                <a:latin typeface="Times New Roman" panose="02020603050405020304" pitchFamily="18" charset="0"/>
              </a:defRPr>
            </a:lvl2pPr>
            <a:lvl3pPr marL="1143000" indent="-228600" defTabSz="920750">
              <a:defRPr sz="2400">
                <a:solidFill>
                  <a:schemeClr val="tx1"/>
                </a:solidFill>
                <a:latin typeface="Times New Roman" panose="02020603050405020304" pitchFamily="18" charset="0"/>
              </a:defRPr>
            </a:lvl3pPr>
            <a:lvl4pPr marL="1600200" indent="-228600" defTabSz="920750">
              <a:defRPr sz="2400">
                <a:solidFill>
                  <a:schemeClr val="tx1"/>
                </a:solidFill>
                <a:latin typeface="Times New Roman" panose="02020603050405020304" pitchFamily="18" charset="0"/>
              </a:defRPr>
            </a:lvl4pPr>
            <a:lvl5pPr marL="2057400" indent="-228600" defTabSz="920750">
              <a:defRPr sz="2400">
                <a:solidFill>
                  <a:schemeClr val="tx1"/>
                </a:solidFill>
                <a:latin typeface="Times New Roman" panose="02020603050405020304" pitchFamily="18" charset="0"/>
              </a:defRPr>
            </a:lvl5pPr>
            <a:lvl6pPr marL="2514600" indent="-228600" defTabSz="9207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07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07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0750" eaLnBrk="0" fontAlgn="base" hangingPunct="0">
              <a:spcBef>
                <a:spcPct val="0"/>
              </a:spcBef>
              <a:spcAft>
                <a:spcPct val="0"/>
              </a:spcAft>
              <a:defRPr sz="2400">
                <a:solidFill>
                  <a:schemeClr val="tx1"/>
                </a:solidFill>
                <a:latin typeface="Times New Roman" panose="02020603050405020304" pitchFamily="18" charset="0"/>
              </a:defRPr>
            </a:lvl9pPr>
          </a:lstStyle>
          <a:p>
            <a:fld id="{46D1F2B9-B6F3-4BEA-80DD-42529B30DAC7}" type="slidenum">
              <a:rPr lang="en-US" altLang="en-US" sz="1200">
                <a:ea typeface="ＭＳ Ｐゴシック" panose="020B0600070205080204" pitchFamily="34" charset="-128"/>
              </a:rPr>
              <a:pPr/>
              <a:t>29</a:t>
            </a:fld>
            <a:endParaRPr lang="en-US" altLang="en-US" sz="1200">
              <a:ea typeface="ＭＳ Ｐゴシック" panose="020B0600070205080204" pitchFamily="34" charset="-128"/>
            </a:endParaRPr>
          </a:p>
        </p:txBody>
      </p:sp>
      <p:sp>
        <p:nvSpPr>
          <p:cNvPr id="23555" name="Rectangle 2">
            <a:extLst>
              <a:ext uri="{FF2B5EF4-FFF2-40B4-BE49-F238E27FC236}">
                <a16:creationId xmlns:a16="http://schemas.microsoft.com/office/drawing/2014/main" id="{AEB63D92-1AF0-4153-BE1E-43CAC16E74D8}"/>
              </a:ext>
            </a:extLst>
          </p:cNvPr>
          <p:cNvSpPr>
            <a:spLocks noGrp="1" noRot="1" noChangeAspect="1" noChangeArrowheads="1" noTextEdit="1"/>
          </p:cNvSpPr>
          <p:nvPr>
            <p:ph type="sldImg"/>
          </p:nvPr>
        </p:nvSpPr>
        <p:spPr>
          <a:xfrm>
            <a:off x="473075" y="693738"/>
            <a:ext cx="5916613" cy="3414712"/>
          </a:xfrm>
          <a:ln/>
        </p:spPr>
      </p:sp>
      <p:sp>
        <p:nvSpPr>
          <p:cNvPr id="23556" name="Rectangle 3">
            <a:extLst>
              <a:ext uri="{FF2B5EF4-FFF2-40B4-BE49-F238E27FC236}">
                <a16:creationId xmlns:a16="http://schemas.microsoft.com/office/drawing/2014/main" id="{14E62EA5-7A00-4034-AFFD-FD716EF4C71E}"/>
              </a:ext>
            </a:extLst>
          </p:cNvPr>
          <p:cNvSpPr>
            <a:spLocks noGrp="1" noChangeArrowheads="1"/>
          </p:cNvSpPr>
          <p:nvPr>
            <p:ph type="body" idx="1"/>
          </p:nvPr>
        </p:nvSpPr>
        <p:spPr>
          <a:xfrm>
            <a:off x="912813" y="4343400"/>
            <a:ext cx="5030787"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3906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CEA2A1C3-D4E9-4A3B-BB5C-1F338003339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defRPr sz="2400">
                <a:solidFill>
                  <a:schemeClr val="tx1"/>
                </a:solidFill>
                <a:latin typeface="Times New Roman" panose="02020603050405020304" pitchFamily="18" charset="0"/>
              </a:defRPr>
            </a:lvl1pPr>
            <a:lvl2pPr marL="742950" indent="-285750" defTabSz="920750">
              <a:defRPr sz="2400">
                <a:solidFill>
                  <a:schemeClr val="tx1"/>
                </a:solidFill>
                <a:latin typeface="Times New Roman" panose="02020603050405020304" pitchFamily="18" charset="0"/>
              </a:defRPr>
            </a:lvl2pPr>
            <a:lvl3pPr marL="1143000" indent="-228600" defTabSz="920750">
              <a:defRPr sz="2400">
                <a:solidFill>
                  <a:schemeClr val="tx1"/>
                </a:solidFill>
                <a:latin typeface="Times New Roman" panose="02020603050405020304" pitchFamily="18" charset="0"/>
              </a:defRPr>
            </a:lvl3pPr>
            <a:lvl4pPr marL="1600200" indent="-228600" defTabSz="920750">
              <a:defRPr sz="2400">
                <a:solidFill>
                  <a:schemeClr val="tx1"/>
                </a:solidFill>
                <a:latin typeface="Times New Roman" panose="02020603050405020304" pitchFamily="18" charset="0"/>
              </a:defRPr>
            </a:lvl4pPr>
            <a:lvl5pPr marL="2057400" indent="-228600" defTabSz="920750">
              <a:defRPr sz="2400">
                <a:solidFill>
                  <a:schemeClr val="tx1"/>
                </a:solidFill>
                <a:latin typeface="Times New Roman" panose="02020603050405020304" pitchFamily="18" charset="0"/>
              </a:defRPr>
            </a:lvl5pPr>
            <a:lvl6pPr marL="2514600" indent="-228600" defTabSz="9207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07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07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0750" eaLnBrk="0" fontAlgn="base" hangingPunct="0">
              <a:spcBef>
                <a:spcPct val="0"/>
              </a:spcBef>
              <a:spcAft>
                <a:spcPct val="0"/>
              </a:spcAft>
              <a:defRPr sz="2400">
                <a:solidFill>
                  <a:schemeClr val="tx1"/>
                </a:solidFill>
                <a:latin typeface="Times New Roman" panose="02020603050405020304" pitchFamily="18" charset="0"/>
              </a:defRPr>
            </a:lvl9pPr>
          </a:lstStyle>
          <a:p>
            <a:fld id="{4159E621-CBF4-4E0E-99B4-0F9E0D1FF05D}" type="slidenum">
              <a:rPr lang="en-US" altLang="en-US" sz="1200">
                <a:ea typeface="ＭＳ Ｐゴシック" panose="020B0600070205080204" pitchFamily="34" charset="-128"/>
              </a:rPr>
              <a:pPr/>
              <a:t>30</a:t>
            </a:fld>
            <a:endParaRPr lang="en-US" altLang="en-US" sz="1200">
              <a:ea typeface="ＭＳ Ｐゴシック" panose="020B0600070205080204" pitchFamily="34" charset="-128"/>
            </a:endParaRPr>
          </a:p>
        </p:txBody>
      </p:sp>
      <p:sp>
        <p:nvSpPr>
          <p:cNvPr id="25603" name="Rectangle 2">
            <a:extLst>
              <a:ext uri="{FF2B5EF4-FFF2-40B4-BE49-F238E27FC236}">
                <a16:creationId xmlns:a16="http://schemas.microsoft.com/office/drawing/2014/main" id="{6E2C8D58-727D-4124-87CA-87665B75CAD6}"/>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1FF4FBB4-81E2-43BD-9DAC-893D90F3DA4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54628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0992F3DB-8AD1-4604-8CE2-F01FAB3F6E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1575AE9-DE39-4AAC-8FEB-194DDB905A86}" type="slidenum">
              <a:rPr lang="en-US" altLang="en-US" sz="1200"/>
              <a:pPr/>
              <a:t>31</a:t>
            </a:fld>
            <a:endParaRPr lang="en-US" altLang="en-US" sz="1200"/>
          </a:p>
        </p:txBody>
      </p:sp>
      <p:sp>
        <p:nvSpPr>
          <p:cNvPr id="27651" name="Rectangle 2">
            <a:extLst>
              <a:ext uri="{FF2B5EF4-FFF2-40B4-BE49-F238E27FC236}">
                <a16:creationId xmlns:a16="http://schemas.microsoft.com/office/drawing/2014/main" id="{CEB6B5B5-96B9-4BA5-B80D-D8881A03C51E}"/>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27067C85-2805-43C4-835F-E0AD215E31F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40341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FEC7370-F9D2-4B63-8029-8DD09EAB03C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1F89FF-EC05-4AB3-AAAC-68D86912A6D2}" type="slidenum">
              <a:rPr lang="en-US" altLang="en-US" sz="1200"/>
              <a:pPr/>
              <a:t>32</a:t>
            </a:fld>
            <a:endParaRPr lang="en-US" altLang="en-US" sz="1200"/>
          </a:p>
        </p:txBody>
      </p:sp>
      <p:sp>
        <p:nvSpPr>
          <p:cNvPr id="29699" name="Rectangle 2">
            <a:extLst>
              <a:ext uri="{FF2B5EF4-FFF2-40B4-BE49-F238E27FC236}">
                <a16:creationId xmlns:a16="http://schemas.microsoft.com/office/drawing/2014/main" id="{A85A422B-2A4E-41CE-99CF-17F259D589D6}"/>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5BC84478-EDE0-4034-8AE9-641DB52EA7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4030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A10FBC89-41DE-40C3-A74A-21EF8CC9FEE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8DC1FFA-5D88-4B3D-B42B-224C5A816E53}" type="slidenum">
              <a:rPr lang="en-US" altLang="en-US" sz="1200"/>
              <a:pPr/>
              <a:t>33</a:t>
            </a:fld>
            <a:endParaRPr lang="en-US" altLang="en-US" sz="1200"/>
          </a:p>
        </p:txBody>
      </p:sp>
      <p:sp>
        <p:nvSpPr>
          <p:cNvPr id="31747" name="Rectangle 2">
            <a:extLst>
              <a:ext uri="{FF2B5EF4-FFF2-40B4-BE49-F238E27FC236}">
                <a16:creationId xmlns:a16="http://schemas.microsoft.com/office/drawing/2014/main" id="{96038F16-9C9B-4C1B-933F-433A4F8DDABF}"/>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4DC56C3C-2BFC-42CD-B53A-27C7B6D8C5C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08931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5DD45806-F436-4826-BD35-4E46D88032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A48FB23-981D-4AFA-9C92-6304C3FCEC9B}" type="slidenum">
              <a:rPr lang="en-US" altLang="en-US" sz="1200"/>
              <a:pPr/>
              <a:t>34</a:t>
            </a:fld>
            <a:endParaRPr lang="en-US" altLang="en-US" sz="1200"/>
          </a:p>
        </p:txBody>
      </p:sp>
      <p:sp>
        <p:nvSpPr>
          <p:cNvPr id="33795" name="Rectangle 2">
            <a:extLst>
              <a:ext uri="{FF2B5EF4-FFF2-40B4-BE49-F238E27FC236}">
                <a16:creationId xmlns:a16="http://schemas.microsoft.com/office/drawing/2014/main" id="{C5967D9B-5B68-4607-AB6D-5DC82BD0B8DC}"/>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7F15500C-202E-4641-BAEE-63AFAF7F8A6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82454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9ADB4A79-B252-4101-84D1-5ABF9692F2D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6DE1D10-829A-467B-ABB1-20FF7B84E4E0}" type="slidenum">
              <a:rPr lang="en-US" altLang="en-US" sz="1200"/>
              <a:pPr/>
              <a:t>35</a:t>
            </a:fld>
            <a:endParaRPr lang="en-US" altLang="en-US" sz="1200"/>
          </a:p>
        </p:txBody>
      </p:sp>
      <p:sp>
        <p:nvSpPr>
          <p:cNvPr id="35843" name="Rectangle 2">
            <a:extLst>
              <a:ext uri="{FF2B5EF4-FFF2-40B4-BE49-F238E27FC236}">
                <a16:creationId xmlns:a16="http://schemas.microsoft.com/office/drawing/2014/main" id="{D30FAA3C-4C13-4686-8529-115F574BD331}"/>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A875B5E6-2A8D-44BC-9A94-4B464E7ECC5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1652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D7B7DC4-4A60-4378-A426-C649EA59DA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7F0F41D-949A-4979-B068-CC479EA781B0}" type="slidenum">
              <a:rPr lang="en-US" altLang="en-US" sz="1200"/>
              <a:pPr/>
              <a:t>37</a:t>
            </a:fld>
            <a:endParaRPr lang="en-US" altLang="en-US" sz="1200"/>
          </a:p>
        </p:txBody>
      </p:sp>
      <p:sp>
        <p:nvSpPr>
          <p:cNvPr id="38915" name="Rectangle 2">
            <a:extLst>
              <a:ext uri="{FF2B5EF4-FFF2-40B4-BE49-F238E27FC236}">
                <a16:creationId xmlns:a16="http://schemas.microsoft.com/office/drawing/2014/main" id="{D046A672-9AA6-43DA-840F-830EC9801E8B}"/>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023C6C02-356D-4E8F-9D8F-A4569CDFCA4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36938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a:t>
            </a:fld>
            <a:endParaRPr lang="en-US" dirty="0"/>
          </a:p>
        </p:txBody>
      </p:sp>
    </p:spTree>
    <p:extLst>
      <p:ext uri="{BB962C8B-B14F-4D97-AF65-F5344CB8AC3E}">
        <p14:creationId xmlns:p14="http://schemas.microsoft.com/office/powerpoint/2010/main" val="2485288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E3FDCC7A-149C-40E1-9F4C-D660113E8BE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A06A65E-893C-4506-91A5-7B509048BB4F}" type="slidenum">
              <a:rPr lang="en-US" altLang="en-US" sz="1200"/>
              <a:pPr/>
              <a:t>38</a:t>
            </a:fld>
            <a:endParaRPr lang="en-US" altLang="en-US" sz="1200"/>
          </a:p>
        </p:txBody>
      </p:sp>
      <p:sp>
        <p:nvSpPr>
          <p:cNvPr id="46083" name="Rectangle 2">
            <a:extLst>
              <a:ext uri="{FF2B5EF4-FFF2-40B4-BE49-F238E27FC236}">
                <a16:creationId xmlns:a16="http://schemas.microsoft.com/office/drawing/2014/main" id="{B6CE8117-F2D7-4D63-AD5A-BEAD1E1B4678}"/>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988DA42E-8143-4814-95ED-B82C57B7560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592419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39</a:t>
            </a:fld>
            <a:endParaRPr lang="en-US" dirty="0"/>
          </a:p>
        </p:txBody>
      </p:sp>
    </p:spTree>
    <p:extLst>
      <p:ext uri="{BB962C8B-B14F-4D97-AF65-F5344CB8AC3E}">
        <p14:creationId xmlns:p14="http://schemas.microsoft.com/office/powerpoint/2010/main" val="1307110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40</a:t>
            </a:fld>
            <a:endParaRPr lang="en-US" dirty="0"/>
          </a:p>
        </p:txBody>
      </p:sp>
    </p:spTree>
    <p:extLst>
      <p:ext uri="{BB962C8B-B14F-4D97-AF65-F5344CB8AC3E}">
        <p14:creationId xmlns:p14="http://schemas.microsoft.com/office/powerpoint/2010/main" val="1684445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42</a:t>
            </a:fld>
            <a:endParaRPr lang="en-US" dirty="0"/>
          </a:p>
        </p:txBody>
      </p:sp>
    </p:spTree>
    <p:extLst>
      <p:ext uri="{BB962C8B-B14F-4D97-AF65-F5344CB8AC3E}">
        <p14:creationId xmlns:p14="http://schemas.microsoft.com/office/powerpoint/2010/main" val="59305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46</a:t>
            </a:fld>
            <a:endParaRPr lang="en-US" dirty="0"/>
          </a:p>
        </p:txBody>
      </p:sp>
    </p:spTree>
    <p:extLst>
      <p:ext uri="{BB962C8B-B14F-4D97-AF65-F5344CB8AC3E}">
        <p14:creationId xmlns:p14="http://schemas.microsoft.com/office/powerpoint/2010/main" val="4023878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53</a:t>
            </a:fld>
            <a:endParaRPr lang="en-US" dirty="0"/>
          </a:p>
        </p:txBody>
      </p:sp>
    </p:spTree>
    <p:extLst>
      <p:ext uri="{BB962C8B-B14F-4D97-AF65-F5344CB8AC3E}">
        <p14:creationId xmlns:p14="http://schemas.microsoft.com/office/powerpoint/2010/main" val="1188937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54</a:t>
            </a:fld>
            <a:endParaRPr lang="en-US" dirty="0"/>
          </a:p>
        </p:txBody>
      </p:sp>
    </p:spTree>
    <p:extLst>
      <p:ext uri="{BB962C8B-B14F-4D97-AF65-F5344CB8AC3E}">
        <p14:creationId xmlns:p14="http://schemas.microsoft.com/office/powerpoint/2010/main" val="1884554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55</a:t>
            </a:fld>
            <a:endParaRPr lang="en-US" dirty="0"/>
          </a:p>
        </p:txBody>
      </p:sp>
    </p:spTree>
    <p:extLst>
      <p:ext uri="{BB962C8B-B14F-4D97-AF65-F5344CB8AC3E}">
        <p14:creationId xmlns:p14="http://schemas.microsoft.com/office/powerpoint/2010/main" val="3858901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58</a:t>
            </a:fld>
            <a:endParaRPr lang="en-US" dirty="0"/>
          </a:p>
        </p:txBody>
      </p:sp>
    </p:spTree>
    <p:extLst>
      <p:ext uri="{BB962C8B-B14F-4D97-AF65-F5344CB8AC3E}">
        <p14:creationId xmlns:p14="http://schemas.microsoft.com/office/powerpoint/2010/main" val="2020143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59</a:t>
            </a:fld>
            <a:endParaRPr lang="en-US" dirty="0"/>
          </a:p>
        </p:txBody>
      </p:sp>
    </p:spTree>
    <p:extLst>
      <p:ext uri="{BB962C8B-B14F-4D97-AF65-F5344CB8AC3E}">
        <p14:creationId xmlns:p14="http://schemas.microsoft.com/office/powerpoint/2010/main" val="2444999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a:t>
            </a:fld>
            <a:endParaRPr lang="en-US" dirty="0"/>
          </a:p>
        </p:txBody>
      </p:sp>
    </p:spTree>
    <p:extLst>
      <p:ext uri="{BB962C8B-B14F-4D97-AF65-F5344CB8AC3E}">
        <p14:creationId xmlns:p14="http://schemas.microsoft.com/office/powerpoint/2010/main" val="1371359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60</a:t>
            </a:fld>
            <a:endParaRPr lang="en-US" dirty="0"/>
          </a:p>
        </p:txBody>
      </p:sp>
    </p:spTree>
    <p:extLst>
      <p:ext uri="{BB962C8B-B14F-4D97-AF65-F5344CB8AC3E}">
        <p14:creationId xmlns:p14="http://schemas.microsoft.com/office/powerpoint/2010/main" val="1082361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61</a:t>
            </a:fld>
            <a:endParaRPr lang="en-US" dirty="0"/>
          </a:p>
        </p:txBody>
      </p:sp>
    </p:spTree>
    <p:extLst>
      <p:ext uri="{BB962C8B-B14F-4D97-AF65-F5344CB8AC3E}">
        <p14:creationId xmlns:p14="http://schemas.microsoft.com/office/powerpoint/2010/main" val="4066524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62</a:t>
            </a:fld>
            <a:endParaRPr lang="en-US" dirty="0"/>
          </a:p>
        </p:txBody>
      </p:sp>
    </p:spTree>
    <p:extLst>
      <p:ext uri="{BB962C8B-B14F-4D97-AF65-F5344CB8AC3E}">
        <p14:creationId xmlns:p14="http://schemas.microsoft.com/office/powerpoint/2010/main" val="1569578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63</a:t>
            </a:fld>
            <a:endParaRPr lang="en-US" dirty="0"/>
          </a:p>
        </p:txBody>
      </p:sp>
    </p:spTree>
    <p:extLst>
      <p:ext uri="{BB962C8B-B14F-4D97-AF65-F5344CB8AC3E}">
        <p14:creationId xmlns:p14="http://schemas.microsoft.com/office/powerpoint/2010/main" val="2966347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64</a:t>
            </a:fld>
            <a:endParaRPr lang="en-US" dirty="0"/>
          </a:p>
        </p:txBody>
      </p:sp>
    </p:spTree>
    <p:extLst>
      <p:ext uri="{BB962C8B-B14F-4D97-AF65-F5344CB8AC3E}">
        <p14:creationId xmlns:p14="http://schemas.microsoft.com/office/powerpoint/2010/main" val="105171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Bagging methods come in different flavours but mostly differ by the way they draw random subsets of the training set</a:t>
            </a:r>
          </a:p>
          <a:p>
            <a:endParaRPr lang="en-IN" dirty="0"/>
          </a:p>
          <a:p>
            <a:pPr marL="228600" indent="-228600">
              <a:buAutoNum type="arabicPeriod"/>
            </a:pPr>
            <a:r>
              <a:rPr lang="en-IN" dirty="0"/>
              <a:t>When random subsets of the data set are drawn as random subsets of the samples, the algorithm is known as pasting</a:t>
            </a:r>
          </a:p>
          <a:p>
            <a:pPr marL="228600" indent="-228600">
              <a:buAutoNum type="arabicPeriod"/>
            </a:pPr>
            <a:r>
              <a:rPr lang="en-IN" dirty="0"/>
              <a:t>When samples are drawn with replacement, the method is known as Bagging (Bootstrap Aggregation)</a:t>
            </a:r>
          </a:p>
          <a:p>
            <a:pPr marL="228600" indent="-228600">
              <a:buAutoNum type="arabicPeriod"/>
            </a:pPr>
            <a:r>
              <a:rPr lang="en-IN" dirty="0"/>
              <a:t>When the random subsets of the dataset are drawn as random subsets of the features, then the method is known as random subspaces</a:t>
            </a:r>
          </a:p>
          <a:p>
            <a:pPr marL="228600" indent="-228600">
              <a:buAutoNum type="arabicPeriod"/>
            </a:pPr>
            <a:r>
              <a:rPr lang="en-IN" dirty="0"/>
              <a:t>When the base estimators are built on subsets of both samples and features, the method is called random patches</a:t>
            </a:r>
          </a:p>
          <a:p>
            <a:pPr marL="0" indent="0">
              <a:buNone/>
            </a:pPr>
            <a:endParaRPr lang="en-IN" dirty="0"/>
          </a:p>
          <a:p>
            <a:pPr marL="0" indent="0">
              <a:buNone/>
            </a:pPr>
            <a:r>
              <a:rPr lang="en-IN" dirty="0"/>
              <a:t>Source:  </a:t>
            </a:r>
            <a:r>
              <a:rPr lang="en-IN" dirty="0" err="1"/>
              <a:t>Scikit</a:t>
            </a:r>
            <a:r>
              <a:rPr lang="en-IN" dirty="0"/>
              <a:t>-learn user guide, chapter 3, page 230</a:t>
            </a:r>
          </a:p>
        </p:txBody>
      </p:sp>
      <p:sp>
        <p:nvSpPr>
          <p:cNvPr id="4" name="Slide Number Placeholder 3"/>
          <p:cNvSpPr>
            <a:spLocks noGrp="1"/>
          </p:cNvSpPr>
          <p:nvPr>
            <p:ph type="sldNum" sz="quarter" idx="10"/>
          </p:nvPr>
        </p:nvSpPr>
        <p:spPr/>
        <p:txBody>
          <a:bodyPr/>
          <a:lstStyle/>
          <a:p>
            <a:fld id="{C7FA689C-7A94-4775-AB50-7BA2C61A5391}" type="slidenum">
              <a:rPr lang="en-US" smtClean="0"/>
              <a:pPr/>
              <a:t>65</a:t>
            </a:fld>
            <a:endParaRPr lang="en-US" dirty="0"/>
          </a:p>
        </p:txBody>
      </p:sp>
    </p:spTree>
    <p:extLst>
      <p:ext uri="{BB962C8B-B14F-4D97-AF65-F5344CB8AC3E}">
        <p14:creationId xmlns:p14="http://schemas.microsoft.com/office/powerpoint/2010/main" val="610433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Bagging methods come in different flavours but mostly differ by the way they draw random subsets of the training set</a:t>
            </a:r>
          </a:p>
          <a:p>
            <a:endParaRPr lang="en-IN" dirty="0"/>
          </a:p>
          <a:p>
            <a:pPr marL="228600" indent="-228600">
              <a:buAutoNum type="arabicPeriod"/>
            </a:pPr>
            <a:r>
              <a:rPr lang="en-IN" dirty="0"/>
              <a:t>When random subsets of the data set are drawn as random subsets of the samples, the algorithm is known as pasting</a:t>
            </a:r>
          </a:p>
          <a:p>
            <a:pPr marL="228600" indent="-228600">
              <a:buAutoNum type="arabicPeriod"/>
            </a:pPr>
            <a:r>
              <a:rPr lang="en-IN" dirty="0"/>
              <a:t>When samples are drawn with replacement, the method is known as Bagging (Bootstrap Aggregation)</a:t>
            </a:r>
          </a:p>
          <a:p>
            <a:pPr marL="228600" indent="-228600">
              <a:buAutoNum type="arabicPeriod"/>
            </a:pPr>
            <a:r>
              <a:rPr lang="en-IN" dirty="0"/>
              <a:t>When the random subsets of the dataset are drawn as random subsets of the features, then the method is known as random subspaces</a:t>
            </a:r>
          </a:p>
          <a:p>
            <a:pPr marL="228600" indent="-228600">
              <a:buAutoNum type="arabicPeriod"/>
            </a:pPr>
            <a:r>
              <a:rPr lang="en-IN" dirty="0"/>
              <a:t>When the base estimators are built on subsets of both samples and features, the method is called random patches</a:t>
            </a:r>
          </a:p>
          <a:p>
            <a:pPr marL="0" indent="0">
              <a:buNone/>
            </a:pPr>
            <a:endParaRPr lang="en-IN" dirty="0"/>
          </a:p>
          <a:p>
            <a:pPr marL="0" indent="0">
              <a:buNone/>
            </a:pPr>
            <a:r>
              <a:rPr lang="en-IN" dirty="0"/>
              <a:t>Source:  </a:t>
            </a:r>
            <a:r>
              <a:rPr lang="en-IN" dirty="0" err="1"/>
              <a:t>Scikit</a:t>
            </a:r>
            <a:r>
              <a:rPr lang="en-IN" dirty="0"/>
              <a:t>-learn user guide, chapter 3, page 230</a:t>
            </a:r>
          </a:p>
        </p:txBody>
      </p:sp>
      <p:sp>
        <p:nvSpPr>
          <p:cNvPr id="4" name="Slide Number Placeholder 3"/>
          <p:cNvSpPr>
            <a:spLocks noGrp="1"/>
          </p:cNvSpPr>
          <p:nvPr>
            <p:ph type="sldNum" sz="quarter" idx="10"/>
          </p:nvPr>
        </p:nvSpPr>
        <p:spPr/>
        <p:txBody>
          <a:bodyPr/>
          <a:lstStyle/>
          <a:p>
            <a:fld id="{C7FA689C-7A94-4775-AB50-7BA2C61A5391}" type="slidenum">
              <a:rPr lang="en-US" smtClean="0"/>
              <a:pPr/>
              <a:t>66</a:t>
            </a:fld>
            <a:endParaRPr lang="en-US" dirty="0"/>
          </a:p>
        </p:txBody>
      </p:sp>
    </p:spTree>
    <p:extLst>
      <p:ext uri="{BB962C8B-B14F-4D97-AF65-F5344CB8AC3E}">
        <p14:creationId xmlns:p14="http://schemas.microsoft.com/office/powerpoint/2010/main" val="874470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Bagging methods come in different flavours but mostly differ by the way they draw random subsets of the training set</a:t>
            </a:r>
          </a:p>
          <a:p>
            <a:endParaRPr lang="en-IN" dirty="0"/>
          </a:p>
          <a:p>
            <a:pPr marL="228600" indent="-228600">
              <a:buAutoNum type="arabicPeriod"/>
            </a:pPr>
            <a:r>
              <a:rPr lang="en-IN" dirty="0"/>
              <a:t>When random subsets of the data set are drawn as random subsets of the samples, the algorithm is known as pasting</a:t>
            </a:r>
          </a:p>
          <a:p>
            <a:pPr marL="228600" indent="-228600">
              <a:buAutoNum type="arabicPeriod"/>
            </a:pPr>
            <a:r>
              <a:rPr lang="en-IN" dirty="0"/>
              <a:t>When samples are drawn with replacement, the method is known as Bagging (Bootstrap Aggregation)</a:t>
            </a:r>
          </a:p>
          <a:p>
            <a:pPr marL="228600" indent="-228600">
              <a:buAutoNum type="arabicPeriod"/>
            </a:pPr>
            <a:r>
              <a:rPr lang="en-IN" dirty="0"/>
              <a:t>When the random subsets of the dataset are drawn as random subsets of the features, then the method is known as random subspaces</a:t>
            </a:r>
          </a:p>
          <a:p>
            <a:pPr marL="228600" indent="-228600">
              <a:buAutoNum type="arabicPeriod"/>
            </a:pPr>
            <a:r>
              <a:rPr lang="en-IN" dirty="0"/>
              <a:t>When the base estimators are built on subsets of both samples and features, the method is called random patches</a:t>
            </a:r>
          </a:p>
          <a:p>
            <a:pPr marL="0" indent="0">
              <a:buNone/>
            </a:pPr>
            <a:endParaRPr lang="en-IN" dirty="0"/>
          </a:p>
          <a:p>
            <a:pPr marL="0" indent="0">
              <a:buNone/>
            </a:pPr>
            <a:r>
              <a:rPr lang="en-IN" dirty="0"/>
              <a:t>Source:  </a:t>
            </a:r>
            <a:r>
              <a:rPr lang="en-IN" dirty="0" err="1"/>
              <a:t>Scikit</a:t>
            </a:r>
            <a:r>
              <a:rPr lang="en-IN" dirty="0"/>
              <a:t>-learn user guide, chapter 3, page 230</a:t>
            </a:r>
          </a:p>
        </p:txBody>
      </p:sp>
      <p:sp>
        <p:nvSpPr>
          <p:cNvPr id="4" name="Slide Number Placeholder 3"/>
          <p:cNvSpPr>
            <a:spLocks noGrp="1"/>
          </p:cNvSpPr>
          <p:nvPr>
            <p:ph type="sldNum" sz="quarter" idx="10"/>
          </p:nvPr>
        </p:nvSpPr>
        <p:spPr/>
        <p:txBody>
          <a:bodyPr/>
          <a:lstStyle/>
          <a:p>
            <a:fld id="{C7FA689C-7A94-4775-AB50-7BA2C61A5391}" type="slidenum">
              <a:rPr lang="en-US" smtClean="0"/>
              <a:pPr/>
              <a:t>67</a:t>
            </a:fld>
            <a:endParaRPr lang="en-US" dirty="0"/>
          </a:p>
        </p:txBody>
      </p:sp>
    </p:spTree>
    <p:extLst>
      <p:ext uri="{BB962C8B-B14F-4D97-AF65-F5344CB8AC3E}">
        <p14:creationId xmlns:p14="http://schemas.microsoft.com/office/powerpoint/2010/main" val="1924867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Bagging methods come in different flavours but mostly differ by the way they draw random subsets of the training set</a:t>
            </a:r>
          </a:p>
          <a:p>
            <a:endParaRPr lang="en-IN" dirty="0"/>
          </a:p>
          <a:p>
            <a:pPr marL="228600" indent="-228600">
              <a:buAutoNum type="arabicPeriod"/>
            </a:pPr>
            <a:r>
              <a:rPr lang="en-IN" dirty="0"/>
              <a:t>When random subsets of the data set are drawn as random subsets of the samples, the algorithm is known as pasting</a:t>
            </a:r>
          </a:p>
          <a:p>
            <a:pPr marL="228600" indent="-228600">
              <a:buAutoNum type="arabicPeriod"/>
            </a:pPr>
            <a:r>
              <a:rPr lang="en-IN" dirty="0"/>
              <a:t>When samples are drawn with replacement, the method is known as Bagging (Bootstrap Aggregation)</a:t>
            </a:r>
          </a:p>
          <a:p>
            <a:pPr marL="228600" indent="-228600">
              <a:buAutoNum type="arabicPeriod"/>
            </a:pPr>
            <a:r>
              <a:rPr lang="en-IN" dirty="0"/>
              <a:t>When the random subsets of the dataset are drawn as random subsets of the features, then the method is known as random subspaces</a:t>
            </a:r>
          </a:p>
          <a:p>
            <a:pPr marL="228600" indent="-228600">
              <a:buAutoNum type="arabicPeriod"/>
            </a:pPr>
            <a:r>
              <a:rPr lang="en-IN" dirty="0"/>
              <a:t>When the base estimators are built on subsets of both samples and features, the method is called random patches</a:t>
            </a:r>
          </a:p>
          <a:p>
            <a:pPr marL="0" indent="0">
              <a:buNone/>
            </a:pPr>
            <a:endParaRPr lang="en-IN" dirty="0"/>
          </a:p>
          <a:p>
            <a:pPr marL="0" indent="0">
              <a:buNone/>
            </a:pPr>
            <a:r>
              <a:rPr lang="en-IN" dirty="0"/>
              <a:t>Source:  </a:t>
            </a:r>
            <a:r>
              <a:rPr lang="en-IN" dirty="0" err="1"/>
              <a:t>Scikit</a:t>
            </a:r>
            <a:r>
              <a:rPr lang="en-IN" dirty="0"/>
              <a:t>-learn user guide, chapter 3, page 230</a:t>
            </a:r>
          </a:p>
        </p:txBody>
      </p:sp>
      <p:sp>
        <p:nvSpPr>
          <p:cNvPr id="4" name="Slide Number Placeholder 3"/>
          <p:cNvSpPr>
            <a:spLocks noGrp="1"/>
          </p:cNvSpPr>
          <p:nvPr>
            <p:ph type="sldNum" sz="quarter" idx="10"/>
          </p:nvPr>
        </p:nvSpPr>
        <p:spPr/>
        <p:txBody>
          <a:bodyPr/>
          <a:lstStyle/>
          <a:p>
            <a:fld id="{C7FA689C-7A94-4775-AB50-7BA2C61A5391}" type="slidenum">
              <a:rPr lang="en-US" smtClean="0"/>
              <a:pPr/>
              <a:t>68</a:t>
            </a:fld>
            <a:endParaRPr lang="en-US" dirty="0"/>
          </a:p>
        </p:txBody>
      </p:sp>
    </p:spTree>
    <p:extLst>
      <p:ext uri="{BB962C8B-B14F-4D97-AF65-F5344CB8AC3E}">
        <p14:creationId xmlns:p14="http://schemas.microsoft.com/office/powerpoint/2010/main" val="3791447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69</a:t>
            </a:fld>
            <a:endParaRPr lang="en-US" dirty="0"/>
          </a:p>
        </p:txBody>
      </p:sp>
    </p:spTree>
    <p:extLst>
      <p:ext uri="{BB962C8B-B14F-4D97-AF65-F5344CB8AC3E}">
        <p14:creationId xmlns:p14="http://schemas.microsoft.com/office/powerpoint/2010/main" val="224003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9</a:t>
            </a:fld>
            <a:endParaRPr lang="en-US" dirty="0"/>
          </a:p>
        </p:txBody>
      </p:sp>
    </p:spTree>
    <p:extLst>
      <p:ext uri="{BB962C8B-B14F-4D97-AF65-F5344CB8AC3E}">
        <p14:creationId xmlns:p14="http://schemas.microsoft.com/office/powerpoint/2010/main" val="1386828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Bagging methods come in different flavours but mostly differ by the way they draw random subsets of the training set</a:t>
            </a:r>
          </a:p>
          <a:p>
            <a:endParaRPr lang="en-IN" dirty="0"/>
          </a:p>
          <a:p>
            <a:pPr marL="228600" indent="-228600">
              <a:buAutoNum type="arabicPeriod"/>
            </a:pPr>
            <a:r>
              <a:rPr lang="en-IN" dirty="0"/>
              <a:t>When random subsets of the data set are drawn as random subsets of the samples, the algorithm is known as pasting</a:t>
            </a:r>
          </a:p>
          <a:p>
            <a:pPr marL="228600" indent="-228600">
              <a:buAutoNum type="arabicPeriod"/>
            </a:pPr>
            <a:r>
              <a:rPr lang="en-IN" dirty="0"/>
              <a:t>When samples are drawn with replacement, the method is known as Bagging (Bootstrap Aggregation)</a:t>
            </a:r>
          </a:p>
          <a:p>
            <a:pPr marL="228600" indent="-228600">
              <a:buAutoNum type="arabicPeriod"/>
            </a:pPr>
            <a:r>
              <a:rPr lang="en-IN" dirty="0"/>
              <a:t>When the random subsets of the dataset are drawn as random subsets of the features, then the method is known as random subspaces</a:t>
            </a:r>
          </a:p>
          <a:p>
            <a:pPr marL="228600" indent="-228600">
              <a:buAutoNum type="arabicPeriod"/>
            </a:pPr>
            <a:r>
              <a:rPr lang="en-IN" dirty="0"/>
              <a:t>When the base estimators are built on subsets of both samples and features, the method is called random patches</a:t>
            </a:r>
          </a:p>
          <a:p>
            <a:pPr marL="0" indent="0">
              <a:buNone/>
            </a:pPr>
            <a:endParaRPr lang="en-IN" dirty="0"/>
          </a:p>
          <a:p>
            <a:pPr marL="0" indent="0">
              <a:buNone/>
            </a:pPr>
            <a:r>
              <a:rPr lang="en-IN" dirty="0"/>
              <a:t>Source:  </a:t>
            </a:r>
            <a:r>
              <a:rPr lang="en-IN" dirty="0" err="1"/>
              <a:t>Scikit</a:t>
            </a:r>
            <a:r>
              <a:rPr lang="en-IN" dirty="0"/>
              <a:t>-learn user guide, chapter 3, page 230</a:t>
            </a:r>
          </a:p>
        </p:txBody>
      </p:sp>
      <p:sp>
        <p:nvSpPr>
          <p:cNvPr id="4" name="Slide Number Placeholder 3"/>
          <p:cNvSpPr>
            <a:spLocks noGrp="1"/>
          </p:cNvSpPr>
          <p:nvPr>
            <p:ph type="sldNum" sz="quarter" idx="10"/>
          </p:nvPr>
        </p:nvSpPr>
        <p:spPr/>
        <p:txBody>
          <a:bodyPr/>
          <a:lstStyle/>
          <a:p>
            <a:fld id="{C7FA689C-7A94-4775-AB50-7BA2C61A5391}" type="slidenum">
              <a:rPr lang="en-US" smtClean="0"/>
              <a:pPr/>
              <a:t>70</a:t>
            </a:fld>
            <a:endParaRPr lang="en-US" dirty="0"/>
          </a:p>
        </p:txBody>
      </p:sp>
    </p:spTree>
    <p:extLst>
      <p:ext uri="{BB962C8B-B14F-4D97-AF65-F5344CB8AC3E}">
        <p14:creationId xmlns:p14="http://schemas.microsoft.com/office/powerpoint/2010/main" val="30982463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71</a:t>
            </a:fld>
            <a:endParaRPr lang="en-US" dirty="0"/>
          </a:p>
        </p:txBody>
      </p:sp>
    </p:spTree>
    <p:extLst>
      <p:ext uri="{BB962C8B-B14F-4D97-AF65-F5344CB8AC3E}">
        <p14:creationId xmlns:p14="http://schemas.microsoft.com/office/powerpoint/2010/main" val="1908657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72</a:t>
            </a:fld>
            <a:endParaRPr lang="en-US" dirty="0"/>
          </a:p>
        </p:txBody>
      </p:sp>
    </p:spTree>
    <p:extLst>
      <p:ext uri="{BB962C8B-B14F-4D97-AF65-F5344CB8AC3E}">
        <p14:creationId xmlns:p14="http://schemas.microsoft.com/office/powerpoint/2010/main" val="2504070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73</a:t>
            </a:fld>
            <a:endParaRPr lang="en-US" dirty="0"/>
          </a:p>
        </p:txBody>
      </p:sp>
    </p:spTree>
    <p:extLst>
      <p:ext uri="{BB962C8B-B14F-4D97-AF65-F5344CB8AC3E}">
        <p14:creationId xmlns:p14="http://schemas.microsoft.com/office/powerpoint/2010/main" val="858395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74</a:t>
            </a:fld>
            <a:endParaRPr lang="en-US" dirty="0"/>
          </a:p>
        </p:txBody>
      </p:sp>
    </p:spTree>
    <p:extLst>
      <p:ext uri="{BB962C8B-B14F-4D97-AF65-F5344CB8AC3E}">
        <p14:creationId xmlns:p14="http://schemas.microsoft.com/office/powerpoint/2010/main" val="31378578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75</a:t>
            </a:fld>
            <a:endParaRPr lang="en-US" dirty="0"/>
          </a:p>
        </p:txBody>
      </p:sp>
    </p:spTree>
    <p:extLst>
      <p:ext uri="{BB962C8B-B14F-4D97-AF65-F5344CB8AC3E}">
        <p14:creationId xmlns:p14="http://schemas.microsoft.com/office/powerpoint/2010/main" val="18200657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77</a:t>
            </a:fld>
            <a:endParaRPr lang="en-US" dirty="0"/>
          </a:p>
        </p:txBody>
      </p:sp>
    </p:spTree>
    <p:extLst>
      <p:ext uri="{BB962C8B-B14F-4D97-AF65-F5344CB8AC3E}">
        <p14:creationId xmlns:p14="http://schemas.microsoft.com/office/powerpoint/2010/main" val="1067491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78</a:t>
            </a:fld>
            <a:endParaRPr lang="en-US" dirty="0"/>
          </a:p>
        </p:txBody>
      </p:sp>
    </p:spTree>
    <p:extLst>
      <p:ext uri="{BB962C8B-B14F-4D97-AF65-F5344CB8AC3E}">
        <p14:creationId xmlns:p14="http://schemas.microsoft.com/office/powerpoint/2010/main" val="4946443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80</a:t>
            </a:fld>
            <a:endParaRPr lang="en-US" dirty="0"/>
          </a:p>
        </p:txBody>
      </p:sp>
    </p:spTree>
    <p:extLst>
      <p:ext uri="{BB962C8B-B14F-4D97-AF65-F5344CB8AC3E}">
        <p14:creationId xmlns:p14="http://schemas.microsoft.com/office/powerpoint/2010/main" val="19203967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81</a:t>
            </a:fld>
            <a:endParaRPr lang="en-US" dirty="0"/>
          </a:p>
        </p:txBody>
      </p:sp>
    </p:spTree>
    <p:extLst>
      <p:ext uri="{BB962C8B-B14F-4D97-AF65-F5344CB8AC3E}">
        <p14:creationId xmlns:p14="http://schemas.microsoft.com/office/powerpoint/2010/main" val="1210668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12</a:t>
            </a:fld>
            <a:endParaRPr lang="en-US" dirty="0"/>
          </a:p>
        </p:txBody>
      </p:sp>
    </p:spTree>
    <p:extLst>
      <p:ext uri="{BB962C8B-B14F-4D97-AF65-F5344CB8AC3E}">
        <p14:creationId xmlns:p14="http://schemas.microsoft.com/office/powerpoint/2010/main" val="40015710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82</a:t>
            </a:fld>
            <a:endParaRPr lang="en-US" dirty="0"/>
          </a:p>
        </p:txBody>
      </p:sp>
    </p:spTree>
    <p:extLst>
      <p:ext uri="{BB962C8B-B14F-4D97-AF65-F5344CB8AC3E}">
        <p14:creationId xmlns:p14="http://schemas.microsoft.com/office/powerpoint/2010/main" val="1167028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83</a:t>
            </a:fld>
            <a:endParaRPr lang="en-US" dirty="0"/>
          </a:p>
        </p:txBody>
      </p:sp>
    </p:spTree>
    <p:extLst>
      <p:ext uri="{BB962C8B-B14F-4D97-AF65-F5344CB8AC3E}">
        <p14:creationId xmlns:p14="http://schemas.microsoft.com/office/powerpoint/2010/main" val="41211861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FA689C-7A94-4775-AB50-7BA2C61A539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42329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FA689C-7A94-4775-AB50-7BA2C61A539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5811792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FA689C-7A94-4775-AB50-7BA2C61A539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10088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FA689C-7A94-4775-AB50-7BA2C61A539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318455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FA689C-7A94-4775-AB50-7BA2C61A539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49549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562" y="4343400"/>
            <a:ext cx="5486400" cy="4114800"/>
          </a:xfrm>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13</a:t>
            </a:fld>
            <a:endParaRPr lang="en-US" dirty="0"/>
          </a:p>
        </p:txBody>
      </p:sp>
      <p:pic>
        <p:nvPicPr>
          <p:cNvPr id="285698" name="Picture 2"/>
          <p:cNvPicPr>
            <a:picLocks noChangeAspect="1" noChangeArrowheads="1"/>
          </p:cNvPicPr>
          <p:nvPr/>
        </p:nvPicPr>
        <p:blipFill>
          <a:blip r:embed="rId3"/>
          <a:srcRect/>
          <a:stretch>
            <a:fillRect/>
          </a:stretch>
        </p:blipFill>
        <p:spPr bwMode="auto">
          <a:xfrm>
            <a:off x="1600200" y="5105400"/>
            <a:ext cx="3362325" cy="2133600"/>
          </a:xfrm>
          <a:prstGeom prst="rect">
            <a:avLst/>
          </a:prstGeom>
          <a:noFill/>
          <a:ln w="9525">
            <a:noFill/>
            <a:miter lim="800000"/>
            <a:headEnd/>
            <a:tailEnd/>
          </a:ln>
        </p:spPr>
      </p:pic>
    </p:spTree>
    <p:extLst>
      <p:ext uri="{BB962C8B-B14F-4D97-AF65-F5344CB8AC3E}">
        <p14:creationId xmlns:p14="http://schemas.microsoft.com/office/powerpoint/2010/main" val="4099238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562" y="4343400"/>
            <a:ext cx="5486400" cy="4114800"/>
          </a:xfrm>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14</a:t>
            </a:fld>
            <a:endParaRPr lang="en-US" dirty="0"/>
          </a:p>
        </p:txBody>
      </p:sp>
      <p:pic>
        <p:nvPicPr>
          <p:cNvPr id="285698" name="Picture 2"/>
          <p:cNvPicPr>
            <a:picLocks noChangeAspect="1" noChangeArrowheads="1"/>
          </p:cNvPicPr>
          <p:nvPr/>
        </p:nvPicPr>
        <p:blipFill>
          <a:blip r:embed="rId3"/>
          <a:srcRect/>
          <a:stretch>
            <a:fillRect/>
          </a:stretch>
        </p:blipFill>
        <p:spPr bwMode="auto">
          <a:xfrm>
            <a:off x="1600200" y="5105400"/>
            <a:ext cx="3362325" cy="2133600"/>
          </a:xfrm>
          <a:prstGeom prst="rect">
            <a:avLst/>
          </a:prstGeom>
          <a:noFill/>
          <a:ln w="9525">
            <a:noFill/>
            <a:miter lim="800000"/>
            <a:headEnd/>
            <a:tailEnd/>
          </a:ln>
        </p:spPr>
      </p:pic>
    </p:spTree>
    <p:extLst>
      <p:ext uri="{BB962C8B-B14F-4D97-AF65-F5344CB8AC3E}">
        <p14:creationId xmlns:p14="http://schemas.microsoft.com/office/powerpoint/2010/main" val="1475379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15</a:t>
            </a:fld>
            <a:endParaRPr lang="en-US" dirty="0"/>
          </a:p>
        </p:txBody>
      </p:sp>
    </p:spTree>
    <p:extLst>
      <p:ext uri="{BB962C8B-B14F-4D97-AF65-F5344CB8AC3E}">
        <p14:creationId xmlns:p14="http://schemas.microsoft.com/office/powerpoint/2010/main" val="862432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Slide Blue">
    <p:spTree>
      <p:nvGrpSpPr>
        <p:cNvPr id="1" name=""/>
        <p:cNvGrpSpPr/>
        <p:nvPr/>
      </p:nvGrpSpPr>
      <p:grpSpPr>
        <a:xfrm>
          <a:off x="0" y="0"/>
          <a:ext cx="0" cy="0"/>
          <a:chOff x="0" y="0"/>
          <a:chExt cx="0" cy="0"/>
        </a:xfrm>
      </p:grpSpPr>
      <p:pic>
        <p:nvPicPr>
          <p:cNvPr id="7" name="Picture 6" descr="SCWB_PPTcover-BLU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2225"/>
          <a:stretch/>
        </p:blipFill>
        <p:spPr>
          <a:xfrm>
            <a:off x="2" y="12600"/>
            <a:ext cx="11887198" cy="6832801"/>
          </a:xfrm>
          <a:prstGeom prst="rect">
            <a:avLst/>
          </a:prstGeom>
        </p:spPr>
      </p:pic>
      <p:sp>
        <p:nvSpPr>
          <p:cNvPr id="2" name="Title 1"/>
          <p:cNvSpPr>
            <a:spLocks noGrp="1"/>
          </p:cNvSpPr>
          <p:nvPr>
            <p:ph type="ctrTitle"/>
          </p:nvPr>
        </p:nvSpPr>
        <p:spPr>
          <a:xfrm>
            <a:off x="5101200" y="2008098"/>
            <a:ext cx="6379339" cy="1495525"/>
          </a:xfrm>
        </p:spPr>
        <p:txBody>
          <a:bodyPr anchor="b">
            <a:normAutofit/>
          </a:bodyPr>
          <a:lstStyle>
            <a:lvl1pPr algn="r">
              <a:defRPr sz="4200" baseline="0">
                <a:solidFill>
                  <a:schemeClr val="bg1"/>
                </a:solidFill>
                <a:latin typeface="Cover Title"/>
              </a:defRPr>
            </a:lvl1pPr>
          </a:lstStyle>
          <a:p>
            <a:r>
              <a:rPr lang="en-US"/>
              <a:t>Click to edit Master title style</a:t>
            </a:r>
            <a:endParaRPr lang="en-US" dirty="0"/>
          </a:p>
        </p:txBody>
      </p:sp>
      <p:sp>
        <p:nvSpPr>
          <p:cNvPr id="3" name="Subtitle 2"/>
          <p:cNvSpPr>
            <a:spLocks noGrp="1"/>
          </p:cNvSpPr>
          <p:nvPr>
            <p:ph type="subTitle" idx="1"/>
          </p:nvPr>
        </p:nvSpPr>
        <p:spPr>
          <a:xfrm>
            <a:off x="5438272" y="3703460"/>
            <a:ext cx="6042268" cy="726458"/>
          </a:xfrm>
        </p:spPr>
        <p:txBody>
          <a:bodyPr>
            <a:normAutofit/>
          </a:bodyPr>
          <a:lstStyle>
            <a:lvl1pPr marL="0" indent="0" algn="r">
              <a:buNone/>
              <a:defRPr sz="2400" baseline="0">
                <a:solidFill>
                  <a:schemeClr val="bg1"/>
                </a:solidFill>
                <a:latin typeface="Cover Description"/>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pic>
        <p:nvPicPr>
          <p:cNvPr id="10" name="Picture 26" descr="Visual Identitiy Band"/>
          <p:cNvPicPr preferRelativeResize="0">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 y="1039623"/>
            <a:ext cx="11887196" cy="485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6818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4360" y="381000"/>
            <a:ext cx="10698480" cy="609600"/>
          </a:xfrm>
        </p:spPr>
        <p:txBody>
          <a:bodyPr/>
          <a:lstStyle/>
          <a:p>
            <a:r>
              <a:rPr lang="en-US"/>
              <a:t>Click to edit Master title style</a:t>
            </a:r>
          </a:p>
        </p:txBody>
      </p:sp>
      <p:sp>
        <p:nvSpPr>
          <p:cNvPr id="3" name="Text Placeholder 2"/>
          <p:cNvSpPr>
            <a:spLocks noGrp="1"/>
          </p:cNvSpPr>
          <p:nvPr>
            <p:ph type="body" sz="half" idx="1"/>
          </p:nvPr>
        </p:nvSpPr>
        <p:spPr>
          <a:xfrm>
            <a:off x="594360" y="1143000"/>
            <a:ext cx="525018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2660" y="1143000"/>
            <a:ext cx="525018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0A665170-E092-4491-823B-028B52250248}"/>
              </a:ext>
            </a:extLst>
          </p:cNvPr>
          <p:cNvSpPr>
            <a:spLocks noGrp="1" noChangeArrowheads="1"/>
          </p:cNvSpPr>
          <p:nvPr>
            <p:ph type="sldNum" sz="quarter" idx="10"/>
          </p:nvPr>
        </p:nvSpPr>
        <p:spPr>
          <a:ln/>
        </p:spPr>
        <p:txBody>
          <a:bodyPr/>
          <a:lstStyle>
            <a:lvl1pPr>
              <a:defRPr/>
            </a:lvl1pPr>
          </a:lstStyle>
          <a:p>
            <a:pPr>
              <a:defRPr/>
            </a:pPr>
            <a:fld id="{CEC3D214-75A6-407C-B939-A06878D8B09F}" type="slidenum">
              <a:rPr lang="en-US" altLang="en-US"/>
              <a:pPr>
                <a:defRPr/>
              </a:pPr>
              <a:t>‹#›</a:t>
            </a:fld>
            <a:endParaRPr lang="en-US" altLang="en-US" sz="1400" b="0">
              <a:solidFill>
                <a:schemeClr val="tx1"/>
              </a:solidFill>
            </a:endParaRPr>
          </a:p>
        </p:txBody>
      </p:sp>
    </p:spTree>
    <p:extLst>
      <p:ext uri="{BB962C8B-B14F-4D97-AF65-F5344CB8AC3E}">
        <p14:creationId xmlns:p14="http://schemas.microsoft.com/office/powerpoint/2010/main" val="2794172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0FAB5A1E-4D35-42C7-999E-C76CC345C2B9}"/>
              </a:ext>
            </a:extLst>
          </p:cNvPr>
          <p:cNvSpPr>
            <a:spLocks noGrp="1" noChangeArrowheads="1"/>
          </p:cNvSpPr>
          <p:nvPr>
            <p:ph type="sldNum" sz="quarter" idx="10"/>
          </p:nvPr>
        </p:nvSpPr>
        <p:spPr>
          <a:ln/>
        </p:spPr>
        <p:txBody>
          <a:bodyPr/>
          <a:lstStyle>
            <a:lvl1pPr>
              <a:defRPr/>
            </a:lvl1pPr>
          </a:lstStyle>
          <a:p>
            <a:pPr>
              <a:defRPr/>
            </a:pPr>
            <a:fld id="{DD54E3F6-E01D-4679-94DA-EA9A26D468F0}" type="slidenum">
              <a:rPr lang="en-US" altLang="en-US"/>
              <a:pPr>
                <a:defRPr/>
              </a:pPr>
              <a:t>‹#›</a:t>
            </a:fld>
            <a:endParaRPr lang="en-US" altLang="en-US" sz="1400" b="0">
              <a:solidFill>
                <a:schemeClr val="tx1"/>
              </a:solidFill>
            </a:endParaRPr>
          </a:p>
        </p:txBody>
      </p:sp>
    </p:spTree>
    <p:extLst>
      <p:ext uri="{BB962C8B-B14F-4D97-AF65-F5344CB8AC3E}">
        <p14:creationId xmlns:p14="http://schemas.microsoft.com/office/powerpoint/2010/main" val="3031828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Cover Slide Blu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stretch>
            <a:fillRect/>
          </a:stretch>
        </p:blipFill>
        <p:spPr>
          <a:xfrm>
            <a:off x="9760959" y="6283807"/>
            <a:ext cx="1739647" cy="226951"/>
          </a:xfrm>
          <a:prstGeom prst="rect">
            <a:avLst/>
          </a:prstGeom>
        </p:spPr>
      </p:pic>
      <p:sp>
        <p:nvSpPr>
          <p:cNvPr id="2" name="Title 1"/>
          <p:cNvSpPr>
            <a:spLocks noGrp="1"/>
          </p:cNvSpPr>
          <p:nvPr>
            <p:ph type="ctrTitle"/>
          </p:nvPr>
        </p:nvSpPr>
        <p:spPr>
          <a:xfrm>
            <a:off x="5101200" y="2008104"/>
            <a:ext cx="6379339" cy="1495525"/>
          </a:xfrm>
        </p:spPr>
        <p:txBody>
          <a:bodyPr anchor="b">
            <a:normAutofit/>
          </a:bodyPr>
          <a:lstStyle>
            <a:lvl1pPr algn="r">
              <a:defRPr sz="3500" baseline="0">
                <a:solidFill>
                  <a:schemeClr val="bg1"/>
                </a:solidFill>
                <a:latin typeface="Cover Title"/>
              </a:defRPr>
            </a:lvl1pPr>
          </a:lstStyle>
          <a:p>
            <a:r>
              <a:rPr lang="en-US"/>
              <a:t>Click to edit Master title style</a:t>
            </a:r>
            <a:endParaRPr lang="en-US" dirty="0"/>
          </a:p>
        </p:txBody>
      </p:sp>
      <p:sp>
        <p:nvSpPr>
          <p:cNvPr id="3" name="Subtitle 2"/>
          <p:cNvSpPr>
            <a:spLocks noGrp="1"/>
          </p:cNvSpPr>
          <p:nvPr>
            <p:ph type="subTitle" idx="1"/>
          </p:nvPr>
        </p:nvSpPr>
        <p:spPr>
          <a:xfrm>
            <a:off x="5438273" y="3703460"/>
            <a:ext cx="6042268" cy="726458"/>
          </a:xfrm>
        </p:spPr>
        <p:txBody>
          <a:bodyPr>
            <a:normAutofit/>
          </a:bodyPr>
          <a:lstStyle>
            <a:lvl1pPr marL="0" indent="0" algn="r">
              <a:buNone/>
              <a:defRPr sz="2000" baseline="0">
                <a:solidFill>
                  <a:schemeClr val="bg1"/>
                </a:solidFill>
                <a:latin typeface="Cover Description"/>
              </a:defRPr>
            </a:lvl1pPr>
            <a:lvl2pPr marL="457194" indent="0" algn="ctr">
              <a:buNone/>
              <a:defRPr sz="2000"/>
            </a:lvl2pPr>
            <a:lvl3pPr marL="914387" indent="0" algn="ctr">
              <a:buNone/>
              <a:defRPr sz="1800"/>
            </a:lvl3pPr>
            <a:lvl4pPr marL="1371580" indent="0" algn="ctr">
              <a:buNone/>
              <a:defRPr sz="1600"/>
            </a:lvl4pPr>
            <a:lvl5pPr marL="1828772" indent="0" algn="ctr">
              <a:buNone/>
              <a:defRPr sz="1600"/>
            </a:lvl5pPr>
            <a:lvl6pPr marL="2285965" indent="0" algn="ctr">
              <a:buNone/>
              <a:defRPr sz="1600"/>
            </a:lvl6pPr>
            <a:lvl7pPr marL="2743159" indent="0" algn="ctr">
              <a:buNone/>
              <a:defRPr sz="1600"/>
            </a:lvl7pPr>
            <a:lvl8pPr marL="3200352" indent="0" algn="ctr">
              <a:buNone/>
              <a:defRPr sz="1600"/>
            </a:lvl8pPr>
            <a:lvl9pPr marL="3657545" indent="0" algn="ctr">
              <a:buNone/>
              <a:defRPr sz="1600"/>
            </a:lvl9pPr>
          </a:lstStyle>
          <a:p>
            <a:r>
              <a:rPr lang="en-US"/>
              <a:t>Click to edit Master subtitle style</a:t>
            </a:r>
            <a:endParaRPr lang="en-US" dirty="0"/>
          </a:p>
        </p:txBody>
      </p:sp>
      <p:pic>
        <p:nvPicPr>
          <p:cNvPr id="10" name="Picture 26" descr="Visual Identitiy Band"/>
          <p:cNvPicPr preferRelativeResize="0">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 y="1039623"/>
            <a:ext cx="11887196" cy="4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0671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Watermark">
    <p:spTree>
      <p:nvGrpSpPr>
        <p:cNvPr id="1" name=""/>
        <p:cNvGrpSpPr/>
        <p:nvPr/>
      </p:nvGrpSpPr>
      <p:grpSpPr>
        <a:xfrm>
          <a:off x="0" y="0"/>
          <a:ext cx="0" cy="0"/>
          <a:chOff x="0" y="0"/>
          <a:chExt cx="0" cy="0"/>
        </a:xfrm>
      </p:grpSpPr>
      <p:pic>
        <p:nvPicPr>
          <p:cNvPr id="3" name="Picture 2" descr="SCWB_PPT_Divider.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5121" b="2696"/>
          <a:stretch/>
        </p:blipFill>
        <p:spPr>
          <a:xfrm>
            <a:off x="2822" y="1088147"/>
            <a:ext cx="11884380" cy="5757259"/>
          </a:xfrm>
          <a:prstGeom prst="rect">
            <a:avLst/>
          </a:prstGeom>
        </p:spPr>
      </p:pic>
      <p:sp>
        <p:nvSpPr>
          <p:cNvPr id="4" name="Title 1"/>
          <p:cNvSpPr>
            <a:spLocks noGrp="1"/>
          </p:cNvSpPr>
          <p:nvPr>
            <p:ph type="ctrTitle"/>
          </p:nvPr>
        </p:nvSpPr>
        <p:spPr>
          <a:xfrm>
            <a:off x="408282" y="4833001"/>
            <a:ext cx="11111698" cy="1029600"/>
          </a:xfrm>
        </p:spPr>
        <p:txBody>
          <a:bodyPr anchor="t">
            <a:normAutofit/>
          </a:bodyPr>
          <a:lstStyle>
            <a:lvl1pPr algn="l">
              <a:defRPr sz="3500" baseline="0">
                <a:solidFill>
                  <a:schemeClr val="accent5"/>
                </a:solidFill>
                <a:latin typeface="Cover Title"/>
              </a:defRPr>
            </a:lvl1pPr>
          </a:lstStyle>
          <a:p>
            <a:r>
              <a:rPr lang="en-US"/>
              <a:t>Click to edit Master title style</a:t>
            </a:r>
            <a:endParaRPr lang="en-US" dirty="0"/>
          </a:p>
        </p:txBody>
      </p:sp>
      <p:sp>
        <p:nvSpPr>
          <p:cNvPr id="5" name="Subtitle 2"/>
          <p:cNvSpPr>
            <a:spLocks noGrp="1"/>
          </p:cNvSpPr>
          <p:nvPr>
            <p:ph type="subTitle" idx="1"/>
          </p:nvPr>
        </p:nvSpPr>
        <p:spPr>
          <a:xfrm>
            <a:off x="408281" y="3709800"/>
            <a:ext cx="11092576" cy="966040"/>
          </a:xfrm>
        </p:spPr>
        <p:txBody>
          <a:bodyPr anchor="b">
            <a:normAutofit/>
          </a:bodyPr>
          <a:lstStyle>
            <a:lvl1pPr marL="0" indent="0" algn="l">
              <a:buNone/>
              <a:defRPr sz="2000" baseline="0">
                <a:solidFill>
                  <a:schemeClr val="tx1"/>
                </a:solidFill>
                <a:latin typeface="Cover Description"/>
              </a:defRPr>
            </a:lvl1pPr>
            <a:lvl2pPr marL="457194" indent="0" algn="ctr">
              <a:buNone/>
              <a:defRPr sz="2000"/>
            </a:lvl2pPr>
            <a:lvl3pPr marL="914387" indent="0" algn="ctr">
              <a:buNone/>
              <a:defRPr sz="1800"/>
            </a:lvl3pPr>
            <a:lvl4pPr marL="1371580" indent="0" algn="ctr">
              <a:buNone/>
              <a:defRPr sz="1600"/>
            </a:lvl4pPr>
            <a:lvl5pPr marL="1828772" indent="0" algn="ctr">
              <a:buNone/>
              <a:defRPr sz="1600"/>
            </a:lvl5pPr>
            <a:lvl6pPr marL="2285965" indent="0" algn="ctr">
              <a:buNone/>
              <a:defRPr sz="1600"/>
            </a:lvl6pPr>
            <a:lvl7pPr marL="2743159" indent="0" algn="ctr">
              <a:buNone/>
              <a:defRPr sz="1600"/>
            </a:lvl7pPr>
            <a:lvl8pPr marL="3200352" indent="0" algn="ctr">
              <a:buNone/>
              <a:defRPr sz="1600"/>
            </a:lvl8pPr>
            <a:lvl9pPr marL="3657545"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6508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s/Agenda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Text Placeholder 2"/>
          <p:cNvSpPr>
            <a:spLocks noGrp="1"/>
          </p:cNvSpPr>
          <p:nvPr>
            <p:ph idx="1" hasCustomPrompt="1"/>
          </p:nvPr>
        </p:nvSpPr>
        <p:spPr>
          <a:xfrm>
            <a:off x="388911" y="1323001"/>
            <a:ext cx="11111698" cy="4847010"/>
          </a:xfrm>
          <a:prstGeom prst="rect">
            <a:avLst/>
          </a:prstGeom>
        </p:spPr>
        <p:txBody>
          <a:bodyPr vert="horz" lIns="0" tIns="72000" rIns="0" bIns="0" rtlCol="0">
            <a:normAutofit/>
          </a:bodyPr>
          <a:lstStyle>
            <a:lvl1pPr marL="393770" marR="0" indent="-393770" algn="l" defTabSz="914387" rtl="0" eaLnBrk="1" fontAlgn="auto" latinLnBrk="0" hangingPunct="1">
              <a:lnSpc>
                <a:spcPct val="130000"/>
              </a:lnSpc>
              <a:spcBef>
                <a:spcPts val="0"/>
              </a:spcBef>
              <a:spcAft>
                <a:spcPts val="0"/>
              </a:spcAft>
              <a:buClr>
                <a:schemeClr val="accent3"/>
              </a:buClr>
              <a:buSzTx/>
              <a:buFont typeface="Arial" panose="020B0604020202020204" pitchFamily="34" charset="0"/>
              <a:buNone/>
              <a:tabLst>
                <a:tab pos="7397542" algn="r"/>
              </a:tabLst>
              <a:defRPr baseline="0">
                <a:solidFill>
                  <a:schemeClr val="accent5"/>
                </a:solidFill>
              </a:defRPr>
            </a:lvl1pPr>
            <a:lvl2pPr marL="457194" indent="0">
              <a:buNone/>
              <a:defRPr/>
            </a:lvl2pPr>
            <a:lvl3pPr marL="914387" indent="0">
              <a:buNone/>
              <a:defRPr/>
            </a:lvl3pPr>
            <a:lvl4pPr marL="1371580" indent="0">
              <a:buNone/>
              <a:defRPr/>
            </a:lvl4pPr>
            <a:lvl5pPr marL="1828772" indent="0">
              <a:buNone/>
              <a:defRPr/>
            </a:lvl5pPr>
          </a:lstStyle>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p:txBody>
      </p:sp>
    </p:spTree>
    <p:extLst>
      <p:ext uri="{BB962C8B-B14F-4D97-AF65-F5344CB8AC3E}">
        <p14:creationId xmlns:p14="http://schemas.microsoft.com/office/powerpoint/2010/main" val="1753403119"/>
      </p:ext>
    </p:extLst>
  </p:cSld>
  <p:clrMapOvr>
    <a:masterClrMapping/>
  </p:clrMapOvr>
  <p:extLst mod="1">
    <p:ext uri="{DCECCB84-F9BA-43D5-87BE-67443E8EF086}">
      <p15:sldGuideLst xmlns:p15="http://schemas.microsoft.com/office/powerpoint/2012/main">
        <p15:guide id="1" orient="horz" pos="2160">
          <p15:clr>
            <a:srgbClr val="FBAE40"/>
          </p15:clr>
        </p15:guide>
        <p15:guide id="2" pos="483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amp; 1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noChangeAspect="1"/>
          </p:cNvSpPr>
          <p:nvPr>
            <p:ph idx="1"/>
          </p:nvPr>
        </p:nvSpPr>
        <p:spPr>
          <a:xfrm>
            <a:off x="388911" y="1323001"/>
            <a:ext cx="11111698"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620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p:cNvSpPr>
          <p:nvPr>
            <p:ph idx="1"/>
          </p:nvPr>
        </p:nvSpPr>
        <p:spPr>
          <a:xfrm>
            <a:off x="388913" y="1323001"/>
            <a:ext cx="5386211"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idx="12"/>
          </p:nvPr>
        </p:nvSpPr>
        <p:spPr>
          <a:xfrm>
            <a:off x="6112080" y="1323001"/>
            <a:ext cx="5388526"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9410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Heading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94186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 Slide Watermark">
    <p:spTree>
      <p:nvGrpSpPr>
        <p:cNvPr id="1" name=""/>
        <p:cNvGrpSpPr/>
        <p:nvPr/>
      </p:nvGrpSpPr>
      <p:grpSpPr>
        <a:xfrm>
          <a:off x="0" y="0"/>
          <a:ext cx="0" cy="0"/>
          <a:chOff x="0" y="0"/>
          <a:chExt cx="0" cy="0"/>
        </a:xfrm>
      </p:grpSpPr>
      <p:pic>
        <p:nvPicPr>
          <p:cNvPr id="3" name="Picture 2" descr="SCWB_PPT_Divider.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5121" b="2696"/>
          <a:stretch/>
        </p:blipFill>
        <p:spPr>
          <a:xfrm>
            <a:off x="2822" y="1088146"/>
            <a:ext cx="11884380" cy="5757259"/>
          </a:xfrm>
          <a:prstGeom prst="rect">
            <a:avLst/>
          </a:prstGeom>
        </p:spPr>
      </p:pic>
      <p:sp>
        <p:nvSpPr>
          <p:cNvPr id="4" name="Title 1"/>
          <p:cNvSpPr>
            <a:spLocks noGrp="1"/>
          </p:cNvSpPr>
          <p:nvPr>
            <p:ph type="ctrTitle"/>
          </p:nvPr>
        </p:nvSpPr>
        <p:spPr>
          <a:xfrm>
            <a:off x="408282" y="4833001"/>
            <a:ext cx="11111697" cy="1029600"/>
          </a:xfrm>
        </p:spPr>
        <p:txBody>
          <a:bodyPr anchor="t">
            <a:normAutofit/>
          </a:bodyPr>
          <a:lstStyle>
            <a:lvl1pPr algn="l">
              <a:defRPr sz="3500" baseline="0">
                <a:solidFill>
                  <a:schemeClr val="accent5"/>
                </a:solidFill>
                <a:latin typeface="Cover Title"/>
              </a:defRPr>
            </a:lvl1pPr>
          </a:lstStyle>
          <a:p>
            <a:r>
              <a:rPr lang="en-US"/>
              <a:t>Click to edit Master title style</a:t>
            </a:r>
            <a:endParaRPr lang="en-US" dirty="0"/>
          </a:p>
        </p:txBody>
      </p:sp>
      <p:sp>
        <p:nvSpPr>
          <p:cNvPr id="5" name="Subtitle 2"/>
          <p:cNvSpPr>
            <a:spLocks noGrp="1"/>
          </p:cNvSpPr>
          <p:nvPr>
            <p:ph type="subTitle" idx="1"/>
          </p:nvPr>
        </p:nvSpPr>
        <p:spPr>
          <a:xfrm>
            <a:off x="408281" y="3709800"/>
            <a:ext cx="11092576" cy="966040"/>
          </a:xfrm>
        </p:spPr>
        <p:txBody>
          <a:bodyPr anchor="b">
            <a:normAutofit/>
          </a:bodyPr>
          <a:lstStyle>
            <a:lvl1pPr marL="0" indent="0" algn="l">
              <a:buNone/>
              <a:defRPr sz="2000" baseline="0">
                <a:solidFill>
                  <a:schemeClr val="tx1"/>
                </a:solidFill>
                <a:latin typeface="Cover Description"/>
              </a:defRPr>
            </a:lvl1pPr>
            <a:lvl2pPr marL="457212" indent="0" algn="ctr">
              <a:buNone/>
              <a:defRPr sz="2000"/>
            </a:lvl2pPr>
            <a:lvl3pPr marL="914423" indent="0" algn="ctr">
              <a:buNone/>
              <a:defRPr sz="1800"/>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387525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s/Agenda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Text Placeholder 2"/>
          <p:cNvSpPr>
            <a:spLocks noGrp="1"/>
          </p:cNvSpPr>
          <p:nvPr>
            <p:ph idx="1" hasCustomPrompt="1"/>
          </p:nvPr>
        </p:nvSpPr>
        <p:spPr>
          <a:xfrm>
            <a:off x="388911" y="1323001"/>
            <a:ext cx="11111697" cy="4847010"/>
          </a:xfrm>
          <a:prstGeom prst="rect">
            <a:avLst/>
          </a:prstGeom>
        </p:spPr>
        <p:txBody>
          <a:bodyPr vert="horz" lIns="0" tIns="72000" rIns="0" bIns="0" rtlCol="0">
            <a:normAutofit/>
          </a:bodyPr>
          <a:lstStyle>
            <a:lvl1pPr marL="328142" marR="0" indent="-328142" algn="l" defTabSz="914423" rtl="0" eaLnBrk="1" fontAlgn="auto" latinLnBrk="0" hangingPunct="1">
              <a:lnSpc>
                <a:spcPct val="130000"/>
              </a:lnSpc>
              <a:spcBef>
                <a:spcPts val="0"/>
              </a:spcBef>
              <a:spcAft>
                <a:spcPts val="0"/>
              </a:spcAft>
              <a:buClr>
                <a:schemeClr val="accent3"/>
              </a:buClr>
              <a:buSzTx/>
              <a:buFont typeface="Arial" panose="020B0604020202020204" pitchFamily="34" charset="0"/>
              <a:buNone/>
              <a:tabLst>
                <a:tab pos="6164618" algn="r"/>
              </a:tabLst>
              <a:defRPr baseline="0">
                <a:solidFill>
                  <a:schemeClr val="accent5"/>
                </a:solidFill>
              </a:defRPr>
            </a:lvl1pPr>
            <a:lvl2pPr marL="457212" indent="0">
              <a:buNone/>
              <a:defRPr/>
            </a:lvl2pPr>
            <a:lvl3pPr marL="914423" indent="0">
              <a:buNone/>
              <a:defRPr/>
            </a:lvl3pPr>
            <a:lvl4pPr marL="1371634" indent="0">
              <a:buNone/>
              <a:defRPr/>
            </a:lvl4pPr>
            <a:lvl5pPr marL="1828846" indent="0">
              <a:buNone/>
              <a:defRPr/>
            </a:lvl5pPr>
          </a:lstStyle>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p:txBody>
      </p:sp>
    </p:spTree>
    <p:extLst>
      <p:ext uri="{BB962C8B-B14F-4D97-AF65-F5344CB8AC3E}">
        <p14:creationId xmlns:p14="http://schemas.microsoft.com/office/powerpoint/2010/main" val="3423176176"/>
      </p:ext>
    </p:extLst>
  </p:cSld>
  <p:clrMapOvr>
    <a:masterClrMapping/>
  </p:clrMapOvr>
  <p:extLst mod="1">
    <p:ext uri="{DCECCB84-F9BA-43D5-87BE-67443E8EF086}">
      <p15:sldGuideLst xmlns:p15="http://schemas.microsoft.com/office/powerpoint/2012/main">
        <p15:guide id="1" orient="horz" pos="2160">
          <p15:clr>
            <a:srgbClr val="FBAE40"/>
          </p15:clr>
        </p15:guide>
        <p15:guide id="2" pos="40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Green">
    <p:spTree>
      <p:nvGrpSpPr>
        <p:cNvPr id="1" name=""/>
        <p:cNvGrpSpPr/>
        <p:nvPr/>
      </p:nvGrpSpPr>
      <p:grpSpPr>
        <a:xfrm>
          <a:off x="0" y="0"/>
          <a:ext cx="0" cy="0"/>
          <a:chOff x="0" y="0"/>
          <a:chExt cx="0" cy="0"/>
        </a:xfrm>
      </p:grpSpPr>
      <p:pic>
        <p:nvPicPr>
          <p:cNvPr id="11" name="Picture 10" descr="SCWB_PPTcover-Grn.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2252"/>
          <a:stretch/>
        </p:blipFill>
        <p:spPr>
          <a:xfrm>
            <a:off x="4" y="12600"/>
            <a:ext cx="11890397" cy="6832800"/>
          </a:xfrm>
          <a:prstGeom prst="rect">
            <a:avLst/>
          </a:prstGeom>
        </p:spPr>
      </p:pic>
      <p:pic>
        <p:nvPicPr>
          <p:cNvPr id="10" name="Picture 26" descr="Visual Identitiy Band"/>
          <p:cNvPicPr preferRelativeResize="0">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 y="1039623"/>
            <a:ext cx="11887196" cy="485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5101200" y="2008098"/>
            <a:ext cx="6379339" cy="1495525"/>
          </a:xfrm>
        </p:spPr>
        <p:txBody>
          <a:bodyPr anchor="b">
            <a:normAutofit/>
          </a:bodyPr>
          <a:lstStyle>
            <a:lvl1pPr algn="r">
              <a:defRPr sz="4200" baseline="0">
                <a:solidFill>
                  <a:schemeClr val="bg1"/>
                </a:solidFill>
                <a:latin typeface="Cover Title"/>
              </a:defRPr>
            </a:lvl1pPr>
          </a:lstStyle>
          <a:p>
            <a:r>
              <a:rPr lang="en-US"/>
              <a:t>Click to edit Master title style</a:t>
            </a:r>
            <a:endParaRPr lang="en-US" dirty="0"/>
          </a:p>
        </p:txBody>
      </p:sp>
      <p:sp>
        <p:nvSpPr>
          <p:cNvPr id="13" name="Subtitle 2"/>
          <p:cNvSpPr>
            <a:spLocks noGrp="1"/>
          </p:cNvSpPr>
          <p:nvPr>
            <p:ph type="subTitle" idx="1"/>
          </p:nvPr>
        </p:nvSpPr>
        <p:spPr>
          <a:xfrm>
            <a:off x="5438272" y="3703460"/>
            <a:ext cx="6042268" cy="726458"/>
          </a:xfrm>
        </p:spPr>
        <p:txBody>
          <a:bodyPr>
            <a:normAutofit/>
          </a:bodyPr>
          <a:lstStyle>
            <a:lvl1pPr marL="0" indent="0" algn="r">
              <a:buNone/>
              <a:defRPr sz="2400" baseline="0">
                <a:solidFill>
                  <a:schemeClr val="bg1"/>
                </a:solidFill>
                <a:latin typeface="Cover Description"/>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Tree>
    <p:extLst>
      <p:ext uri="{BB962C8B-B14F-4D97-AF65-F5344CB8AC3E}">
        <p14:creationId xmlns:p14="http://schemas.microsoft.com/office/powerpoint/2010/main" val="190689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Heading &amp; 1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noChangeAspect="1"/>
          </p:cNvSpPr>
          <p:nvPr>
            <p:ph idx="1"/>
          </p:nvPr>
        </p:nvSpPr>
        <p:spPr>
          <a:xfrm>
            <a:off x="388911" y="1323001"/>
            <a:ext cx="11111697"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154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p:cNvSpPr>
          <p:nvPr>
            <p:ph idx="1"/>
          </p:nvPr>
        </p:nvSpPr>
        <p:spPr>
          <a:xfrm>
            <a:off x="388912" y="1323001"/>
            <a:ext cx="5386211"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idx="12"/>
          </p:nvPr>
        </p:nvSpPr>
        <p:spPr>
          <a:xfrm>
            <a:off x="6112080" y="1323001"/>
            <a:ext cx="5388526"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089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Divider Slide Watermark">
    <p:spTree>
      <p:nvGrpSpPr>
        <p:cNvPr id="1" name=""/>
        <p:cNvGrpSpPr/>
        <p:nvPr/>
      </p:nvGrpSpPr>
      <p:grpSpPr>
        <a:xfrm>
          <a:off x="0" y="0"/>
          <a:ext cx="0" cy="0"/>
          <a:chOff x="0" y="0"/>
          <a:chExt cx="0" cy="0"/>
        </a:xfrm>
      </p:grpSpPr>
      <p:pic>
        <p:nvPicPr>
          <p:cNvPr id="3" name="Picture 2" descr="SCWB_PPT_Divider.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5121" b="2696"/>
          <a:stretch/>
        </p:blipFill>
        <p:spPr>
          <a:xfrm>
            <a:off x="2822" y="1088146"/>
            <a:ext cx="11884380" cy="5757259"/>
          </a:xfrm>
          <a:prstGeom prst="rect">
            <a:avLst/>
          </a:prstGeom>
        </p:spPr>
      </p:pic>
      <p:sp>
        <p:nvSpPr>
          <p:cNvPr id="4" name="Title 1"/>
          <p:cNvSpPr>
            <a:spLocks noGrp="1"/>
          </p:cNvSpPr>
          <p:nvPr>
            <p:ph type="ctrTitle"/>
          </p:nvPr>
        </p:nvSpPr>
        <p:spPr>
          <a:xfrm>
            <a:off x="408282" y="4833001"/>
            <a:ext cx="11111697" cy="1029600"/>
          </a:xfrm>
        </p:spPr>
        <p:txBody>
          <a:bodyPr anchor="t">
            <a:normAutofit/>
          </a:bodyPr>
          <a:lstStyle>
            <a:lvl1pPr algn="l">
              <a:defRPr sz="3500" baseline="0">
                <a:solidFill>
                  <a:schemeClr val="accent5"/>
                </a:solidFill>
                <a:latin typeface="Cover Title"/>
              </a:defRPr>
            </a:lvl1pPr>
          </a:lstStyle>
          <a:p>
            <a:r>
              <a:rPr lang="en-US"/>
              <a:t>Click to edit Master title style</a:t>
            </a:r>
            <a:endParaRPr lang="en-US" dirty="0"/>
          </a:p>
        </p:txBody>
      </p:sp>
      <p:sp>
        <p:nvSpPr>
          <p:cNvPr id="5" name="Subtitle 2"/>
          <p:cNvSpPr>
            <a:spLocks noGrp="1"/>
          </p:cNvSpPr>
          <p:nvPr>
            <p:ph type="subTitle" idx="1"/>
          </p:nvPr>
        </p:nvSpPr>
        <p:spPr>
          <a:xfrm>
            <a:off x="408281" y="3709800"/>
            <a:ext cx="11092576" cy="966040"/>
          </a:xfrm>
        </p:spPr>
        <p:txBody>
          <a:bodyPr anchor="b">
            <a:normAutofit/>
          </a:bodyPr>
          <a:lstStyle>
            <a:lvl1pPr marL="0" indent="0" algn="l">
              <a:buNone/>
              <a:defRPr sz="2000" baseline="0">
                <a:solidFill>
                  <a:schemeClr val="tx1"/>
                </a:solidFill>
                <a:latin typeface="Cover Description"/>
              </a:defRPr>
            </a:lvl1pPr>
            <a:lvl2pPr marL="457212" indent="0" algn="ctr">
              <a:buNone/>
              <a:defRPr sz="2000"/>
            </a:lvl2pPr>
            <a:lvl3pPr marL="914423" indent="0" algn="ctr">
              <a:buNone/>
              <a:defRPr sz="1800"/>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61447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ontents/Agenda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Text Placeholder 2"/>
          <p:cNvSpPr>
            <a:spLocks noGrp="1"/>
          </p:cNvSpPr>
          <p:nvPr>
            <p:ph idx="1" hasCustomPrompt="1"/>
          </p:nvPr>
        </p:nvSpPr>
        <p:spPr>
          <a:xfrm>
            <a:off x="388911" y="1323001"/>
            <a:ext cx="11111697" cy="4847010"/>
          </a:xfrm>
          <a:prstGeom prst="rect">
            <a:avLst/>
          </a:prstGeom>
        </p:spPr>
        <p:txBody>
          <a:bodyPr vert="horz" lIns="0" tIns="72000" rIns="0" bIns="0" rtlCol="0">
            <a:normAutofit/>
          </a:bodyPr>
          <a:lstStyle>
            <a:lvl1pPr marL="328142" marR="0" indent="-328142" algn="l" defTabSz="914423" rtl="0" eaLnBrk="1" fontAlgn="auto" latinLnBrk="0" hangingPunct="1">
              <a:lnSpc>
                <a:spcPct val="130000"/>
              </a:lnSpc>
              <a:spcBef>
                <a:spcPts val="0"/>
              </a:spcBef>
              <a:spcAft>
                <a:spcPts val="0"/>
              </a:spcAft>
              <a:buClr>
                <a:schemeClr val="accent3"/>
              </a:buClr>
              <a:buSzTx/>
              <a:buFont typeface="Arial" panose="020B0604020202020204" pitchFamily="34" charset="0"/>
              <a:buNone/>
              <a:tabLst>
                <a:tab pos="6164618" algn="r"/>
              </a:tabLst>
              <a:defRPr baseline="0">
                <a:solidFill>
                  <a:schemeClr val="accent5"/>
                </a:solidFill>
              </a:defRPr>
            </a:lvl1pPr>
            <a:lvl2pPr marL="457212" indent="0">
              <a:buNone/>
              <a:defRPr/>
            </a:lvl2pPr>
            <a:lvl3pPr marL="914423" indent="0">
              <a:buNone/>
              <a:defRPr/>
            </a:lvl3pPr>
            <a:lvl4pPr marL="1371634" indent="0">
              <a:buNone/>
              <a:defRPr/>
            </a:lvl4pPr>
            <a:lvl5pPr marL="1828846" indent="0">
              <a:buNone/>
              <a:defRPr/>
            </a:lvl5pPr>
          </a:lstStyle>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p:txBody>
      </p:sp>
    </p:spTree>
    <p:extLst>
      <p:ext uri="{BB962C8B-B14F-4D97-AF65-F5344CB8AC3E}">
        <p14:creationId xmlns:p14="http://schemas.microsoft.com/office/powerpoint/2010/main" val="3872026016"/>
      </p:ext>
    </p:extLst>
  </p:cSld>
  <p:clrMapOvr>
    <a:masterClrMapping/>
  </p:clrMapOvr>
  <p:extLst mod="1">
    <p:ext uri="{DCECCB84-F9BA-43D5-87BE-67443E8EF086}">
      <p15:sldGuideLst xmlns:p15="http://schemas.microsoft.com/office/powerpoint/2012/main">
        <p15:guide id="1" orient="horz" pos="2160">
          <p15:clr>
            <a:srgbClr val="FBAE40"/>
          </p15:clr>
        </p15:guide>
        <p15:guide id="2" pos="403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Heading &amp; 1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noChangeAspect="1"/>
          </p:cNvSpPr>
          <p:nvPr>
            <p:ph idx="1"/>
          </p:nvPr>
        </p:nvSpPr>
        <p:spPr>
          <a:xfrm>
            <a:off x="388911" y="1323001"/>
            <a:ext cx="11111697"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476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p:cNvSpPr>
          <p:nvPr>
            <p:ph idx="1"/>
          </p:nvPr>
        </p:nvSpPr>
        <p:spPr>
          <a:xfrm>
            <a:off x="388912" y="1323001"/>
            <a:ext cx="5386211"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idx="12"/>
          </p:nvPr>
        </p:nvSpPr>
        <p:spPr>
          <a:xfrm>
            <a:off x="6112080" y="1323001"/>
            <a:ext cx="5388526"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566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118872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dirty="0"/>
          </a:p>
        </p:txBody>
      </p:sp>
      <p:sp>
        <p:nvSpPr>
          <p:cNvPr id="6" name="Text Placeholder 3"/>
          <p:cNvSpPr>
            <a:spLocks noGrp="1"/>
          </p:cNvSpPr>
          <p:nvPr>
            <p:ph type="body" sz="quarter" idx="11" hasCustomPrompt="1"/>
          </p:nvPr>
        </p:nvSpPr>
        <p:spPr>
          <a:xfrm>
            <a:off x="610871" y="2612800"/>
            <a:ext cx="10686096"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610871" y="3290677"/>
            <a:ext cx="10686096"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Tree>
    <p:extLst>
      <p:ext uri="{BB962C8B-B14F-4D97-AF65-F5344CB8AC3E}">
        <p14:creationId xmlns:p14="http://schemas.microsoft.com/office/powerpoint/2010/main" val="3855640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976446" y="2394859"/>
            <a:ext cx="4712426"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976741" y="3178403"/>
            <a:ext cx="4725988"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948142" y="2384653"/>
            <a:ext cx="4783184"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6176806" y="2394859"/>
            <a:ext cx="4712426"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6177101" y="3178403"/>
            <a:ext cx="4725988"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6148502" y="2384653"/>
            <a:ext cx="4783184"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598489" y="145140"/>
            <a:ext cx="1069848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586691" y="1465489"/>
            <a:ext cx="10710276"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extLst>
      <p:ext uri="{BB962C8B-B14F-4D97-AF65-F5344CB8AC3E}">
        <p14:creationId xmlns:p14="http://schemas.microsoft.com/office/powerpoint/2010/main" val="1276673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598489" y="145140"/>
            <a:ext cx="1069848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594361" y="1360489"/>
            <a:ext cx="10712927"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764113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118872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2"/>
            <a:ext cx="118872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extLst>
      <p:ext uri="{BB962C8B-B14F-4D97-AF65-F5344CB8AC3E}">
        <p14:creationId xmlns:p14="http://schemas.microsoft.com/office/powerpoint/2010/main" val="2976309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atermark">
    <p:spTree>
      <p:nvGrpSpPr>
        <p:cNvPr id="1" name=""/>
        <p:cNvGrpSpPr/>
        <p:nvPr/>
      </p:nvGrpSpPr>
      <p:grpSpPr>
        <a:xfrm>
          <a:off x="0" y="0"/>
          <a:ext cx="0" cy="0"/>
          <a:chOff x="0" y="0"/>
          <a:chExt cx="0" cy="0"/>
        </a:xfrm>
      </p:grpSpPr>
      <p:pic>
        <p:nvPicPr>
          <p:cNvPr id="3" name="Picture 2" descr="SCWB_PPT_Divider.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5121" b="2696"/>
          <a:stretch/>
        </p:blipFill>
        <p:spPr>
          <a:xfrm>
            <a:off x="2820" y="1088142"/>
            <a:ext cx="11884380" cy="5757259"/>
          </a:xfrm>
          <a:prstGeom prst="rect">
            <a:avLst/>
          </a:prstGeom>
        </p:spPr>
      </p:pic>
      <p:sp>
        <p:nvSpPr>
          <p:cNvPr id="4" name="Title 1"/>
          <p:cNvSpPr>
            <a:spLocks noGrp="1"/>
          </p:cNvSpPr>
          <p:nvPr>
            <p:ph type="ctrTitle"/>
          </p:nvPr>
        </p:nvSpPr>
        <p:spPr>
          <a:xfrm>
            <a:off x="408282" y="4833001"/>
            <a:ext cx="11111696" cy="1029600"/>
          </a:xfrm>
        </p:spPr>
        <p:txBody>
          <a:bodyPr anchor="t">
            <a:normAutofit/>
          </a:bodyPr>
          <a:lstStyle>
            <a:lvl1pPr algn="l">
              <a:defRPr sz="4200" baseline="0">
                <a:solidFill>
                  <a:schemeClr val="accent5"/>
                </a:solidFill>
                <a:latin typeface="Cover Title"/>
              </a:defRPr>
            </a:lvl1pPr>
          </a:lstStyle>
          <a:p>
            <a:r>
              <a:rPr lang="en-US"/>
              <a:t>Click to edit Master title style</a:t>
            </a:r>
            <a:endParaRPr lang="en-US" dirty="0"/>
          </a:p>
        </p:txBody>
      </p:sp>
      <p:sp>
        <p:nvSpPr>
          <p:cNvPr id="5" name="Subtitle 2"/>
          <p:cNvSpPr>
            <a:spLocks noGrp="1"/>
          </p:cNvSpPr>
          <p:nvPr>
            <p:ph type="subTitle" idx="1"/>
          </p:nvPr>
        </p:nvSpPr>
        <p:spPr>
          <a:xfrm>
            <a:off x="408281" y="3709800"/>
            <a:ext cx="11092577" cy="966040"/>
          </a:xfrm>
        </p:spPr>
        <p:txBody>
          <a:bodyPr anchor="b">
            <a:normAutofit/>
          </a:bodyPr>
          <a:lstStyle>
            <a:lvl1pPr marL="0" indent="0" algn="l">
              <a:buNone/>
              <a:defRPr sz="2400" baseline="0">
                <a:solidFill>
                  <a:schemeClr val="tx1"/>
                </a:solidFill>
                <a:latin typeface="Cover Description"/>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Tree>
    <p:extLst>
      <p:ext uri="{BB962C8B-B14F-4D97-AF65-F5344CB8AC3E}">
        <p14:creationId xmlns:p14="http://schemas.microsoft.com/office/powerpoint/2010/main" val="2079082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2582" y="140511"/>
            <a:ext cx="1069848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582582" y="1208314"/>
            <a:ext cx="5743106"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6707778" y="2331357"/>
            <a:ext cx="4589190"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36830353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6725762" y="2204017"/>
            <a:ext cx="4571206"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582582" y="1208314"/>
            <a:ext cx="5743106" cy="5046436"/>
          </a:xfrm>
        </p:spPr>
        <p:txBody>
          <a:bodyPr/>
          <a:lstStyle>
            <a:lvl1pPr>
              <a:buNone/>
              <a:defRPr/>
            </a:lvl1pPr>
          </a:lstStyle>
          <a:p>
            <a:endParaRPr lang="en-IN" dirty="0"/>
          </a:p>
        </p:txBody>
      </p:sp>
      <p:sp>
        <p:nvSpPr>
          <p:cNvPr id="8" name="Title 1"/>
          <p:cNvSpPr>
            <a:spLocks noGrp="1"/>
          </p:cNvSpPr>
          <p:nvPr>
            <p:ph type="title" hasCustomPrompt="1"/>
          </p:nvPr>
        </p:nvSpPr>
        <p:spPr>
          <a:xfrm>
            <a:off x="582582" y="140511"/>
            <a:ext cx="10698480" cy="553998"/>
          </a:xfrm>
          <a:prstGeom prst="rect">
            <a:avLst/>
          </a:prstGeom>
        </p:spPr>
        <p:txBody>
          <a:bodyPr/>
          <a:lstStyle>
            <a:lvl1pPr algn="ctr">
              <a:defRPr/>
            </a:lvl1pPr>
          </a:lstStyle>
          <a:p>
            <a:r>
              <a:rPr lang="en-US" dirty="0"/>
              <a:t>Vertical image with bullet points</a:t>
            </a:r>
            <a:endParaRPr lang="en-IN" dirty="0"/>
          </a:p>
        </p:txBody>
      </p:sp>
    </p:spTree>
    <p:extLst>
      <p:ext uri="{BB962C8B-B14F-4D97-AF65-F5344CB8AC3E}">
        <p14:creationId xmlns:p14="http://schemas.microsoft.com/office/powerpoint/2010/main" val="12599198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405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598489" y="1103313"/>
            <a:ext cx="1069848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490176" y="4498976"/>
            <a:ext cx="8906850"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extLst>
      <p:ext uri="{BB962C8B-B14F-4D97-AF65-F5344CB8AC3E}">
        <p14:creationId xmlns:p14="http://schemas.microsoft.com/office/powerpoint/2010/main" val="8161106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8487" y="140511"/>
            <a:ext cx="1069848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598489" y="1103313"/>
            <a:ext cx="1069848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469390" y="4508500"/>
            <a:ext cx="894842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extLst>
      <p:ext uri="{BB962C8B-B14F-4D97-AF65-F5344CB8AC3E}">
        <p14:creationId xmlns:p14="http://schemas.microsoft.com/office/powerpoint/2010/main" val="26764392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118872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dirty="0"/>
          </a:p>
        </p:txBody>
      </p:sp>
      <p:sp>
        <p:nvSpPr>
          <p:cNvPr id="16" name="Rectangle 1"/>
          <p:cNvSpPr>
            <a:spLocks noChangeArrowheads="1"/>
          </p:cNvSpPr>
          <p:nvPr userDrawn="1"/>
        </p:nvSpPr>
        <p:spPr bwMode="auto">
          <a:xfrm>
            <a:off x="-6273" y="5486400"/>
            <a:ext cx="1110512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sz="1800" dirty="0"/>
          </a:p>
        </p:txBody>
      </p:sp>
      <p:sp>
        <p:nvSpPr>
          <p:cNvPr id="17" name="Rectangle 2"/>
          <p:cNvSpPr>
            <a:spLocks noChangeArrowheads="1"/>
          </p:cNvSpPr>
          <p:nvPr userDrawn="1"/>
        </p:nvSpPr>
        <p:spPr bwMode="auto">
          <a:xfrm>
            <a:off x="-6273" y="5611814"/>
            <a:ext cx="1110512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sz="1800" dirty="0"/>
          </a:p>
        </p:txBody>
      </p:sp>
      <p:sp>
        <p:nvSpPr>
          <p:cNvPr id="15" name="Right Arrow 14"/>
          <p:cNvSpPr/>
          <p:nvPr userDrawn="1"/>
        </p:nvSpPr>
        <p:spPr>
          <a:xfrm>
            <a:off x="6548707" y="772886"/>
            <a:ext cx="208170"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23" name="Text Placeholder 11"/>
          <p:cNvSpPr>
            <a:spLocks noGrp="1"/>
          </p:cNvSpPr>
          <p:nvPr>
            <p:ph type="body" sz="quarter" idx="10" hasCustomPrompt="1"/>
          </p:nvPr>
        </p:nvSpPr>
        <p:spPr>
          <a:xfrm>
            <a:off x="1330828" y="1164317"/>
            <a:ext cx="5107782"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330828" y="758593"/>
            <a:ext cx="5107782"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1174569" y="2104329"/>
            <a:ext cx="5264041"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7398249" y="490539"/>
            <a:ext cx="3737452"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1174569" y="3864430"/>
            <a:ext cx="5264041"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extLst>
      <p:ext uri="{BB962C8B-B14F-4D97-AF65-F5344CB8AC3E}">
        <p14:creationId xmlns:p14="http://schemas.microsoft.com/office/powerpoint/2010/main" val="23018399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532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598488" y="1509713"/>
            <a:ext cx="10698480" cy="4716462"/>
          </a:xfrm>
        </p:spPr>
        <p:txBody>
          <a:bodyPr/>
          <a:lstStyle/>
          <a:p>
            <a:endParaRPr lang="en-IN" dirty="0"/>
          </a:p>
        </p:txBody>
      </p:sp>
    </p:spTree>
    <p:extLst>
      <p:ext uri="{BB962C8B-B14F-4D97-AF65-F5344CB8AC3E}">
        <p14:creationId xmlns:p14="http://schemas.microsoft.com/office/powerpoint/2010/main" val="35996846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532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598488" y="1509713"/>
            <a:ext cx="10698480" cy="4716462"/>
          </a:xfrm>
        </p:spPr>
        <p:txBody>
          <a:bodyPr/>
          <a:lstStyle/>
          <a:p>
            <a:endParaRPr lang="en-IN" dirty="0"/>
          </a:p>
        </p:txBody>
      </p:sp>
    </p:spTree>
    <p:extLst>
      <p:ext uri="{BB962C8B-B14F-4D97-AF65-F5344CB8AC3E}">
        <p14:creationId xmlns:p14="http://schemas.microsoft.com/office/powerpoint/2010/main" val="14510279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532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598488" y="1509713"/>
            <a:ext cx="10698480" cy="4716462"/>
          </a:xfrm>
        </p:spPr>
        <p:txBody>
          <a:bodyPr/>
          <a:lstStyle/>
          <a:p>
            <a:endParaRPr lang="en-IN" dirty="0"/>
          </a:p>
        </p:txBody>
      </p:sp>
    </p:spTree>
    <p:extLst>
      <p:ext uri="{BB962C8B-B14F-4D97-AF65-F5344CB8AC3E}">
        <p14:creationId xmlns:p14="http://schemas.microsoft.com/office/powerpoint/2010/main" val="28586786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532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598488" y="1509713"/>
            <a:ext cx="10698480" cy="4716462"/>
          </a:xfrm>
        </p:spPr>
        <p:txBody>
          <a:bodyPr/>
          <a:lstStyle/>
          <a:p>
            <a:endParaRPr lang="en-IN" dirty="0"/>
          </a:p>
        </p:txBody>
      </p:sp>
    </p:spTree>
    <p:extLst>
      <p:ext uri="{BB962C8B-B14F-4D97-AF65-F5344CB8AC3E}">
        <p14:creationId xmlns:p14="http://schemas.microsoft.com/office/powerpoint/2010/main" val="37647680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532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extLst>
      <p:ext uri="{BB962C8B-B14F-4D97-AF65-F5344CB8AC3E}">
        <p14:creationId xmlns:p14="http://schemas.microsoft.com/office/powerpoint/2010/main" val="114157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Agenda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Text Placeholder 2"/>
          <p:cNvSpPr>
            <a:spLocks noGrp="1"/>
          </p:cNvSpPr>
          <p:nvPr>
            <p:ph idx="1" hasCustomPrompt="1"/>
          </p:nvPr>
        </p:nvSpPr>
        <p:spPr>
          <a:xfrm>
            <a:off x="388910" y="1323001"/>
            <a:ext cx="11111696" cy="4847010"/>
          </a:xfrm>
          <a:prstGeom prst="rect">
            <a:avLst/>
          </a:prstGeom>
        </p:spPr>
        <p:txBody>
          <a:bodyPr vert="horz" lIns="0" tIns="72000" rIns="0" bIns="0" rtlCol="0">
            <a:normAutofit/>
          </a:bodyPr>
          <a:lstStyle>
            <a:lvl1pPr marL="393770" marR="0" indent="-393770" algn="l" defTabSz="1097280" rtl="0" eaLnBrk="1" fontAlgn="auto" latinLnBrk="0" hangingPunct="1">
              <a:lnSpc>
                <a:spcPct val="130000"/>
              </a:lnSpc>
              <a:spcBef>
                <a:spcPts val="0"/>
              </a:spcBef>
              <a:spcAft>
                <a:spcPts val="0"/>
              </a:spcAft>
              <a:buClr>
                <a:schemeClr val="accent3"/>
              </a:buClr>
              <a:buSzTx/>
              <a:buFont typeface="Arial" panose="020B0604020202020204" pitchFamily="34" charset="0"/>
              <a:buNone/>
              <a:tabLst>
                <a:tab pos="7397542" algn="r"/>
              </a:tabLst>
              <a:defRPr baseline="0">
                <a:solidFill>
                  <a:schemeClr val="accent5"/>
                </a:solidFill>
              </a:defRPr>
            </a:lvl1pPr>
            <a:lvl2pPr marL="548640" indent="0">
              <a:buNone/>
              <a:defRPr/>
            </a:lvl2pPr>
            <a:lvl3pPr marL="1097280" indent="0">
              <a:buNone/>
              <a:defRPr/>
            </a:lvl3pPr>
            <a:lvl4pPr marL="1645920" indent="0">
              <a:buNone/>
              <a:defRPr/>
            </a:lvl4pPr>
            <a:lvl5pPr marL="2194560" indent="0">
              <a:buNone/>
              <a:defRPr/>
            </a:lvl5pPr>
          </a:lstStyle>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p:txBody>
      </p:sp>
    </p:spTree>
    <p:extLst>
      <p:ext uri="{BB962C8B-B14F-4D97-AF65-F5344CB8AC3E}">
        <p14:creationId xmlns:p14="http://schemas.microsoft.com/office/powerpoint/2010/main" val="331622951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7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462280" y="5858424"/>
            <a:ext cx="1096264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sz="1800" kern="0" dirty="0">
              <a:solidFill>
                <a:srgbClr val="000000"/>
              </a:solidFill>
            </a:endParaRPr>
          </a:p>
        </p:txBody>
      </p:sp>
      <p:sp>
        <p:nvSpPr>
          <p:cNvPr id="57" name="Text Placeholder 56"/>
          <p:cNvSpPr>
            <a:spLocks noGrp="1"/>
          </p:cNvSpPr>
          <p:nvPr>
            <p:ph type="body" sz="quarter" idx="10" hasCustomPrompt="1"/>
          </p:nvPr>
        </p:nvSpPr>
        <p:spPr>
          <a:xfrm>
            <a:off x="1020602" y="4223432"/>
            <a:ext cx="1887740"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3682075" y="4223432"/>
            <a:ext cx="1887740"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6377365" y="4223432"/>
            <a:ext cx="1887740"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8949715" y="4223432"/>
            <a:ext cx="1887740"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598488" y="140024"/>
            <a:ext cx="10698480" cy="553998"/>
          </a:xfrm>
          <a:prstGeom prst="rect">
            <a:avLst/>
          </a:prstGeom>
        </p:spPr>
        <p:txBody>
          <a:bodyPr/>
          <a:lstStyle>
            <a:lvl1pPr algn="ctr">
              <a:defRPr/>
            </a:lvl1pPr>
          </a:lstStyle>
          <a:p>
            <a:r>
              <a:rPr lang="en-US" dirty="0"/>
              <a:t>Click to Add Title</a:t>
            </a:r>
          </a:p>
        </p:txBody>
      </p:sp>
    </p:spTree>
    <p:extLst>
      <p:ext uri="{BB962C8B-B14F-4D97-AF65-F5344CB8AC3E}">
        <p14:creationId xmlns:p14="http://schemas.microsoft.com/office/powerpoint/2010/main" val="8127242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3436486" y="1730903"/>
            <a:ext cx="501423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8" name="Title 4"/>
          <p:cNvSpPr>
            <a:spLocks noGrp="1"/>
          </p:cNvSpPr>
          <p:nvPr userDrawn="1">
            <p:ph type="title" hasCustomPrompt="1"/>
          </p:nvPr>
        </p:nvSpPr>
        <p:spPr>
          <a:xfrm>
            <a:off x="598488" y="140024"/>
            <a:ext cx="1069848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799411" y="2931727"/>
            <a:ext cx="1244679"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0" name="Text Placeholder 56"/>
          <p:cNvSpPr>
            <a:spLocks noGrp="1"/>
          </p:cNvSpPr>
          <p:nvPr>
            <p:ph type="body" sz="quarter" idx="14" hasCustomPrompt="1"/>
          </p:nvPr>
        </p:nvSpPr>
        <p:spPr>
          <a:xfrm>
            <a:off x="4516371" y="3152632"/>
            <a:ext cx="2900986"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7742979" y="2931727"/>
            <a:ext cx="1244679"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6" name="Oval 25"/>
          <p:cNvSpPr/>
          <p:nvPr userDrawn="1"/>
        </p:nvSpPr>
        <p:spPr>
          <a:xfrm>
            <a:off x="5321262" y="1338104"/>
            <a:ext cx="1244679"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1" name="Oval 30"/>
          <p:cNvSpPr/>
          <p:nvPr userDrawn="1"/>
        </p:nvSpPr>
        <p:spPr>
          <a:xfrm>
            <a:off x="5321262" y="5126299"/>
            <a:ext cx="1244679"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4" name="Text Placeholder 56"/>
          <p:cNvSpPr>
            <a:spLocks noGrp="1"/>
          </p:cNvSpPr>
          <p:nvPr>
            <p:ph type="body" sz="quarter" idx="13" hasCustomPrompt="1"/>
          </p:nvPr>
        </p:nvSpPr>
        <p:spPr>
          <a:xfrm>
            <a:off x="5023042" y="953611"/>
            <a:ext cx="1841117"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5023042" y="6124846"/>
            <a:ext cx="1841117"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9098652" y="3232354"/>
            <a:ext cx="1841117"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912109" y="3232354"/>
            <a:ext cx="1841117"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extLst>
      <p:ext uri="{BB962C8B-B14F-4D97-AF65-F5344CB8AC3E}">
        <p14:creationId xmlns:p14="http://schemas.microsoft.com/office/powerpoint/2010/main" val="28350832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98120" y="381000"/>
            <a:ext cx="8890635"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grpSp>
      <p:pic>
        <p:nvPicPr>
          <p:cNvPr id="117" name="Picture 116" descr="G_2_Finel.png"/>
          <p:cNvPicPr>
            <a:picLocks noChangeAspect="1"/>
          </p:cNvPicPr>
          <p:nvPr userDrawn="1"/>
        </p:nvPicPr>
        <p:blipFill>
          <a:blip r:embed="rId3" cstate="print"/>
          <a:stretch>
            <a:fillRect/>
          </a:stretch>
        </p:blipFill>
        <p:spPr>
          <a:xfrm>
            <a:off x="5920985" y="3124200"/>
            <a:ext cx="5867155"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6492558" y="4594226"/>
            <a:ext cx="6385243" cy="1882775"/>
          </a:xfrm>
          <a:prstGeom prst="rect">
            <a:avLst/>
          </a:prstGeom>
          <a:noFill/>
        </p:spPr>
      </p:pic>
      <p:sp>
        <p:nvSpPr>
          <p:cNvPr id="4098" name="Rectangle 2"/>
          <p:cNvSpPr>
            <a:spLocks noGrp="1" noChangeArrowheads="1"/>
          </p:cNvSpPr>
          <p:nvPr>
            <p:ph type="ctrTitle"/>
          </p:nvPr>
        </p:nvSpPr>
        <p:spPr>
          <a:xfrm>
            <a:off x="396240" y="4419600"/>
            <a:ext cx="832104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6754654" y="3097213"/>
            <a:ext cx="386334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7702906" y="1993900"/>
            <a:ext cx="2010093"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7313930" y="2862264"/>
            <a:ext cx="811054" cy="579437"/>
          </a:xfrm>
          <a:prstGeom prst="rect">
            <a:avLst/>
          </a:prstGeom>
          <a:noFill/>
        </p:spPr>
      </p:pic>
    </p:spTree>
    <p:extLst>
      <p:ext uri="{BB962C8B-B14F-4D97-AF65-F5344CB8AC3E}">
        <p14:creationId xmlns:p14="http://schemas.microsoft.com/office/powerpoint/2010/main" val="128003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598489" y="145140"/>
            <a:ext cx="1069848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594361" y="1360489"/>
            <a:ext cx="10712927"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471750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18872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18872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74750" y="118872"/>
            <a:ext cx="10417150"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962863" y="1828800"/>
            <a:ext cx="10429037"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594360" y="6476999"/>
            <a:ext cx="2773680" cy="274320"/>
          </a:xfrm>
          <a:prstGeom prst="rect">
            <a:avLst/>
          </a:prstGeom>
        </p:spPr>
        <p:txBody>
          <a:bodyPr/>
          <a:lstStyle/>
          <a:p>
            <a:endParaRPr lang="en-US"/>
          </a:p>
        </p:txBody>
      </p:sp>
      <p:sp>
        <p:nvSpPr>
          <p:cNvPr id="5" name="Footer Placeholder 4"/>
          <p:cNvSpPr>
            <a:spLocks noGrp="1"/>
          </p:cNvSpPr>
          <p:nvPr>
            <p:ph type="ftr" sz="quarter" idx="11"/>
          </p:nvPr>
        </p:nvSpPr>
        <p:spPr>
          <a:xfrm>
            <a:off x="3432775" y="6476999"/>
            <a:ext cx="7160035"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10665715" y="6476999"/>
            <a:ext cx="954023"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196409717"/>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226272"/>
      </p:ext>
    </p:extLst>
  </p:cSld>
  <p:clrMapOvr>
    <a:masterClrMapping/>
  </p:clrMapOvr>
  <p:transition spd="med">
    <p:wipe dir="d"/>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6658" y="4471040"/>
            <a:ext cx="11873885" cy="2171061"/>
          </a:xfrm>
          <a:prstGeom prst="rect">
            <a:avLst/>
          </a:prstGeom>
        </p:spPr>
      </p:pic>
      <p:sp>
        <p:nvSpPr>
          <p:cNvPr id="2" name="Title 1"/>
          <p:cNvSpPr>
            <a:spLocks noGrp="1"/>
          </p:cNvSpPr>
          <p:nvPr>
            <p:ph type="ctrTitle" hasCustomPrompt="1"/>
          </p:nvPr>
        </p:nvSpPr>
        <p:spPr>
          <a:xfrm>
            <a:off x="5912023" y="1480458"/>
            <a:ext cx="538494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5912023" y="3318659"/>
            <a:ext cx="538494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118872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17" name="Text Placeholder 16"/>
          <p:cNvSpPr>
            <a:spLocks noGrp="1"/>
          </p:cNvSpPr>
          <p:nvPr>
            <p:ph type="body" sz="quarter" idx="10" hasCustomPrompt="1"/>
          </p:nvPr>
        </p:nvSpPr>
        <p:spPr>
          <a:xfrm>
            <a:off x="5914708" y="3766912"/>
            <a:ext cx="5392579"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10901658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11887200" cy="533400"/>
          </a:xfrm>
          <a:prstGeom prst="rect">
            <a:avLst/>
          </a:prstGeom>
          <a:noFill/>
          <a:ln w="9525">
            <a:noFill/>
            <a:miter lim="800000"/>
            <a:headEnd/>
            <a:tailEnd/>
          </a:ln>
        </p:spPr>
      </p:pic>
      <p:sp>
        <p:nvSpPr>
          <p:cNvPr id="15" name="Content Placeholder 2"/>
          <p:cNvSpPr>
            <a:spLocks noGrp="1"/>
          </p:cNvSpPr>
          <p:nvPr>
            <p:ph idx="1"/>
          </p:nvPr>
        </p:nvSpPr>
        <p:spPr>
          <a:xfrm>
            <a:off x="594360" y="1295400"/>
            <a:ext cx="1069848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4604" y="301152"/>
            <a:ext cx="9832365"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4484722"/>
      </p:ext>
    </p:extLst>
  </p:cSld>
  <p:clrMapOvr>
    <a:masterClrMapping/>
  </p:clrMapOvr>
  <p:hf sldNum="0" hdr="0" ftr="0"/>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11887200" cy="533400"/>
          </a:xfrm>
          <a:prstGeom prst="rect">
            <a:avLst/>
          </a:prstGeom>
          <a:noFill/>
          <a:ln w="9525">
            <a:noFill/>
            <a:miter lim="800000"/>
            <a:headEnd/>
            <a:tailEnd/>
          </a:ln>
        </p:spPr>
      </p:pic>
      <p:sp>
        <p:nvSpPr>
          <p:cNvPr id="6" name="Content Placeholder 2"/>
          <p:cNvSpPr>
            <a:spLocks noGrp="1"/>
          </p:cNvSpPr>
          <p:nvPr>
            <p:ph sz="half" idx="1"/>
          </p:nvPr>
        </p:nvSpPr>
        <p:spPr>
          <a:xfrm>
            <a:off x="594360" y="1637779"/>
            <a:ext cx="525018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6042660" y="1637779"/>
            <a:ext cx="525018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10005060" cy="1143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4010370427"/>
      </p:ext>
    </p:extLst>
  </p:cSld>
  <p:clrMapOvr>
    <a:masterClrMapping/>
  </p:clrMapOvr>
  <p:hf sldNum="0"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11887200" cy="533400"/>
          </a:xfrm>
          <a:prstGeom prst="rect">
            <a:avLst/>
          </a:prstGeom>
          <a:noFill/>
          <a:ln w="9525">
            <a:noFill/>
            <a:miter lim="800000"/>
            <a:headEnd/>
            <a:tailEnd/>
          </a:ln>
        </p:spPr>
      </p:pic>
      <p:sp>
        <p:nvSpPr>
          <p:cNvPr id="14" name="Content Placeholder 2"/>
          <p:cNvSpPr>
            <a:spLocks noGrp="1"/>
          </p:cNvSpPr>
          <p:nvPr>
            <p:ph idx="1"/>
          </p:nvPr>
        </p:nvSpPr>
        <p:spPr>
          <a:xfrm>
            <a:off x="594360" y="1371600"/>
            <a:ext cx="1069848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9832365"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2826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amp; 1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noChangeAspect="1"/>
          </p:cNvSpPr>
          <p:nvPr>
            <p:ph idx="1"/>
          </p:nvPr>
        </p:nvSpPr>
        <p:spPr>
          <a:xfrm>
            <a:off x="388910" y="1323001"/>
            <a:ext cx="11111696"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8766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840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p:cNvSpPr>
          <p:nvPr>
            <p:ph idx="1"/>
          </p:nvPr>
        </p:nvSpPr>
        <p:spPr>
          <a:xfrm>
            <a:off x="388910" y="1323001"/>
            <a:ext cx="5386211"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idx="12"/>
          </p:nvPr>
        </p:nvSpPr>
        <p:spPr>
          <a:xfrm>
            <a:off x="6112080" y="1323001"/>
            <a:ext cx="5388526"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8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600172"/>
      </p:ext>
    </p:extLst>
  </p:cSld>
  <p:clrMapOvr>
    <a:masterClrMapping/>
  </p:clrMapOvr>
  <p:transition spd="med">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15900"/>
            <a:ext cx="1000506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085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8120" y="304800"/>
            <a:ext cx="11391900" cy="609600"/>
          </a:xfrm>
        </p:spPr>
        <p:txBody>
          <a:bodyPr/>
          <a:lstStyle/>
          <a:p>
            <a:r>
              <a:rPr lang="en-US"/>
              <a:t>Click to edit Master title style</a:t>
            </a:r>
          </a:p>
        </p:txBody>
      </p:sp>
      <p:sp>
        <p:nvSpPr>
          <p:cNvPr id="3" name="Text Placeholder 2"/>
          <p:cNvSpPr>
            <a:spLocks noGrp="1"/>
          </p:cNvSpPr>
          <p:nvPr>
            <p:ph type="body" sz="half" idx="1"/>
          </p:nvPr>
        </p:nvSpPr>
        <p:spPr>
          <a:xfrm>
            <a:off x="396240" y="1295400"/>
            <a:ext cx="534924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43600" y="1295400"/>
            <a:ext cx="534924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43600" y="3962400"/>
            <a:ext cx="534924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a:extLst>
              <a:ext uri="{FF2B5EF4-FFF2-40B4-BE49-F238E27FC236}">
                <a16:creationId xmlns:a16="http://schemas.microsoft.com/office/drawing/2014/main" id="{3C4FCCFD-9EE8-4FBF-99C5-B8CD7B2ED494}"/>
              </a:ext>
            </a:extLst>
          </p:cNvPr>
          <p:cNvSpPr>
            <a:spLocks noGrp="1" noChangeArrowheads="1"/>
          </p:cNvSpPr>
          <p:nvPr>
            <p:ph type="sldNum" sz="quarter" idx="10"/>
          </p:nvPr>
        </p:nvSpPr>
        <p:spPr/>
        <p:txBody>
          <a:bodyPr/>
          <a:lstStyle>
            <a:lvl1pPr>
              <a:defRPr smtClean="0"/>
            </a:lvl1pPr>
          </a:lstStyle>
          <a:p>
            <a:pPr>
              <a:defRPr/>
            </a:pPr>
            <a:fld id="{B29FF890-AD52-49E4-9F67-767C5A2179C3}" type="slidenum">
              <a:rPr lang="en-US" altLang="en-US"/>
              <a:pPr>
                <a:defRPr/>
              </a:pPr>
              <a:t>‹#›</a:t>
            </a:fld>
            <a:endParaRPr lang="en-US" altLang="en-US"/>
          </a:p>
        </p:txBody>
      </p:sp>
    </p:spTree>
    <p:extLst>
      <p:ext uri="{BB962C8B-B14F-4D97-AF65-F5344CB8AC3E}">
        <p14:creationId xmlns:p14="http://schemas.microsoft.com/office/powerpoint/2010/main" val="1083815663"/>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910" y="199800"/>
            <a:ext cx="11111696" cy="70200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p:cNvSpPr>
            <a:spLocks noGrp="1" noChangeAspect="1"/>
          </p:cNvSpPr>
          <p:nvPr>
            <p:ph type="body" idx="1"/>
          </p:nvPr>
        </p:nvSpPr>
        <p:spPr>
          <a:xfrm>
            <a:off x="388910" y="1323001"/>
            <a:ext cx="11111696"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Box 6"/>
          <p:cNvSpPr txBox="1">
            <a:spLocks noChangeArrowheads="1"/>
          </p:cNvSpPr>
          <p:nvPr/>
        </p:nvSpPr>
        <p:spPr bwMode="auto">
          <a:xfrm>
            <a:off x="11068092" y="6447453"/>
            <a:ext cx="428434" cy="298513"/>
          </a:xfrm>
          <a:prstGeom prst="rect">
            <a:avLst/>
          </a:prstGeom>
          <a:noFill/>
          <a:ln w="9525">
            <a:noFill/>
            <a:miter lim="800000"/>
            <a:headEnd/>
            <a:tailEnd/>
          </a:ln>
        </p:spPr>
        <p:txBody>
          <a:bodyPr lIns="0" tIns="0" rIns="0" bIns="0" anchor="ctr"/>
          <a:lstStyle>
            <a:lvl1pPr defTabSz="1042988" eaLnBrk="0" hangingPunct="0">
              <a:defRPr sz="900" baseline="-25000">
                <a:solidFill>
                  <a:srgbClr val="006699"/>
                </a:solidFill>
                <a:latin typeface="Arial" charset="0"/>
                <a:ea typeface="ＭＳ Ｐゴシック" charset="0"/>
                <a:cs typeface="Arial" charset="0"/>
              </a:defRPr>
            </a:lvl1pPr>
            <a:lvl2pPr marL="742950" indent="-285750" defTabSz="1042988" eaLnBrk="0" hangingPunct="0">
              <a:defRPr sz="900" baseline="-25000">
                <a:solidFill>
                  <a:srgbClr val="006699"/>
                </a:solidFill>
                <a:latin typeface="Arial" charset="0"/>
                <a:ea typeface="Arial" charset="0"/>
                <a:cs typeface="Arial" charset="0"/>
              </a:defRPr>
            </a:lvl2pPr>
            <a:lvl3pPr marL="1143000" indent="-228600" defTabSz="1042988" eaLnBrk="0" hangingPunct="0">
              <a:defRPr sz="900" baseline="-25000">
                <a:solidFill>
                  <a:srgbClr val="006699"/>
                </a:solidFill>
                <a:latin typeface="Arial" charset="0"/>
                <a:ea typeface="Arial" charset="0"/>
                <a:cs typeface="Arial" charset="0"/>
              </a:defRPr>
            </a:lvl3pPr>
            <a:lvl4pPr marL="1600200" indent="-228600" defTabSz="1042988" eaLnBrk="0" hangingPunct="0">
              <a:defRPr sz="900" baseline="-25000">
                <a:solidFill>
                  <a:srgbClr val="006699"/>
                </a:solidFill>
                <a:latin typeface="Arial" charset="0"/>
                <a:ea typeface="Arial" charset="0"/>
                <a:cs typeface="Arial" charset="0"/>
              </a:defRPr>
            </a:lvl4pPr>
            <a:lvl5pPr marL="2057400" indent="-228600" defTabSz="1042988" eaLnBrk="0" hangingPunct="0">
              <a:defRPr sz="900" baseline="-25000">
                <a:solidFill>
                  <a:srgbClr val="006699"/>
                </a:solidFill>
                <a:latin typeface="Arial" charset="0"/>
                <a:ea typeface="Arial" charset="0"/>
                <a:cs typeface="Arial" charset="0"/>
              </a:defRPr>
            </a:lvl5pPr>
            <a:lvl6pPr marL="25146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6pPr>
            <a:lvl7pPr marL="29718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7pPr>
            <a:lvl8pPr marL="34290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8pPr>
            <a:lvl9pPr marL="38862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9pPr>
          </a:lstStyle>
          <a:p>
            <a:pPr algn="r" eaLnBrk="1" hangingPunct="1"/>
            <a:fld id="{6E0DC809-1827-F44D-A8AA-8C566384234E}" type="slidenum">
              <a:rPr lang="en-US" sz="1080" baseline="0">
                <a:solidFill>
                  <a:srgbClr val="6D6E71"/>
                </a:solidFill>
                <a:latin typeface="+mn-lt"/>
              </a:rPr>
              <a:pPr algn="r" eaLnBrk="1" hangingPunct="1"/>
              <a:t>‹#›</a:t>
            </a:fld>
            <a:endParaRPr lang="en-US" sz="1080" baseline="0">
              <a:solidFill>
                <a:srgbClr val="6D6E71"/>
              </a:solidFill>
              <a:latin typeface="+mn-lt"/>
            </a:endParaRPr>
          </a:p>
        </p:txBody>
      </p:sp>
      <p:sp>
        <p:nvSpPr>
          <p:cNvPr id="15" name="Text Box 25"/>
          <p:cNvSpPr txBox="1">
            <a:spLocks noChangeArrowheads="1"/>
          </p:cNvSpPr>
          <p:nvPr/>
        </p:nvSpPr>
        <p:spPr bwMode="auto">
          <a:xfrm>
            <a:off x="6793268" y="6471270"/>
            <a:ext cx="4168188" cy="252466"/>
          </a:xfrm>
          <a:prstGeom prst="rect">
            <a:avLst/>
          </a:prstGeom>
          <a:noFill/>
          <a:ln w="9525">
            <a:noFill/>
            <a:miter lim="800000"/>
            <a:headEnd/>
            <a:tailEnd/>
          </a:ln>
          <a:effectLst/>
        </p:spPr>
        <p:txBody>
          <a:bodyPr lIns="0" tIns="0" rIns="159156" bIns="0" anchor="ctr"/>
          <a:lstStyle/>
          <a:p>
            <a:pPr marL="674741" indent="-674741" algn="r" defTabSz="1347432">
              <a:spcBef>
                <a:spcPct val="40000"/>
              </a:spcBef>
              <a:spcAft>
                <a:spcPct val="40000"/>
              </a:spcAft>
              <a:defRPr/>
            </a:pPr>
            <a:r>
              <a:rPr lang="en-GB" sz="1080" baseline="0" dirty="0">
                <a:solidFill>
                  <a:srgbClr val="6D6E71"/>
                </a:solidFill>
                <a:latin typeface="+mn-lt"/>
                <a:ea typeface="+mn-ea"/>
              </a:rPr>
              <a:t>Document Title</a:t>
            </a:r>
          </a:p>
        </p:txBody>
      </p:sp>
    </p:spTree>
    <p:extLst>
      <p:ext uri="{BB962C8B-B14F-4D97-AF65-F5344CB8AC3E}">
        <p14:creationId xmlns:p14="http://schemas.microsoft.com/office/powerpoint/2010/main" val="103315839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0" r:id="rId3"/>
    <p:sldLayoutId id="2147483701" r:id="rId4"/>
    <p:sldLayoutId id="2147483666" r:id="rId5"/>
    <p:sldLayoutId id="2147483668" r:id="rId6"/>
    <p:sldLayoutId id="2147483702" r:id="rId7"/>
    <p:sldLayoutId id="2147483703" r:id="rId8"/>
    <p:sldLayoutId id="2147483704" r:id="rId9"/>
    <p:sldLayoutId id="2147483705" r:id="rId10"/>
    <p:sldLayoutId id="2147483706" r:id="rId11"/>
  </p:sldLayoutIdLst>
  <p:txStyles>
    <p:titleStyle>
      <a:lvl1pPr algn="l" defTabSz="1097280" rtl="0" eaLnBrk="1" latinLnBrk="0" hangingPunct="1">
        <a:lnSpc>
          <a:spcPct val="90000"/>
        </a:lnSpc>
        <a:spcBef>
          <a:spcPct val="0"/>
        </a:spcBef>
        <a:buNone/>
        <a:defRPr sz="3360" kern="1200" baseline="0">
          <a:solidFill>
            <a:schemeClr val="accent5"/>
          </a:solidFill>
          <a:latin typeface="Slide Heading"/>
          <a:ea typeface="+mj-ea"/>
          <a:cs typeface="+mj-cs"/>
        </a:defRPr>
      </a:lvl1pPr>
    </p:titleStyle>
    <p:bodyStyle>
      <a:lvl1pPr marL="274320" indent="-274320" algn="l" defTabSz="1097280" rtl="0" eaLnBrk="1" latinLnBrk="0" hangingPunct="1">
        <a:lnSpc>
          <a:spcPct val="90000"/>
        </a:lnSpc>
        <a:spcBef>
          <a:spcPts val="1200"/>
        </a:spcBef>
        <a:buClr>
          <a:schemeClr val="accent3"/>
        </a:buClr>
        <a:buFont typeface="Arial" panose="020B0604020202020204" pitchFamily="34" charset="0"/>
        <a:buChar char="•"/>
        <a:defRPr sz="2160" kern="1200" baseline="0">
          <a:solidFill>
            <a:schemeClr val="tx1"/>
          </a:solidFill>
          <a:latin typeface="Body Level 1"/>
          <a:ea typeface="+mn-ea"/>
          <a:cs typeface="+mn-cs"/>
        </a:defRPr>
      </a:lvl1pPr>
      <a:lvl2pPr marL="822960" indent="-274320" algn="l" defTabSz="1097280" rtl="0" eaLnBrk="1" latinLnBrk="0" hangingPunct="1">
        <a:lnSpc>
          <a:spcPct val="90000"/>
        </a:lnSpc>
        <a:spcBef>
          <a:spcPts val="600"/>
        </a:spcBef>
        <a:buClr>
          <a:schemeClr val="accent3"/>
        </a:buClr>
        <a:buSzPct val="100000"/>
        <a:buFont typeface="Wingdings" panose="05000000000000000000" pitchFamily="2" charset="2"/>
        <a:buChar char="§"/>
        <a:defRPr sz="1920" kern="1200" baseline="0">
          <a:solidFill>
            <a:schemeClr val="tx1"/>
          </a:solidFill>
          <a:latin typeface="Body Level 2"/>
          <a:ea typeface="+mn-ea"/>
          <a:cs typeface="+mn-cs"/>
        </a:defRPr>
      </a:lvl2pPr>
      <a:lvl3pPr marL="1371600" indent="-274320" algn="l" defTabSz="1097280" rtl="0" eaLnBrk="1" latinLnBrk="0" hangingPunct="1">
        <a:lnSpc>
          <a:spcPct val="90000"/>
        </a:lnSpc>
        <a:spcBef>
          <a:spcPts val="600"/>
        </a:spcBef>
        <a:buClr>
          <a:schemeClr val="accent3"/>
        </a:buClr>
        <a:buSzPct val="80000"/>
        <a:buFont typeface="Courier New" panose="02070309020205020404" pitchFamily="49" charset="0"/>
        <a:buChar char="o"/>
        <a:defRPr sz="1800" kern="1200" baseline="0">
          <a:solidFill>
            <a:schemeClr val="tx1"/>
          </a:solidFill>
          <a:latin typeface="Body Level 3"/>
          <a:ea typeface="+mn-ea"/>
          <a:cs typeface="+mn-cs"/>
        </a:defRPr>
      </a:lvl3pPr>
      <a:lvl4pPr marL="1920240" indent="-274320" algn="l" defTabSz="1097280" rtl="0" eaLnBrk="1" latinLnBrk="0" hangingPunct="1">
        <a:lnSpc>
          <a:spcPct val="90000"/>
        </a:lnSpc>
        <a:spcBef>
          <a:spcPts val="600"/>
        </a:spcBef>
        <a:buClr>
          <a:schemeClr val="accent3"/>
        </a:buClr>
        <a:buSzPct val="60000"/>
        <a:buFont typeface="Wingdings" panose="05000000000000000000" pitchFamily="2" charset="2"/>
        <a:buChar char="q"/>
        <a:defRPr sz="1680" kern="1200" baseline="0">
          <a:solidFill>
            <a:schemeClr val="tx1"/>
          </a:solidFill>
          <a:latin typeface="Body Level 4"/>
          <a:ea typeface="+mn-ea"/>
          <a:cs typeface="+mn-cs"/>
        </a:defRPr>
      </a:lvl4pPr>
      <a:lvl5pPr marL="2468880" indent="-274320" algn="l" defTabSz="1097280" rtl="0" eaLnBrk="1" latinLnBrk="0" hangingPunct="1">
        <a:lnSpc>
          <a:spcPct val="90000"/>
        </a:lnSpc>
        <a:spcBef>
          <a:spcPts val="600"/>
        </a:spcBef>
        <a:buClr>
          <a:schemeClr val="accent3"/>
        </a:buClr>
        <a:buFont typeface="Arial" panose="020B0604020202020204" pitchFamily="34" charset="0"/>
        <a:buChar char="-"/>
        <a:defRPr sz="1440" kern="1200" baseline="0">
          <a:solidFill>
            <a:schemeClr val="tx1"/>
          </a:solidFill>
          <a:latin typeface="Body Level 5"/>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911" y="199800"/>
            <a:ext cx="11111698" cy="70200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p:cNvSpPr>
            <a:spLocks noGrp="1" noChangeAspect="1"/>
          </p:cNvSpPr>
          <p:nvPr>
            <p:ph type="body" idx="1"/>
          </p:nvPr>
        </p:nvSpPr>
        <p:spPr>
          <a:xfrm>
            <a:off x="388911" y="1323001"/>
            <a:ext cx="11111698"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26" descr="Visual Identitiy Band"/>
          <p:cNvPicPr preferRelativeResize="0">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 y="1039623"/>
            <a:ext cx="11887196" cy="4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11068092" y="6447459"/>
            <a:ext cx="428434" cy="298513"/>
          </a:xfrm>
          <a:prstGeom prst="rect">
            <a:avLst/>
          </a:prstGeom>
          <a:noFill/>
          <a:ln w="9525">
            <a:noFill/>
            <a:miter lim="800000"/>
            <a:headEnd/>
            <a:tailEnd/>
          </a:ln>
        </p:spPr>
        <p:txBody>
          <a:bodyPr lIns="0" tIns="0" rIns="0" bIns="0" anchor="ctr"/>
          <a:lstStyle>
            <a:lvl1pPr defTabSz="1042988" eaLnBrk="0" hangingPunct="0">
              <a:defRPr sz="900" baseline="-25000">
                <a:solidFill>
                  <a:srgbClr val="006699"/>
                </a:solidFill>
                <a:latin typeface="Arial" charset="0"/>
                <a:ea typeface="ＭＳ Ｐゴシック" charset="0"/>
                <a:cs typeface="Arial" charset="0"/>
              </a:defRPr>
            </a:lvl1pPr>
            <a:lvl2pPr marL="742950" indent="-285750" defTabSz="1042988" eaLnBrk="0" hangingPunct="0">
              <a:defRPr sz="900" baseline="-25000">
                <a:solidFill>
                  <a:srgbClr val="006699"/>
                </a:solidFill>
                <a:latin typeface="Arial" charset="0"/>
                <a:ea typeface="Arial" charset="0"/>
                <a:cs typeface="Arial" charset="0"/>
              </a:defRPr>
            </a:lvl2pPr>
            <a:lvl3pPr marL="1143000" indent="-228600" defTabSz="1042988" eaLnBrk="0" hangingPunct="0">
              <a:defRPr sz="900" baseline="-25000">
                <a:solidFill>
                  <a:srgbClr val="006699"/>
                </a:solidFill>
                <a:latin typeface="Arial" charset="0"/>
                <a:ea typeface="Arial" charset="0"/>
                <a:cs typeface="Arial" charset="0"/>
              </a:defRPr>
            </a:lvl3pPr>
            <a:lvl4pPr marL="1600200" indent="-228600" defTabSz="1042988" eaLnBrk="0" hangingPunct="0">
              <a:defRPr sz="900" baseline="-25000">
                <a:solidFill>
                  <a:srgbClr val="006699"/>
                </a:solidFill>
                <a:latin typeface="Arial" charset="0"/>
                <a:ea typeface="Arial" charset="0"/>
                <a:cs typeface="Arial" charset="0"/>
              </a:defRPr>
            </a:lvl4pPr>
            <a:lvl5pPr marL="2057400" indent="-228600" defTabSz="1042988" eaLnBrk="0" hangingPunct="0">
              <a:defRPr sz="900" baseline="-25000">
                <a:solidFill>
                  <a:srgbClr val="006699"/>
                </a:solidFill>
                <a:latin typeface="Arial" charset="0"/>
                <a:ea typeface="Arial" charset="0"/>
                <a:cs typeface="Arial" charset="0"/>
              </a:defRPr>
            </a:lvl5pPr>
            <a:lvl6pPr marL="25146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6pPr>
            <a:lvl7pPr marL="29718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7pPr>
            <a:lvl8pPr marL="34290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8pPr>
            <a:lvl9pPr marL="38862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9pPr>
          </a:lstStyle>
          <a:p>
            <a:pPr algn="r" eaLnBrk="1" hangingPunct="1"/>
            <a:fld id="{6E0DC809-1827-F44D-A8AA-8C566384234E}" type="slidenum">
              <a:rPr lang="en-US" sz="900" baseline="0">
                <a:solidFill>
                  <a:srgbClr val="6D6E71"/>
                </a:solidFill>
                <a:latin typeface="Arial"/>
              </a:rPr>
              <a:pPr algn="r" eaLnBrk="1" hangingPunct="1"/>
              <a:t>‹#›</a:t>
            </a:fld>
            <a:endParaRPr lang="en-US" sz="900" baseline="0" dirty="0">
              <a:solidFill>
                <a:srgbClr val="6D6E71"/>
              </a:solidFill>
              <a:latin typeface="Arial"/>
            </a:endParaRPr>
          </a:p>
        </p:txBody>
      </p:sp>
    </p:spTree>
    <p:extLst>
      <p:ext uri="{BB962C8B-B14F-4D97-AF65-F5344CB8AC3E}">
        <p14:creationId xmlns:p14="http://schemas.microsoft.com/office/powerpoint/2010/main" val="487471655"/>
      </p:ext>
    </p:extLst>
  </p:cSld>
  <p:clrMap bg1="lt1" tx1="dk1" bg2="lt2" tx2="dk2" accent1="accent1" accent2="accent2" accent3="accent3" accent4="accent4" accent5="accent5" accent6="accent6" hlink="hlink" folHlink="folHlink"/>
  <p:sldLayoutIdLst>
    <p:sldLayoutId id="2147483708" r:id="rId1"/>
    <p:sldLayoutId id="2147483710" r:id="rId2"/>
    <p:sldLayoutId id="2147483711" r:id="rId3"/>
    <p:sldLayoutId id="2147483712" r:id="rId4"/>
    <p:sldLayoutId id="2147483713" r:id="rId5"/>
    <p:sldLayoutId id="2147483714" r:id="rId6"/>
    <p:sldLayoutId id="2147483716" r:id="rId7"/>
    <p:sldLayoutId id="2147483717" r:id="rId8"/>
    <p:sldLayoutId id="2147483718" r:id="rId9"/>
    <p:sldLayoutId id="2147483719" r:id="rId10"/>
    <p:sldLayoutId id="2147483721" r:id="rId11"/>
    <p:sldLayoutId id="2147483722" r:id="rId12"/>
    <p:sldLayoutId id="2147483723" r:id="rId13"/>
    <p:sldLayoutId id="2147483724" r:id="rId14"/>
  </p:sldLayoutIdLst>
  <p:txStyles>
    <p:titleStyle>
      <a:lvl1pPr algn="l" defTabSz="914387" rtl="0" eaLnBrk="1" latinLnBrk="0" hangingPunct="1">
        <a:lnSpc>
          <a:spcPct val="90000"/>
        </a:lnSpc>
        <a:spcBef>
          <a:spcPct val="0"/>
        </a:spcBef>
        <a:buNone/>
        <a:defRPr sz="2800" kern="1200" baseline="0">
          <a:solidFill>
            <a:schemeClr val="accent5"/>
          </a:solidFill>
          <a:latin typeface="Slide Heading"/>
          <a:ea typeface="+mj-ea"/>
          <a:cs typeface="+mj-cs"/>
        </a:defRPr>
      </a:lvl1pPr>
    </p:titleStyle>
    <p:bodyStyle>
      <a:lvl1pPr marL="228596" indent="-228596" algn="l" defTabSz="914387" rtl="0" eaLnBrk="1" latinLnBrk="0" hangingPunct="1">
        <a:lnSpc>
          <a:spcPct val="90000"/>
        </a:lnSpc>
        <a:spcBef>
          <a:spcPts val="1000"/>
        </a:spcBef>
        <a:buClr>
          <a:schemeClr val="accent3"/>
        </a:buClr>
        <a:buFont typeface="Arial" panose="020B0604020202020204" pitchFamily="34" charset="0"/>
        <a:buChar char="•"/>
        <a:defRPr sz="1800" kern="1200" baseline="0">
          <a:solidFill>
            <a:schemeClr val="tx1"/>
          </a:solidFill>
          <a:latin typeface="Body Level 1"/>
          <a:ea typeface="+mn-ea"/>
          <a:cs typeface="+mn-cs"/>
        </a:defRPr>
      </a:lvl1pPr>
      <a:lvl2pPr marL="685789" indent="-228596" algn="l" defTabSz="914387" rtl="0" eaLnBrk="1" latinLnBrk="0" hangingPunct="1">
        <a:lnSpc>
          <a:spcPct val="90000"/>
        </a:lnSpc>
        <a:spcBef>
          <a:spcPts val="500"/>
        </a:spcBef>
        <a:buClr>
          <a:schemeClr val="accent3"/>
        </a:buClr>
        <a:buSzPct val="100000"/>
        <a:buFont typeface="Wingdings" panose="05000000000000000000" pitchFamily="2" charset="2"/>
        <a:buChar char="§"/>
        <a:defRPr sz="1600" kern="1200" baseline="0">
          <a:solidFill>
            <a:schemeClr val="tx1"/>
          </a:solidFill>
          <a:latin typeface="Body Level 2"/>
          <a:ea typeface="+mn-ea"/>
          <a:cs typeface="+mn-cs"/>
        </a:defRPr>
      </a:lvl2pPr>
      <a:lvl3pPr marL="1142982" indent="-228596" algn="l" defTabSz="914387" rtl="0" eaLnBrk="1" latinLnBrk="0" hangingPunct="1">
        <a:lnSpc>
          <a:spcPct val="90000"/>
        </a:lnSpc>
        <a:spcBef>
          <a:spcPts val="500"/>
        </a:spcBef>
        <a:buClr>
          <a:schemeClr val="accent3"/>
        </a:buClr>
        <a:buSzPct val="80000"/>
        <a:buFont typeface="Courier New" panose="02070309020205020404" pitchFamily="49" charset="0"/>
        <a:buChar char="o"/>
        <a:defRPr sz="1500" kern="1200" baseline="0">
          <a:solidFill>
            <a:schemeClr val="tx1"/>
          </a:solidFill>
          <a:latin typeface="Body Level 3"/>
          <a:ea typeface="+mn-ea"/>
          <a:cs typeface="+mn-cs"/>
        </a:defRPr>
      </a:lvl3pPr>
      <a:lvl4pPr marL="1600176" indent="-228596" algn="l" defTabSz="914387" rtl="0" eaLnBrk="1" latinLnBrk="0" hangingPunct="1">
        <a:lnSpc>
          <a:spcPct val="90000"/>
        </a:lnSpc>
        <a:spcBef>
          <a:spcPts val="500"/>
        </a:spcBef>
        <a:buClr>
          <a:schemeClr val="accent3"/>
        </a:buClr>
        <a:buSzPct val="60000"/>
        <a:buFont typeface="Wingdings" panose="05000000000000000000" pitchFamily="2" charset="2"/>
        <a:buChar char="q"/>
        <a:defRPr sz="1400" kern="1200" baseline="0">
          <a:solidFill>
            <a:schemeClr val="tx1"/>
          </a:solidFill>
          <a:latin typeface="Body Level 4"/>
          <a:ea typeface="+mn-ea"/>
          <a:cs typeface="+mn-cs"/>
        </a:defRPr>
      </a:lvl4pPr>
      <a:lvl5pPr marL="2057370" indent="-228596" algn="l" defTabSz="914387" rtl="0" eaLnBrk="1" latinLnBrk="0" hangingPunct="1">
        <a:lnSpc>
          <a:spcPct val="90000"/>
        </a:lnSpc>
        <a:spcBef>
          <a:spcPts val="500"/>
        </a:spcBef>
        <a:buClr>
          <a:schemeClr val="accent3"/>
        </a:buClr>
        <a:buFont typeface="Arial" panose="020B0604020202020204" pitchFamily="34" charset="0"/>
        <a:buChar char="-"/>
        <a:defRPr sz="1200" kern="1200" baseline="0">
          <a:solidFill>
            <a:schemeClr val="tx1"/>
          </a:solidFill>
          <a:latin typeface="Body Level 5"/>
          <a:ea typeface="+mn-ea"/>
          <a:cs typeface="+mn-cs"/>
        </a:defRPr>
      </a:lvl5pPr>
      <a:lvl6pPr marL="2514563" indent="-228596" algn="l" defTabSz="9143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6" indent="-228596" algn="l" defTabSz="9143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8" indent="-228596" algn="l" defTabSz="9143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1" indent="-228596" algn="l" defTabSz="9143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7" rtl="0" eaLnBrk="1" latinLnBrk="0" hangingPunct="1">
        <a:defRPr sz="1800" kern="1200">
          <a:solidFill>
            <a:schemeClr val="tx1"/>
          </a:solidFill>
          <a:latin typeface="+mn-lt"/>
          <a:ea typeface="+mn-ea"/>
          <a:cs typeface="+mn-cs"/>
        </a:defRPr>
      </a:lvl1pPr>
      <a:lvl2pPr marL="457194" algn="l" defTabSz="914387" rtl="0" eaLnBrk="1" latinLnBrk="0" hangingPunct="1">
        <a:defRPr sz="1800" kern="1200">
          <a:solidFill>
            <a:schemeClr val="tx1"/>
          </a:solidFill>
          <a:latin typeface="+mn-lt"/>
          <a:ea typeface="+mn-ea"/>
          <a:cs typeface="+mn-cs"/>
        </a:defRPr>
      </a:lvl2pPr>
      <a:lvl3pPr marL="914387" algn="l" defTabSz="914387" rtl="0" eaLnBrk="1" latinLnBrk="0" hangingPunct="1">
        <a:defRPr sz="1800" kern="1200">
          <a:solidFill>
            <a:schemeClr val="tx1"/>
          </a:solidFill>
          <a:latin typeface="+mn-lt"/>
          <a:ea typeface="+mn-ea"/>
          <a:cs typeface="+mn-cs"/>
        </a:defRPr>
      </a:lvl3pPr>
      <a:lvl4pPr marL="1371580" algn="l" defTabSz="914387" rtl="0" eaLnBrk="1" latinLnBrk="0" hangingPunct="1">
        <a:defRPr sz="1800" kern="1200">
          <a:solidFill>
            <a:schemeClr val="tx1"/>
          </a:solidFill>
          <a:latin typeface="+mn-lt"/>
          <a:ea typeface="+mn-ea"/>
          <a:cs typeface="+mn-cs"/>
        </a:defRPr>
      </a:lvl4pPr>
      <a:lvl5pPr marL="1828772" algn="l" defTabSz="914387" rtl="0" eaLnBrk="1" latinLnBrk="0" hangingPunct="1">
        <a:defRPr sz="1800" kern="1200">
          <a:solidFill>
            <a:schemeClr val="tx1"/>
          </a:solidFill>
          <a:latin typeface="+mn-lt"/>
          <a:ea typeface="+mn-ea"/>
          <a:cs typeface="+mn-cs"/>
        </a:defRPr>
      </a:lvl5pPr>
      <a:lvl6pPr marL="2285965" algn="l" defTabSz="914387" rtl="0" eaLnBrk="1" latinLnBrk="0" hangingPunct="1">
        <a:defRPr sz="1800" kern="1200">
          <a:solidFill>
            <a:schemeClr val="tx1"/>
          </a:solidFill>
          <a:latin typeface="+mn-lt"/>
          <a:ea typeface="+mn-ea"/>
          <a:cs typeface="+mn-cs"/>
        </a:defRPr>
      </a:lvl6pPr>
      <a:lvl7pPr marL="2743159" algn="l" defTabSz="914387" rtl="0" eaLnBrk="1" latinLnBrk="0" hangingPunct="1">
        <a:defRPr sz="1800" kern="1200">
          <a:solidFill>
            <a:schemeClr val="tx1"/>
          </a:solidFill>
          <a:latin typeface="+mn-lt"/>
          <a:ea typeface="+mn-ea"/>
          <a:cs typeface="+mn-cs"/>
        </a:defRPr>
      </a:lvl7pPr>
      <a:lvl8pPr marL="3200352" algn="l" defTabSz="914387" rtl="0" eaLnBrk="1" latinLnBrk="0" hangingPunct="1">
        <a:defRPr sz="1800" kern="1200">
          <a:solidFill>
            <a:schemeClr val="tx1"/>
          </a:solidFill>
          <a:latin typeface="+mn-lt"/>
          <a:ea typeface="+mn-ea"/>
          <a:cs typeface="+mn-cs"/>
        </a:defRPr>
      </a:lvl8pPr>
      <a:lvl9pPr marL="3657545" algn="l" defTabSz="91438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4360" y="1362456"/>
            <a:ext cx="1069848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4149" y="6647352"/>
            <a:ext cx="468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8" name="Picture 26" descr="Visual Identitiy Band">
            <a:extLst>
              <a:ext uri="{FF2B5EF4-FFF2-40B4-BE49-F238E27FC236}">
                <a16:creationId xmlns:a16="http://schemas.microsoft.com/office/drawing/2014/main" id="{442DD5D4-C3AF-4EC9-87E3-C5DA7AE5CB2F}"/>
              </a:ext>
            </a:extLst>
          </p:cNvPr>
          <p:cNvPicPr preferRelativeResize="0">
            <a:picLocks noChangeAspect="1" noChangeArrowheads="1"/>
          </p:cNvPicPr>
          <p:nvPr userDrawn="1"/>
        </p:nvPicPr>
        <p:blipFill>
          <a:blip r:embed="rId27" cstate="email">
            <a:extLst>
              <a:ext uri="{28A0092B-C50C-407E-A947-70E740481C1C}">
                <a14:useLocalDpi xmlns:a14="http://schemas.microsoft.com/office/drawing/2010/main"/>
              </a:ext>
            </a:extLst>
          </a:blip>
          <a:srcRect/>
          <a:stretch>
            <a:fillRect/>
          </a:stretch>
        </p:blipFill>
        <p:spPr bwMode="auto">
          <a:xfrm>
            <a:off x="1" y="1039623"/>
            <a:ext cx="11887196" cy="485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37210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5.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5.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5.xml"/><Relationship Id="rId5" Type="http://schemas.openxmlformats.org/officeDocument/2006/relationships/image" Target="../media/image132.png"/><Relationship Id="rId4" Type="http://schemas.openxmlformats.org/officeDocument/2006/relationships/image" Target="../media/image13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5.xml"/></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5.xml"/></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45.xml"/><Relationship Id="rId5" Type="http://schemas.openxmlformats.org/officeDocument/2006/relationships/image" Target="../media/image139.png"/><Relationship Id="rId4" Type="http://schemas.openxmlformats.org/officeDocument/2006/relationships/image" Target="../media/image138.png"/></Relationships>
</file>

<file path=ppt/slides/_rels/slide1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45.xml"/><Relationship Id="rId5" Type="http://schemas.openxmlformats.org/officeDocument/2006/relationships/image" Target="../media/image143.png"/><Relationship Id="rId4" Type="http://schemas.openxmlformats.org/officeDocument/2006/relationships/image" Target="../media/image142.png"/></Relationships>
</file>

<file path=ppt/slides/_rels/slide10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2.xml"/><Relationship Id="rId1" Type="http://schemas.openxmlformats.org/officeDocument/2006/relationships/slideLayout" Target="../slideLayouts/slideLayout45.xml"/><Relationship Id="rId4" Type="http://schemas.openxmlformats.org/officeDocument/2006/relationships/image" Target="../media/image145.png"/></Relationships>
</file>

<file path=ppt/slides/_rels/slide1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3.xml"/><Relationship Id="rId1" Type="http://schemas.openxmlformats.org/officeDocument/2006/relationships/slideLayout" Target="../slideLayouts/slideLayout45.xml"/><Relationship Id="rId5" Type="http://schemas.openxmlformats.org/officeDocument/2006/relationships/image" Target="../media/image148.png"/><Relationship Id="rId4" Type="http://schemas.openxmlformats.org/officeDocument/2006/relationships/image" Target="../media/image147.png"/></Relationships>
</file>

<file path=ppt/slides/_rels/slide1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9.png"/><Relationship Id="rId1" Type="http://schemas.openxmlformats.org/officeDocument/2006/relationships/slideLayout" Target="../slideLayouts/slideLayout4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4.xml"/><Relationship Id="rId1" Type="http://schemas.openxmlformats.org/officeDocument/2006/relationships/slideLayout" Target="../slideLayouts/slideLayout45.xml"/><Relationship Id="rId4" Type="http://schemas.openxmlformats.org/officeDocument/2006/relationships/image" Target="../media/image151.png"/></Relationships>
</file>

<file path=ppt/slides/_rels/slide11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jpeg"/><Relationship Id="rId2" Type="http://schemas.openxmlformats.org/officeDocument/2006/relationships/notesSlide" Target="../notesSlides/notesSlide65.xml"/><Relationship Id="rId1" Type="http://schemas.openxmlformats.org/officeDocument/2006/relationships/slideLayout" Target="../slideLayouts/slideLayout45.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53.jpeg"/></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6.xml"/><Relationship Id="rId1" Type="http://schemas.openxmlformats.org/officeDocument/2006/relationships/slideLayout" Target="../slideLayouts/slideLayout4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cikit-learn.org/stable/modules/neighbors.html#classification" TargetMode="Externa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0.xml"/><Relationship Id="rId7" Type="http://schemas.openxmlformats.org/officeDocument/2006/relationships/image" Target="../media/image45.emf"/><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4.wmf"/><Relationship Id="rId10" Type="http://schemas.openxmlformats.org/officeDocument/2006/relationships/image" Target="../media/image47.png"/><Relationship Id="rId4" Type="http://schemas.openxmlformats.org/officeDocument/2006/relationships/oleObject" Target="../embeddings/oleObject1.bin"/><Relationship Id="rId9" Type="http://schemas.openxmlformats.org/officeDocument/2006/relationships/image" Target="../media/image46.emf"/></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21.xml"/><Relationship Id="rId7" Type="http://schemas.openxmlformats.org/officeDocument/2006/relationships/image" Target="../media/image49.wmf"/><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53.png"/><Relationship Id="rId5" Type="http://schemas.openxmlformats.org/officeDocument/2006/relationships/image" Target="../media/image48.wmf"/><Relationship Id="rId10" Type="http://schemas.openxmlformats.org/officeDocument/2006/relationships/image" Target="../media/image52.png"/><Relationship Id="rId4" Type="http://schemas.openxmlformats.org/officeDocument/2006/relationships/oleObject" Target="../embeddings/oleObject4.bin"/><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2.xml"/><Relationship Id="rId7" Type="http://schemas.openxmlformats.org/officeDocument/2006/relationships/image" Target="../media/image55.emf"/><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57.emf"/><Relationship Id="rId5" Type="http://schemas.openxmlformats.org/officeDocument/2006/relationships/image" Target="../media/image54.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56.wmf"/></Relationships>
</file>

<file path=ppt/slides/_rels/slide31.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notesSlide" Target="../notesSlides/notesSlide23.xml"/><Relationship Id="rId7" Type="http://schemas.openxmlformats.org/officeDocument/2006/relationships/oleObject" Target="../embeddings/oleObject11.bin"/><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58.wmf"/><Relationship Id="rId5" Type="http://schemas.openxmlformats.org/officeDocument/2006/relationships/oleObject" Target="../embeddings/oleObject10.bin"/><Relationship Id="rId4" Type="http://schemas.openxmlformats.org/officeDocument/2006/relationships/image" Target="../media/image60.jpe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65.wmf"/><Relationship Id="rId3" Type="http://schemas.openxmlformats.org/officeDocument/2006/relationships/notesSlide" Target="../notesSlides/notesSlide24.xml"/><Relationship Id="rId7" Type="http://schemas.openxmlformats.org/officeDocument/2006/relationships/image" Target="../media/image62.wmf"/><Relationship Id="rId12" Type="http://schemas.openxmlformats.org/officeDocument/2006/relationships/oleObject" Target="../embeddings/oleObject16.bin"/><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64.wmf"/><Relationship Id="rId5" Type="http://schemas.openxmlformats.org/officeDocument/2006/relationships/image" Target="../media/image61.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63.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1.wmf"/><Relationship Id="rId2" Type="http://schemas.openxmlformats.org/officeDocument/2006/relationships/slideLayout" Target="../slideLayouts/slideLayout10.xml"/><Relationship Id="rId1" Type="http://schemas.openxmlformats.org/officeDocument/2006/relationships/vmlDrawing" Target="../drawings/vmlDrawing6.vml"/><Relationship Id="rId6" Type="http://schemas.openxmlformats.org/officeDocument/2006/relationships/oleObject" Target="../embeddings/oleObject18.bin"/><Relationship Id="rId5" Type="http://schemas.openxmlformats.org/officeDocument/2006/relationships/image" Target="../media/image63.wmf"/><Relationship Id="rId4" Type="http://schemas.openxmlformats.org/officeDocument/2006/relationships/oleObject" Target="../embeddings/oleObject1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66.wmf"/><Relationship Id="rId4" Type="http://schemas.openxmlformats.org/officeDocument/2006/relationships/oleObject" Target="../embeddings/oleObject19.bin"/></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image" Target="../media/image68.emf"/><Relationship Id="rId4" Type="http://schemas.openxmlformats.org/officeDocument/2006/relationships/oleObject" Target="../embeddings/oleObject20.bin"/></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0.xml"/><Relationship Id="rId7" Type="http://schemas.openxmlformats.org/officeDocument/2006/relationships/image" Target="../media/image71.emf"/><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image" Target="../media/image70.emf"/><Relationship Id="rId4" Type="http://schemas.openxmlformats.org/officeDocument/2006/relationships/oleObject" Target="../embeddings/oleObject21.bin"/><Relationship Id="rId9" Type="http://schemas.openxmlformats.org/officeDocument/2006/relationships/image" Target="../media/image72.emf"/></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4.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5.png"/><Relationship Id="rId7"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5.xml"/><Relationship Id="rId5" Type="http://schemas.openxmlformats.org/officeDocument/2006/relationships/image" Target="../media/image121.png"/><Relationship Id="rId4" Type="http://schemas.openxmlformats.org/officeDocument/2006/relationships/image" Target="../media/image12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5.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5.xml"/></Relationships>
</file>

<file path=ppt/slides/_rels/slide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5.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57800" y="4833001"/>
            <a:ext cx="6553200" cy="1029600"/>
          </a:xfrm>
        </p:spPr>
        <p:txBody>
          <a:bodyPr/>
          <a:lstStyle/>
          <a:p>
            <a:r>
              <a:rPr lang="en-GB" dirty="0"/>
              <a:t>Supervised Learning</a:t>
            </a:r>
          </a:p>
        </p:txBody>
      </p:sp>
      <p:pic>
        <p:nvPicPr>
          <p:cNvPr id="7" name="Picture 6">
            <a:extLst>
              <a:ext uri="{FF2B5EF4-FFF2-40B4-BE49-F238E27FC236}">
                <a16:creationId xmlns:a16="http://schemas.microsoft.com/office/drawing/2014/main" id="{9CB07240-A2C2-4DA1-9782-1AA992C6B02D}"/>
              </a:ext>
            </a:extLst>
          </p:cNvPr>
          <p:cNvPicPr>
            <a:picLocks noChangeAspect="1"/>
          </p:cNvPicPr>
          <p:nvPr/>
        </p:nvPicPr>
        <p:blipFill>
          <a:blip r:embed="rId2"/>
          <a:stretch>
            <a:fillRect/>
          </a:stretch>
        </p:blipFill>
        <p:spPr>
          <a:xfrm>
            <a:off x="381000" y="1600200"/>
            <a:ext cx="4267200" cy="4648200"/>
          </a:xfrm>
          <a:prstGeom prst="rect">
            <a:avLst/>
          </a:prstGeom>
        </p:spPr>
      </p:pic>
    </p:spTree>
    <p:extLst>
      <p:ext uri="{BB962C8B-B14F-4D97-AF65-F5344CB8AC3E}">
        <p14:creationId xmlns:p14="http://schemas.microsoft.com/office/powerpoint/2010/main" val="1409863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3619" name="Picture 3"/>
          <p:cNvPicPr>
            <a:picLocks noChangeAspect="1" noChangeArrowheads="1"/>
          </p:cNvPicPr>
          <p:nvPr/>
        </p:nvPicPr>
        <p:blipFill>
          <a:blip r:embed="rId3" cstate="print"/>
          <a:srcRect/>
          <a:stretch>
            <a:fillRect/>
          </a:stretch>
        </p:blipFill>
        <p:spPr bwMode="auto">
          <a:xfrm>
            <a:off x="2514601" y="2667000"/>
            <a:ext cx="2028825" cy="1695450"/>
          </a:xfrm>
          <a:prstGeom prst="rect">
            <a:avLst/>
          </a:prstGeom>
          <a:noFill/>
          <a:ln w="9525">
            <a:noFill/>
            <a:miter lim="800000"/>
            <a:headEnd/>
            <a:tailEnd/>
          </a:ln>
        </p:spPr>
      </p:pic>
      <p:sp>
        <p:nvSpPr>
          <p:cNvPr id="340995" name="Rectangle 3"/>
          <p:cNvSpPr>
            <a:spLocks noGrp="1" noChangeArrowheads="1"/>
          </p:cNvSpPr>
          <p:nvPr>
            <p:ph idx="4294967295"/>
          </p:nvPr>
        </p:nvSpPr>
        <p:spPr>
          <a:xfrm>
            <a:off x="1763478" y="1192567"/>
            <a:ext cx="8229600" cy="972574"/>
          </a:xfrm>
        </p:spPr>
        <p:txBody>
          <a:bodyPr wrap="square">
            <a:spAutoFit/>
          </a:bodyPr>
          <a:lstStyle/>
          <a:p>
            <a:pPr marL="342900" indent="-342900">
              <a:buFont typeface="+mj-lt"/>
              <a:buAutoNum type="alphaLcPeriod" startAt="6"/>
            </a:pPr>
            <a:r>
              <a:rPr lang="en-IN" sz="1600" dirty="0"/>
              <a:t>Coefficient of relation - Pearson’s coefficient  p(</a:t>
            </a:r>
            <a:r>
              <a:rPr lang="en-IN" sz="1600" dirty="0" err="1"/>
              <a:t>x,y</a:t>
            </a:r>
            <a:r>
              <a:rPr lang="en-IN" sz="1600" dirty="0"/>
              <a:t>) = </a:t>
            </a:r>
            <a:r>
              <a:rPr lang="en-IN" sz="1600" dirty="0" err="1"/>
              <a:t>Cov</a:t>
            </a:r>
            <a:r>
              <a:rPr lang="en-IN" sz="1600" dirty="0"/>
              <a:t>(</a:t>
            </a:r>
            <a:r>
              <a:rPr lang="en-IN" sz="1600" dirty="0" err="1"/>
              <a:t>x,y</a:t>
            </a:r>
            <a:r>
              <a:rPr lang="en-IN" sz="1600" dirty="0"/>
              <a:t>) / ( </a:t>
            </a:r>
            <a:r>
              <a:rPr lang="en-IN" sz="1600" dirty="0" err="1"/>
              <a:t>stnd</a:t>
            </a:r>
            <a:r>
              <a:rPr lang="en-IN" sz="1600" dirty="0"/>
              <a:t> Dev (x) X </a:t>
            </a:r>
            <a:r>
              <a:rPr lang="en-IN" sz="1600" dirty="0" err="1"/>
              <a:t>stnd</a:t>
            </a:r>
            <a:r>
              <a:rPr lang="en-IN" sz="1600" dirty="0"/>
              <a:t> Dev (y) )</a:t>
            </a:r>
          </a:p>
          <a:p>
            <a:pPr marL="342900" indent="-342900">
              <a:buFont typeface="+mj-lt"/>
              <a:buAutoNum type="alphaLcPeriod" startAt="6"/>
            </a:pPr>
            <a:endParaRPr lang="en-IN" sz="1600" dirty="0"/>
          </a:p>
          <a:p>
            <a:pPr marL="342900" indent="-342900">
              <a:buFont typeface="+mj-lt"/>
              <a:buAutoNum type="alphaLcPeriod" startAt="6"/>
            </a:pPr>
            <a:endParaRPr lang="en-IN" sz="1600" dirty="0"/>
          </a:p>
        </p:txBody>
      </p:sp>
      <p:pic>
        <p:nvPicPr>
          <p:cNvPr id="306178" name="Picture 2" descr="http://www.ncbi.nlm.nih.gov/geo/img/r_pearson.png"/>
          <p:cNvPicPr>
            <a:picLocks noChangeAspect="1" noChangeArrowheads="1"/>
          </p:cNvPicPr>
          <p:nvPr/>
        </p:nvPicPr>
        <p:blipFill>
          <a:blip r:embed="rId4" cstate="print"/>
          <a:srcRect/>
          <a:stretch>
            <a:fillRect/>
          </a:stretch>
        </p:blipFill>
        <p:spPr bwMode="auto">
          <a:xfrm>
            <a:off x="3810000" y="1752601"/>
            <a:ext cx="2571750" cy="552451"/>
          </a:xfrm>
          <a:prstGeom prst="rect">
            <a:avLst/>
          </a:prstGeom>
          <a:noFill/>
        </p:spPr>
      </p:pic>
      <p:sp>
        <p:nvSpPr>
          <p:cNvPr id="10" name="Title 2"/>
          <p:cNvSpPr txBox="1">
            <a:spLocks/>
          </p:cNvSpPr>
          <p:nvPr/>
        </p:nvSpPr>
        <p:spPr>
          <a:xfrm>
            <a:off x="1560282" y="653130"/>
            <a:ext cx="8421918" cy="413670"/>
          </a:xfrm>
          <a:prstGeom prst="rect">
            <a:avLst/>
          </a:prstGeom>
        </p:spPr>
        <p:txBody>
          <a:bodyPr/>
          <a:lstStyle/>
          <a:p>
            <a:r>
              <a:rPr lang="en-IN" u="sng" dirty="0"/>
              <a:t>Linear Regression Models (Recap)</a:t>
            </a:r>
            <a:r>
              <a:rPr lang="en-IN" dirty="0"/>
              <a:t>	 -</a:t>
            </a:r>
          </a:p>
        </p:txBody>
      </p:sp>
      <p:sp>
        <p:nvSpPr>
          <p:cNvPr id="11" name="Oval 10"/>
          <p:cNvSpPr/>
          <p:nvPr/>
        </p:nvSpPr>
        <p:spPr>
          <a:xfrm>
            <a:off x="2514600" y="2590800"/>
            <a:ext cx="2057400" cy="1905000"/>
          </a:xfrm>
          <a:prstGeom prst="ellipse">
            <a:avLst/>
          </a:prstGeom>
          <a:solidFill>
            <a:schemeClr val="accent5">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nvGrpSpPr>
          <p:cNvPr id="18" name="Group 17"/>
          <p:cNvGrpSpPr/>
          <p:nvPr/>
        </p:nvGrpSpPr>
        <p:grpSpPr>
          <a:xfrm>
            <a:off x="2514600" y="2590800"/>
            <a:ext cx="2057400" cy="1905000"/>
            <a:chOff x="914400" y="2667000"/>
            <a:chExt cx="2057400" cy="1905000"/>
          </a:xfrm>
        </p:grpSpPr>
        <p:cxnSp>
          <p:nvCxnSpPr>
            <p:cNvPr id="14" name="Straight Connector 13"/>
            <p:cNvCxnSpPr>
              <a:stCxn id="11" idx="0"/>
              <a:endCxn id="11" idx="4"/>
            </p:cNvCxnSpPr>
            <p:nvPr/>
          </p:nvCxnSpPr>
          <p:spPr>
            <a:xfrm>
              <a:off x="1943100" y="2667000"/>
              <a:ext cx="0" cy="19050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1" idx="2"/>
              <a:endCxn id="11" idx="6"/>
            </p:cNvCxnSpPr>
            <p:nvPr/>
          </p:nvCxnSpPr>
          <p:spPr>
            <a:xfrm>
              <a:off x="914400" y="3619500"/>
              <a:ext cx="20574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2590800" y="2819400"/>
            <a:ext cx="1905000" cy="1447800"/>
            <a:chOff x="1219200" y="2819400"/>
            <a:chExt cx="1905000" cy="1447800"/>
          </a:xfrm>
        </p:grpSpPr>
        <p:sp>
          <p:nvSpPr>
            <p:cNvPr id="19" name="Oval 18"/>
            <p:cNvSpPr/>
            <p:nvPr/>
          </p:nvSpPr>
          <p:spPr>
            <a:xfrm>
              <a:off x="1219200" y="2819400"/>
              <a:ext cx="914400" cy="533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 </a:t>
              </a:r>
              <a:r>
                <a:rPr lang="en-IN" sz="1200" dirty="0" err="1">
                  <a:solidFill>
                    <a:schemeClr val="tx1"/>
                  </a:solidFill>
                </a:rPr>
                <a:t>ve</a:t>
              </a:r>
              <a:r>
                <a:rPr lang="en-IN" sz="1200" dirty="0">
                  <a:solidFill>
                    <a:schemeClr val="tx1"/>
                  </a:solidFill>
                </a:rPr>
                <a:t> quad</a:t>
              </a:r>
            </a:p>
          </p:txBody>
        </p:sp>
        <p:sp>
          <p:nvSpPr>
            <p:cNvPr id="20" name="Oval 19"/>
            <p:cNvSpPr/>
            <p:nvPr/>
          </p:nvSpPr>
          <p:spPr>
            <a:xfrm>
              <a:off x="2209800" y="3657600"/>
              <a:ext cx="914400" cy="609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 </a:t>
              </a:r>
              <a:r>
                <a:rPr lang="en-IN" sz="1200" dirty="0" err="1">
                  <a:solidFill>
                    <a:schemeClr val="tx1"/>
                  </a:solidFill>
                </a:rPr>
                <a:t>ve</a:t>
              </a:r>
              <a:r>
                <a:rPr lang="en-IN" sz="1200" dirty="0">
                  <a:solidFill>
                    <a:schemeClr val="tx1"/>
                  </a:solidFill>
                </a:rPr>
                <a:t> quad</a:t>
              </a:r>
            </a:p>
          </p:txBody>
        </p:sp>
        <p:sp>
          <p:nvSpPr>
            <p:cNvPr id="25" name="Oval 24"/>
            <p:cNvSpPr/>
            <p:nvPr/>
          </p:nvSpPr>
          <p:spPr>
            <a:xfrm>
              <a:off x="1219200" y="3657600"/>
              <a:ext cx="914400" cy="609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a:t>
              </a:r>
              <a:r>
                <a:rPr lang="en-IN" sz="1200" dirty="0" err="1">
                  <a:solidFill>
                    <a:schemeClr val="tx1"/>
                  </a:solidFill>
                </a:rPr>
                <a:t>ve</a:t>
              </a:r>
              <a:r>
                <a:rPr lang="en-IN" sz="1200" dirty="0">
                  <a:solidFill>
                    <a:schemeClr val="tx1"/>
                  </a:solidFill>
                </a:rPr>
                <a:t> quad</a:t>
              </a:r>
            </a:p>
          </p:txBody>
        </p:sp>
        <p:sp>
          <p:nvSpPr>
            <p:cNvPr id="26" name="Oval 25"/>
            <p:cNvSpPr/>
            <p:nvPr/>
          </p:nvSpPr>
          <p:spPr>
            <a:xfrm>
              <a:off x="2209800" y="2819400"/>
              <a:ext cx="914400" cy="609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a:t>
              </a:r>
              <a:r>
                <a:rPr lang="en-IN" sz="1200" dirty="0" err="1">
                  <a:solidFill>
                    <a:schemeClr val="tx1"/>
                  </a:solidFill>
                </a:rPr>
                <a:t>ve</a:t>
              </a:r>
              <a:r>
                <a:rPr lang="en-IN" sz="1200" dirty="0">
                  <a:solidFill>
                    <a:schemeClr val="tx1"/>
                  </a:solidFill>
                </a:rPr>
                <a:t> quad</a:t>
              </a:r>
            </a:p>
          </p:txBody>
        </p:sp>
      </p:grpSp>
      <p:grpSp>
        <p:nvGrpSpPr>
          <p:cNvPr id="50" name="Group 49"/>
          <p:cNvGrpSpPr/>
          <p:nvPr/>
        </p:nvGrpSpPr>
        <p:grpSpPr>
          <a:xfrm>
            <a:off x="2133600" y="4724401"/>
            <a:ext cx="3200400" cy="552451"/>
            <a:chOff x="457200" y="5334000"/>
            <a:chExt cx="3200400" cy="552451"/>
          </a:xfrm>
        </p:grpSpPr>
        <p:pic>
          <p:nvPicPr>
            <p:cNvPr id="27" name="Picture 2" descr="http://www.ncbi.nlm.nih.gov/geo/img/r_pearson.png"/>
            <p:cNvPicPr>
              <a:picLocks noChangeAspect="1" noChangeArrowheads="1"/>
            </p:cNvPicPr>
            <p:nvPr/>
          </p:nvPicPr>
          <p:blipFill>
            <a:blip r:embed="rId4" cstate="print"/>
            <a:srcRect/>
            <a:stretch>
              <a:fillRect/>
            </a:stretch>
          </p:blipFill>
          <p:spPr bwMode="auto">
            <a:xfrm>
              <a:off x="457200" y="5334000"/>
              <a:ext cx="2571750" cy="552451"/>
            </a:xfrm>
            <a:prstGeom prst="rect">
              <a:avLst/>
            </a:prstGeom>
            <a:noFill/>
          </p:spPr>
        </p:pic>
        <p:sp>
          <p:nvSpPr>
            <p:cNvPr id="28" name="TextBox 27"/>
            <p:cNvSpPr txBox="1"/>
            <p:nvPr/>
          </p:nvSpPr>
          <p:spPr>
            <a:xfrm>
              <a:off x="3124200" y="5410200"/>
              <a:ext cx="533400" cy="369332"/>
            </a:xfrm>
            <a:prstGeom prst="rect">
              <a:avLst/>
            </a:prstGeom>
            <a:noFill/>
          </p:spPr>
          <p:txBody>
            <a:bodyPr wrap="square" rtlCol="0">
              <a:spAutoFit/>
            </a:bodyPr>
            <a:lstStyle/>
            <a:p>
              <a:r>
                <a:rPr lang="en-IN" dirty="0">
                  <a:solidFill>
                    <a:schemeClr val="tx1">
                      <a:lumMod val="50000"/>
                      <a:lumOff val="50000"/>
                    </a:schemeClr>
                  </a:solidFill>
                </a:rPr>
                <a:t>= 0</a:t>
              </a:r>
            </a:p>
          </p:txBody>
        </p:sp>
      </p:grpSp>
      <p:pic>
        <p:nvPicPr>
          <p:cNvPr id="1263620" name="Picture 4"/>
          <p:cNvPicPr>
            <a:picLocks noChangeAspect="1" noChangeArrowheads="1"/>
          </p:cNvPicPr>
          <p:nvPr/>
        </p:nvPicPr>
        <p:blipFill>
          <a:blip r:embed="rId5" cstate="print"/>
          <a:srcRect/>
          <a:stretch>
            <a:fillRect/>
          </a:stretch>
        </p:blipFill>
        <p:spPr bwMode="auto">
          <a:xfrm>
            <a:off x="7467600" y="2813049"/>
            <a:ext cx="1524000" cy="1206500"/>
          </a:xfrm>
          <a:prstGeom prst="rect">
            <a:avLst/>
          </a:prstGeom>
          <a:noFill/>
          <a:ln w="9525">
            <a:noFill/>
            <a:miter lim="800000"/>
            <a:headEnd/>
            <a:tailEnd/>
          </a:ln>
        </p:spPr>
      </p:pic>
      <p:pic>
        <p:nvPicPr>
          <p:cNvPr id="1263621" name="Picture 5"/>
          <p:cNvPicPr>
            <a:picLocks noChangeAspect="1" noChangeArrowheads="1"/>
          </p:cNvPicPr>
          <p:nvPr/>
        </p:nvPicPr>
        <p:blipFill>
          <a:blip r:embed="rId6" cstate="print"/>
          <a:srcRect/>
          <a:stretch>
            <a:fillRect/>
          </a:stretch>
        </p:blipFill>
        <p:spPr bwMode="auto">
          <a:xfrm>
            <a:off x="7086601" y="2647949"/>
            <a:ext cx="2276475" cy="1428750"/>
          </a:xfrm>
          <a:prstGeom prst="rect">
            <a:avLst/>
          </a:prstGeom>
          <a:noFill/>
          <a:ln w="9525">
            <a:noFill/>
            <a:miter lim="800000"/>
            <a:headEnd/>
            <a:tailEnd/>
          </a:ln>
        </p:spPr>
      </p:pic>
      <p:pic>
        <p:nvPicPr>
          <p:cNvPr id="1263622" name="Picture 6"/>
          <p:cNvPicPr>
            <a:picLocks noChangeAspect="1" noChangeArrowheads="1"/>
          </p:cNvPicPr>
          <p:nvPr/>
        </p:nvPicPr>
        <p:blipFill>
          <a:blip r:embed="rId7" cstate="print"/>
          <a:srcRect/>
          <a:stretch>
            <a:fillRect/>
          </a:stretch>
        </p:blipFill>
        <p:spPr bwMode="auto">
          <a:xfrm>
            <a:off x="7010401" y="2190750"/>
            <a:ext cx="2276475" cy="2581275"/>
          </a:xfrm>
          <a:prstGeom prst="rect">
            <a:avLst/>
          </a:prstGeom>
          <a:noFill/>
          <a:ln w="9525">
            <a:noFill/>
            <a:miter lim="800000"/>
            <a:headEnd/>
            <a:tailEnd/>
          </a:ln>
        </p:spPr>
      </p:pic>
      <p:grpSp>
        <p:nvGrpSpPr>
          <p:cNvPr id="45" name="Group 44"/>
          <p:cNvGrpSpPr/>
          <p:nvPr/>
        </p:nvGrpSpPr>
        <p:grpSpPr>
          <a:xfrm>
            <a:off x="7162800" y="2571749"/>
            <a:ext cx="2057400" cy="1905000"/>
            <a:chOff x="5334000" y="4953000"/>
            <a:chExt cx="2057400" cy="1905000"/>
          </a:xfrm>
        </p:grpSpPr>
        <p:sp>
          <p:nvSpPr>
            <p:cNvPr id="30" name="Oval 29"/>
            <p:cNvSpPr/>
            <p:nvPr/>
          </p:nvSpPr>
          <p:spPr>
            <a:xfrm>
              <a:off x="5334000" y="4953000"/>
              <a:ext cx="2057400" cy="1905000"/>
            </a:xfrm>
            <a:prstGeom prst="ellipse">
              <a:avLst/>
            </a:prstGeom>
            <a:solidFill>
              <a:schemeClr val="accent5">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nvGrpSpPr>
            <p:cNvPr id="31" name="Group 30"/>
            <p:cNvGrpSpPr/>
            <p:nvPr/>
          </p:nvGrpSpPr>
          <p:grpSpPr>
            <a:xfrm>
              <a:off x="5334000" y="4953000"/>
              <a:ext cx="2057400" cy="1905000"/>
              <a:chOff x="914400" y="4953000"/>
              <a:chExt cx="2057400" cy="1905000"/>
            </a:xfrm>
          </p:grpSpPr>
          <p:cxnSp>
            <p:nvCxnSpPr>
              <p:cNvPr id="32" name="Straight Connector 31"/>
              <p:cNvCxnSpPr>
                <a:stCxn id="30" idx="0"/>
                <a:endCxn id="30" idx="4"/>
              </p:cNvCxnSpPr>
              <p:nvPr/>
            </p:nvCxnSpPr>
            <p:spPr>
              <a:xfrm>
                <a:off x="1943100" y="4953000"/>
                <a:ext cx="0" cy="19050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0" idx="2"/>
                <a:endCxn id="30" idx="6"/>
              </p:cNvCxnSpPr>
              <p:nvPr/>
            </p:nvCxnSpPr>
            <p:spPr>
              <a:xfrm>
                <a:off x="914400" y="5905500"/>
                <a:ext cx="20574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grpSp>
        <p:nvGrpSpPr>
          <p:cNvPr id="51" name="Group 50"/>
          <p:cNvGrpSpPr/>
          <p:nvPr/>
        </p:nvGrpSpPr>
        <p:grpSpPr>
          <a:xfrm>
            <a:off x="6705600" y="5010150"/>
            <a:ext cx="3200400" cy="552451"/>
            <a:chOff x="457200" y="5334000"/>
            <a:chExt cx="3200400" cy="552451"/>
          </a:xfrm>
        </p:grpSpPr>
        <p:pic>
          <p:nvPicPr>
            <p:cNvPr id="52" name="Picture 2" descr="http://www.ncbi.nlm.nih.gov/geo/img/r_pearson.png"/>
            <p:cNvPicPr>
              <a:picLocks noChangeAspect="1" noChangeArrowheads="1"/>
            </p:cNvPicPr>
            <p:nvPr/>
          </p:nvPicPr>
          <p:blipFill>
            <a:blip r:embed="rId4" cstate="print"/>
            <a:srcRect/>
            <a:stretch>
              <a:fillRect/>
            </a:stretch>
          </p:blipFill>
          <p:spPr bwMode="auto">
            <a:xfrm>
              <a:off x="457200" y="5334000"/>
              <a:ext cx="2571750" cy="552451"/>
            </a:xfrm>
            <a:prstGeom prst="rect">
              <a:avLst/>
            </a:prstGeom>
            <a:noFill/>
          </p:spPr>
        </p:pic>
        <p:sp>
          <p:nvSpPr>
            <p:cNvPr id="53" name="TextBox 52"/>
            <p:cNvSpPr txBox="1"/>
            <p:nvPr/>
          </p:nvSpPr>
          <p:spPr>
            <a:xfrm>
              <a:off x="3124200" y="5410200"/>
              <a:ext cx="533400" cy="369332"/>
            </a:xfrm>
            <a:prstGeom prst="rect">
              <a:avLst/>
            </a:prstGeom>
            <a:noFill/>
          </p:spPr>
          <p:txBody>
            <a:bodyPr wrap="square" rtlCol="0">
              <a:spAutoFit/>
            </a:bodyPr>
            <a:lstStyle/>
            <a:p>
              <a:r>
                <a:rPr lang="en-IN" dirty="0">
                  <a:solidFill>
                    <a:schemeClr val="tx1">
                      <a:lumMod val="50000"/>
                      <a:lumOff val="50000"/>
                    </a:schemeClr>
                  </a:solidFill>
                </a:rPr>
                <a:t>&gt; 0 </a:t>
              </a:r>
            </a:p>
          </p:txBody>
        </p:sp>
      </p:grpSp>
      <p:sp>
        <p:nvSpPr>
          <p:cNvPr id="34" name="Rectangle 33"/>
          <p:cNvSpPr/>
          <p:nvPr/>
        </p:nvSpPr>
        <p:spPr>
          <a:xfrm>
            <a:off x="6553200" y="1905000"/>
            <a:ext cx="3733800" cy="3352800"/>
          </a:xfrm>
          <a:prstGeom prst="rect">
            <a:avLst/>
          </a:prstGeom>
          <a:solidFill>
            <a:schemeClr val="bg1"/>
          </a:solidFill>
          <a:ln w="0">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5" name="Rectangle 34"/>
          <p:cNvSpPr/>
          <p:nvPr/>
        </p:nvSpPr>
        <p:spPr>
          <a:xfrm>
            <a:off x="6096000" y="4572000"/>
            <a:ext cx="4114800" cy="1143000"/>
          </a:xfrm>
          <a:prstGeom prst="rect">
            <a:avLst/>
          </a:prstGeom>
          <a:solidFill>
            <a:schemeClr val="bg1"/>
          </a:solidFill>
          <a:ln>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E683BB2-1A24-47AF-8436-52AE355A6A9F}"/>
              </a:ext>
            </a:extLst>
          </p:cNvPr>
          <p:cNvSpPr txBox="1"/>
          <p:nvPr/>
        </p:nvSpPr>
        <p:spPr>
          <a:xfrm>
            <a:off x="1905000" y="5867400"/>
            <a:ext cx="8001000" cy="381000"/>
          </a:xfrm>
          <a:prstGeom prst="rect">
            <a:avLst/>
          </a:prstGeom>
          <a:noFill/>
        </p:spPr>
        <p:txBody>
          <a:bodyPr wrap="square" rtlCol="0">
            <a:spAutoFit/>
          </a:bodyPr>
          <a:lstStyle/>
          <a:p>
            <a:r>
              <a:rPr lang="en-US">
                <a:solidFill>
                  <a:schemeClr val="tx1">
                    <a:lumMod val="50000"/>
                    <a:lumOff val="50000"/>
                  </a:schemeClr>
                </a:solidFill>
              </a:rPr>
              <a:t>http://www.socscistatistics.com/tests/pearson/Default2.aspx</a:t>
            </a:r>
            <a:endParaRPr lang="en-US" dirty="0">
              <a:solidFill>
                <a:schemeClr val="tx1">
                  <a:lumMod val="50000"/>
                  <a:lumOff val="50000"/>
                </a:schemeClr>
              </a:solidFill>
            </a:endParaRPr>
          </a:p>
        </p:txBody>
      </p:sp>
    </p:spTree>
    <p:extLst>
      <p:ext uri="{BB962C8B-B14F-4D97-AF65-F5344CB8AC3E}">
        <p14:creationId xmlns:p14="http://schemas.microsoft.com/office/powerpoint/2010/main" val="93779957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3000" fill="hold"/>
                                        <p:tgtEl>
                                          <p:spTgt spid="11"/>
                                        </p:tgtEl>
                                        <p:attrNameLst>
                                          <p:attrName>ppt_w</p:attrName>
                                        </p:attrNameLst>
                                      </p:cBhvr>
                                      <p:tavLst>
                                        <p:tav tm="0">
                                          <p:val>
                                            <p:strVal val="#ppt_w*0.70"/>
                                          </p:val>
                                        </p:tav>
                                        <p:tav tm="100000">
                                          <p:val>
                                            <p:strVal val="#ppt_w"/>
                                          </p:val>
                                        </p:tav>
                                      </p:tavLst>
                                    </p:anim>
                                    <p:anim calcmode="lin" valueType="num">
                                      <p:cBhvr>
                                        <p:cTn id="8" dur="3000" fill="hold"/>
                                        <p:tgtEl>
                                          <p:spTgt spid="11"/>
                                        </p:tgtEl>
                                        <p:attrNameLst>
                                          <p:attrName>ppt_h</p:attrName>
                                        </p:attrNameLst>
                                      </p:cBhvr>
                                      <p:tavLst>
                                        <p:tav tm="0">
                                          <p:val>
                                            <p:strVal val="#ppt_h"/>
                                          </p:val>
                                        </p:tav>
                                        <p:tav tm="100000">
                                          <p:val>
                                            <p:strVal val="#ppt_h"/>
                                          </p:val>
                                        </p:tav>
                                      </p:tavLst>
                                    </p:anim>
                                    <p:animEffect transition="in" filter="fade">
                                      <p:cBhvr>
                                        <p:cTn id="9" dur="3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9"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dissolve">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636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636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4" grpId="0" animBg="1"/>
      <p:bldP spid="3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457200" y="914400"/>
            <a:ext cx="11125199" cy="3385542"/>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63"/>
            </a:pPr>
            <a:r>
              <a:rPr lang="en-US" sz="1400" dirty="0">
                <a:solidFill>
                  <a:prstClr val="black"/>
                </a:solidFill>
                <a:latin typeface="Arial" charset="0"/>
              </a:rPr>
              <a:t>The objective function can now be represented as   min ½(||w||^2	 with respect to (</a:t>
            </a:r>
            <a:r>
              <a:rPr lang="en-US" sz="1400" dirty="0" err="1">
                <a:solidFill>
                  <a:prstClr val="black"/>
                </a:solidFill>
                <a:latin typeface="Arial" charset="0"/>
              </a:rPr>
              <a:t>w,b</a:t>
            </a:r>
            <a:r>
              <a:rPr lang="en-US" sz="1400" dirty="0">
                <a:solidFill>
                  <a:prstClr val="black"/>
                </a:solidFill>
                <a:latin typeface="Arial" charset="0"/>
              </a:rPr>
              <a:t>) subject to the condition that functional margin of all data points </a:t>
            </a:r>
            <a:r>
              <a:rPr lang="en-US" sz="1400" dirty="0" err="1">
                <a:solidFill>
                  <a:prstClr val="black"/>
                </a:solidFill>
                <a:latin typeface="Arial" charset="0"/>
              </a:rPr>
              <a:t>i</a:t>
            </a:r>
            <a:r>
              <a:rPr lang="en-US" sz="1400" dirty="0">
                <a:solidFill>
                  <a:prstClr val="black"/>
                </a:solidFill>
                <a:latin typeface="Arial" charset="0"/>
              </a:rPr>
              <a:t> =1 to n,  </a:t>
            </a:r>
            <a:r>
              <a:rPr lang="en-US" sz="1400" dirty="0" err="1">
                <a:solidFill>
                  <a:prstClr val="black"/>
                </a:solidFill>
                <a:latin typeface="Arial" charset="0"/>
              </a:rPr>
              <a:t>yi</a:t>
            </a:r>
            <a:r>
              <a:rPr lang="en-US" sz="1400" dirty="0">
                <a:solidFill>
                  <a:prstClr val="black"/>
                </a:solidFill>
                <a:latin typeface="Arial" charset="0"/>
              </a:rPr>
              <a:t>(</a:t>
            </a:r>
            <a:r>
              <a:rPr lang="en-US" sz="1400" dirty="0" err="1">
                <a:solidFill>
                  <a:prstClr val="black"/>
                </a:solidFill>
                <a:latin typeface="Arial" charset="0"/>
              </a:rPr>
              <a:t>w.xi</a:t>
            </a:r>
            <a:r>
              <a:rPr lang="en-US" sz="1400" dirty="0">
                <a:solidFill>
                  <a:prstClr val="black"/>
                </a:solidFill>
                <a:latin typeface="Arial" charset="0"/>
              </a:rPr>
              <a:t>) + b &gt;=1 for subsequent planes</a:t>
            </a: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r>
              <a:rPr lang="en-US" sz="1400" dirty="0">
                <a:solidFill>
                  <a:prstClr val="black"/>
                </a:solidFill>
                <a:latin typeface="Arial" charset="0"/>
              </a:rPr>
              <a:t>The factors of ½	and square term are included to make later calculations easier</a:t>
            </a: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r>
              <a:rPr lang="en-US" sz="1400" dirty="0">
                <a:solidFill>
                  <a:prstClr val="black"/>
                </a:solidFill>
                <a:latin typeface="Arial" charset="0"/>
              </a:rPr>
              <a:t>This is convex quadratic optimization problem. Easier to solve than the original constraints</a:t>
            </a: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p:txBody>
      </p:sp>
      <p:pic>
        <p:nvPicPr>
          <p:cNvPr id="2" name="Picture 1">
            <a:extLst>
              <a:ext uri="{FF2B5EF4-FFF2-40B4-BE49-F238E27FC236}">
                <a16:creationId xmlns:a16="http://schemas.microsoft.com/office/drawing/2014/main" id="{6AAE2ED7-E370-47A4-A8B0-F99E0C864F3A}"/>
              </a:ext>
            </a:extLst>
          </p:cNvPr>
          <p:cNvPicPr>
            <a:picLocks noChangeAspect="1"/>
          </p:cNvPicPr>
          <p:nvPr/>
        </p:nvPicPr>
        <p:blipFill>
          <a:blip r:embed="rId2"/>
          <a:stretch>
            <a:fillRect/>
          </a:stretch>
        </p:blipFill>
        <p:spPr>
          <a:xfrm>
            <a:off x="4114800" y="2269033"/>
            <a:ext cx="3143250" cy="676275"/>
          </a:xfrm>
          <a:prstGeom prst="rect">
            <a:avLst/>
          </a:prstGeom>
        </p:spPr>
      </p:pic>
    </p:spTree>
    <p:extLst>
      <p:ext uri="{BB962C8B-B14F-4D97-AF65-F5344CB8AC3E}">
        <p14:creationId xmlns:p14="http://schemas.microsoft.com/office/powerpoint/2010/main" val="2602015651"/>
      </p:ext>
    </p:extLst>
  </p:cSld>
  <p:clrMapOvr>
    <a:masterClrMapping/>
  </p:clrMapOvr>
  <p:transition spd="med">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99F701B7-40FE-43E0-A296-FB3104C69540}"/>
              </a:ext>
            </a:extLst>
          </p:cNvPr>
          <p:cNvCxnSpPr>
            <a:cxnSpLocks/>
          </p:cNvCxnSpPr>
          <p:nvPr/>
        </p:nvCxnSpPr>
        <p:spPr>
          <a:xfrm flipV="1">
            <a:off x="5638800" y="4003064"/>
            <a:ext cx="0" cy="1864337"/>
          </a:xfrm>
          <a:prstGeom prst="line">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3FD179DF-CC9B-4BDA-842C-EE71813926A4}"/>
              </a:ext>
            </a:extLst>
          </p:cNvPr>
          <p:cNvSpPr txBox="1"/>
          <p:nvPr/>
        </p:nvSpPr>
        <p:spPr>
          <a:xfrm>
            <a:off x="1676401" y="1252564"/>
            <a:ext cx="8534399" cy="273921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When faced with a situation where we need to find the local minima/maxima of a function subject too constraints (i.e. restrict the region in MS within which to look for), </a:t>
            </a:r>
            <a:r>
              <a:rPr lang="en-US" sz="1400" dirty="0" err="1">
                <a:solidFill>
                  <a:prstClr val="black"/>
                </a:solidFill>
                <a:latin typeface="Arial" charset="0"/>
              </a:rPr>
              <a:t>Guiseppe</a:t>
            </a:r>
            <a:r>
              <a:rPr lang="en-US" sz="1400" dirty="0">
                <a:solidFill>
                  <a:prstClr val="black"/>
                </a:solidFill>
                <a:latin typeface="Arial" charset="0"/>
              </a:rPr>
              <a:t> Lodovico </a:t>
            </a:r>
            <a:r>
              <a:rPr lang="en-US" sz="1400" dirty="0" err="1">
                <a:solidFill>
                  <a:prstClr val="black"/>
                </a:solidFill>
                <a:latin typeface="Arial" charset="0"/>
              </a:rPr>
              <a:t>Lagrangia</a:t>
            </a:r>
            <a:r>
              <a:rPr lang="en-US" sz="1400" dirty="0">
                <a:solidFill>
                  <a:prstClr val="black"/>
                </a:solidFill>
                <a:latin typeface="Arial" charset="0"/>
              </a:rPr>
              <a:t> </a:t>
            </a:r>
            <a:r>
              <a:rPr lang="en-US" sz="1400" dirty="0" err="1">
                <a:solidFill>
                  <a:prstClr val="black"/>
                </a:solidFill>
                <a:latin typeface="Arial" charset="0"/>
              </a:rPr>
              <a:t>a.k.a</a:t>
            </a:r>
            <a:r>
              <a:rPr lang="en-US" sz="1400" dirty="0">
                <a:solidFill>
                  <a:prstClr val="black"/>
                </a:solidFill>
                <a:latin typeface="Arial" charset="0"/>
              </a:rPr>
              <a:t> Joseph Loui Lagrange, invented a strategy of finding such local maxima and minima in a non-parameterized way.  This method is called Lagrange Multiplier</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When we try to solve an optimization problem of the form –  minimize f(x) given x subject to condition g(x) = 0, Lagrange noticed that the minimum is found at that value of x where the gradient point in the same direction for both f(x) and g(x)</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Gradient is a vector i.e. combination of direction and magnitude. In our minimization and constraint function it can be shown as</a:t>
            </a:r>
          </a:p>
        </p:txBody>
      </p:sp>
      <p:sp>
        <p:nvSpPr>
          <p:cNvPr id="4" name="TextBox 3">
            <a:extLst>
              <a:ext uri="{FF2B5EF4-FFF2-40B4-BE49-F238E27FC236}">
                <a16:creationId xmlns:a16="http://schemas.microsoft.com/office/drawing/2014/main" id="{28E9C5E6-8EB9-4D44-9238-D43020659BCD}"/>
              </a:ext>
            </a:extLst>
          </p:cNvPr>
          <p:cNvSpPr txBox="1"/>
          <p:nvPr/>
        </p:nvSpPr>
        <p:spPr>
          <a:xfrm>
            <a:off x="743477" y="589631"/>
            <a:ext cx="5638800" cy="369332"/>
          </a:xfrm>
          <a:prstGeom prst="rect">
            <a:avLst/>
          </a:prstGeom>
          <a:noFill/>
        </p:spPr>
        <p:txBody>
          <a:bodyPr wrap="square" rtlCol="0">
            <a:spAutoFit/>
          </a:bodyPr>
          <a:lstStyle/>
          <a:p>
            <a:pPr fontAlgn="base">
              <a:spcBef>
                <a:spcPct val="0"/>
              </a:spcBef>
              <a:spcAft>
                <a:spcPct val="0"/>
              </a:spcAft>
            </a:pPr>
            <a:r>
              <a:rPr lang="en-US" b="1" dirty="0">
                <a:solidFill>
                  <a:prstClr val="black"/>
                </a:solidFill>
                <a:latin typeface="Arial" charset="0"/>
              </a:rPr>
              <a:t>Lagrange Method for Function Optimization </a:t>
            </a:r>
          </a:p>
        </p:txBody>
      </p:sp>
      <p:grpSp>
        <p:nvGrpSpPr>
          <p:cNvPr id="28" name="Group 27">
            <a:extLst>
              <a:ext uri="{FF2B5EF4-FFF2-40B4-BE49-F238E27FC236}">
                <a16:creationId xmlns:a16="http://schemas.microsoft.com/office/drawing/2014/main" id="{2DAFA547-521E-4957-B555-43AA83E86304}"/>
              </a:ext>
            </a:extLst>
          </p:cNvPr>
          <p:cNvGrpSpPr/>
          <p:nvPr/>
        </p:nvGrpSpPr>
        <p:grpSpPr>
          <a:xfrm>
            <a:off x="2057401" y="4003063"/>
            <a:ext cx="2200275" cy="2190750"/>
            <a:chOff x="3276600" y="3891082"/>
            <a:chExt cx="2200275" cy="2190750"/>
          </a:xfrm>
        </p:grpSpPr>
        <p:pic>
          <p:nvPicPr>
            <p:cNvPr id="26" name="Picture 25">
              <a:extLst>
                <a:ext uri="{FF2B5EF4-FFF2-40B4-BE49-F238E27FC236}">
                  <a16:creationId xmlns:a16="http://schemas.microsoft.com/office/drawing/2014/main" id="{2FFF0775-391F-4E27-9A54-09859CD10CD5}"/>
                </a:ext>
              </a:extLst>
            </p:cNvPr>
            <p:cNvPicPr>
              <a:picLocks noChangeAspect="1"/>
            </p:cNvPicPr>
            <p:nvPr/>
          </p:nvPicPr>
          <p:blipFill>
            <a:blip r:embed="rId2"/>
            <a:stretch>
              <a:fillRect/>
            </a:stretch>
          </p:blipFill>
          <p:spPr>
            <a:xfrm>
              <a:off x="3276600" y="3891082"/>
              <a:ext cx="2200275" cy="2190750"/>
            </a:xfrm>
            <a:prstGeom prst="rect">
              <a:avLst/>
            </a:prstGeom>
          </p:spPr>
        </p:pic>
        <p:sp>
          <p:nvSpPr>
            <p:cNvPr id="27" name="Oval 26">
              <a:extLst>
                <a:ext uri="{FF2B5EF4-FFF2-40B4-BE49-F238E27FC236}">
                  <a16:creationId xmlns:a16="http://schemas.microsoft.com/office/drawing/2014/main" id="{3515F80D-95B2-4122-AF84-E19E54ACC621}"/>
                </a:ext>
              </a:extLst>
            </p:cNvPr>
            <p:cNvSpPr/>
            <p:nvPr/>
          </p:nvSpPr>
          <p:spPr>
            <a:xfrm>
              <a:off x="4571999" y="4876800"/>
              <a:ext cx="762001" cy="609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grpSp>
      <p:cxnSp>
        <p:nvCxnSpPr>
          <p:cNvPr id="30" name="Straight Arrow Connector 29">
            <a:extLst>
              <a:ext uri="{FF2B5EF4-FFF2-40B4-BE49-F238E27FC236}">
                <a16:creationId xmlns:a16="http://schemas.microsoft.com/office/drawing/2014/main" id="{A319E1A1-51E0-4927-B245-FE0F3FDC5FBE}"/>
              </a:ext>
            </a:extLst>
          </p:cNvPr>
          <p:cNvCxnSpPr>
            <a:stCxn id="27" idx="6"/>
          </p:cNvCxnSpPr>
          <p:nvPr/>
        </p:nvCxnSpPr>
        <p:spPr>
          <a:xfrm flipV="1">
            <a:off x="4114800" y="4988781"/>
            <a:ext cx="1905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565C2EA0-042A-4CFB-ABF5-C5BD964351DD}"/>
              </a:ext>
            </a:extLst>
          </p:cNvPr>
          <p:cNvPicPr>
            <a:picLocks noChangeAspect="1"/>
          </p:cNvPicPr>
          <p:nvPr/>
        </p:nvPicPr>
        <p:blipFill>
          <a:blip r:embed="rId3"/>
          <a:stretch>
            <a:fillRect/>
          </a:stretch>
        </p:blipFill>
        <p:spPr>
          <a:xfrm>
            <a:off x="6081714" y="4299692"/>
            <a:ext cx="1400175" cy="1123950"/>
          </a:xfrm>
          <a:prstGeom prst="rect">
            <a:avLst/>
          </a:prstGeom>
        </p:spPr>
      </p:pic>
      <p:cxnSp>
        <p:nvCxnSpPr>
          <p:cNvPr id="1025" name="Straight Arrow Connector 1024">
            <a:extLst>
              <a:ext uri="{FF2B5EF4-FFF2-40B4-BE49-F238E27FC236}">
                <a16:creationId xmlns:a16="http://schemas.microsoft.com/office/drawing/2014/main" id="{A0038001-2E3C-44F7-94A9-202AAC795C0A}"/>
              </a:ext>
            </a:extLst>
          </p:cNvPr>
          <p:cNvCxnSpPr>
            <a:cxnSpLocks/>
          </p:cNvCxnSpPr>
          <p:nvPr/>
        </p:nvCxnSpPr>
        <p:spPr>
          <a:xfrm flipV="1">
            <a:off x="6705600" y="4419600"/>
            <a:ext cx="22860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676E7C1F-5E7A-4078-B700-FFF182E74363}"/>
              </a:ext>
            </a:extLst>
          </p:cNvPr>
          <p:cNvCxnSpPr/>
          <p:nvPr/>
        </p:nvCxnSpPr>
        <p:spPr>
          <a:xfrm flipV="1">
            <a:off x="6781800" y="4495800"/>
            <a:ext cx="228600" cy="304800"/>
          </a:xfrm>
          <a:prstGeom prst="straightConnector1">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cxnSp>
        <p:nvCxnSpPr>
          <p:cNvPr id="1035" name="Straight Connector 1034">
            <a:extLst>
              <a:ext uri="{FF2B5EF4-FFF2-40B4-BE49-F238E27FC236}">
                <a16:creationId xmlns:a16="http://schemas.microsoft.com/office/drawing/2014/main" id="{65D20A36-C2B4-4FB0-891E-FB4C7C96A5C0}"/>
              </a:ext>
            </a:extLst>
          </p:cNvPr>
          <p:cNvCxnSpPr/>
          <p:nvPr/>
        </p:nvCxnSpPr>
        <p:spPr>
          <a:xfrm>
            <a:off x="5486400" y="5715000"/>
            <a:ext cx="2819400" cy="0"/>
          </a:xfrm>
          <a:prstGeom prst="line">
            <a:avLst/>
          </a:prstGeom>
        </p:spPr>
        <p:style>
          <a:lnRef idx="2">
            <a:schemeClr val="dk1"/>
          </a:lnRef>
          <a:fillRef idx="0">
            <a:schemeClr val="dk1"/>
          </a:fillRef>
          <a:effectRef idx="1">
            <a:schemeClr val="dk1"/>
          </a:effectRef>
          <a:fontRef idx="minor">
            <a:schemeClr val="tx1"/>
          </a:fontRef>
        </p:style>
      </p:cxnSp>
      <p:cxnSp>
        <p:nvCxnSpPr>
          <p:cNvPr id="1039" name="Straight Connector 1038">
            <a:extLst>
              <a:ext uri="{FF2B5EF4-FFF2-40B4-BE49-F238E27FC236}">
                <a16:creationId xmlns:a16="http://schemas.microsoft.com/office/drawing/2014/main" id="{043FA746-5DEA-4CEE-B2AA-57017C45FCC8}"/>
              </a:ext>
            </a:extLst>
          </p:cNvPr>
          <p:cNvCxnSpPr>
            <a:cxnSpLocks/>
          </p:cNvCxnSpPr>
          <p:nvPr/>
        </p:nvCxnSpPr>
        <p:spPr>
          <a:xfrm>
            <a:off x="6753100" y="4724400"/>
            <a:ext cx="0" cy="789066"/>
          </a:xfrm>
          <a:prstGeom prst="line">
            <a:avLst/>
          </a:prstGeom>
          <a:ln>
            <a:solidFill>
              <a:schemeClr val="accent3">
                <a:lumMod val="7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A8EE366-CC7C-4603-B90A-FCCEBBC42776}"/>
              </a:ext>
            </a:extLst>
          </p:cNvPr>
          <p:cNvSpPr txBox="1"/>
          <p:nvPr/>
        </p:nvSpPr>
        <p:spPr>
          <a:xfrm>
            <a:off x="8077202" y="5745140"/>
            <a:ext cx="457196"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W1</a:t>
            </a:r>
          </a:p>
        </p:txBody>
      </p:sp>
      <p:sp>
        <p:nvSpPr>
          <p:cNvPr id="54" name="TextBox 53">
            <a:extLst>
              <a:ext uri="{FF2B5EF4-FFF2-40B4-BE49-F238E27FC236}">
                <a16:creationId xmlns:a16="http://schemas.microsoft.com/office/drawing/2014/main" id="{49BB70C0-214B-439F-A73D-26CA93C7ABDC}"/>
              </a:ext>
            </a:extLst>
          </p:cNvPr>
          <p:cNvSpPr txBox="1"/>
          <p:nvPr/>
        </p:nvSpPr>
        <p:spPr>
          <a:xfrm>
            <a:off x="3762381" y="5697380"/>
            <a:ext cx="457196"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W1</a:t>
            </a:r>
          </a:p>
        </p:txBody>
      </p:sp>
      <p:sp>
        <p:nvSpPr>
          <p:cNvPr id="55" name="TextBox 54">
            <a:extLst>
              <a:ext uri="{FF2B5EF4-FFF2-40B4-BE49-F238E27FC236}">
                <a16:creationId xmlns:a16="http://schemas.microsoft.com/office/drawing/2014/main" id="{F1C032F9-6452-461B-B81B-D51D8380FF87}"/>
              </a:ext>
            </a:extLst>
          </p:cNvPr>
          <p:cNvSpPr txBox="1"/>
          <p:nvPr/>
        </p:nvSpPr>
        <p:spPr>
          <a:xfrm>
            <a:off x="2700341" y="4118776"/>
            <a:ext cx="457196"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a:t>
            </a:r>
          </a:p>
        </p:txBody>
      </p:sp>
      <p:sp>
        <p:nvSpPr>
          <p:cNvPr id="56" name="TextBox 55">
            <a:extLst>
              <a:ext uri="{FF2B5EF4-FFF2-40B4-BE49-F238E27FC236}">
                <a16:creationId xmlns:a16="http://schemas.microsoft.com/office/drawing/2014/main" id="{13AF0C42-9138-41D1-A9BA-98175EF5225D}"/>
              </a:ext>
            </a:extLst>
          </p:cNvPr>
          <p:cNvSpPr txBox="1"/>
          <p:nvPr/>
        </p:nvSpPr>
        <p:spPr>
          <a:xfrm>
            <a:off x="5257802" y="3965439"/>
            <a:ext cx="457196"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a:t>
            </a:r>
          </a:p>
        </p:txBody>
      </p:sp>
      <p:sp>
        <p:nvSpPr>
          <p:cNvPr id="57" name="TextBox 56">
            <a:extLst>
              <a:ext uri="{FF2B5EF4-FFF2-40B4-BE49-F238E27FC236}">
                <a16:creationId xmlns:a16="http://schemas.microsoft.com/office/drawing/2014/main" id="{605FEFF3-A740-47B4-A991-B695A75FCA0D}"/>
              </a:ext>
            </a:extLst>
          </p:cNvPr>
          <p:cNvSpPr txBox="1"/>
          <p:nvPr/>
        </p:nvSpPr>
        <p:spPr>
          <a:xfrm>
            <a:off x="6336507" y="5773580"/>
            <a:ext cx="890587"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W1 optimal</a:t>
            </a:r>
          </a:p>
        </p:txBody>
      </p:sp>
      <p:sp>
        <p:nvSpPr>
          <p:cNvPr id="58" name="TextBox 57">
            <a:extLst>
              <a:ext uri="{FF2B5EF4-FFF2-40B4-BE49-F238E27FC236}">
                <a16:creationId xmlns:a16="http://schemas.microsoft.com/office/drawing/2014/main" id="{FA183330-6E87-4F66-AC0A-4C948D93A885}"/>
              </a:ext>
            </a:extLst>
          </p:cNvPr>
          <p:cNvSpPr txBox="1"/>
          <p:nvPr/>
        </p:nvSpPr>
        <p:spPr>
          <a:xfrm>
            <a:off x="4824412" y="4645786"/>
            <a:ext cx="890587"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 optimal</a:t>
            </a:r>
          </a:p>
        </p:txBody>
      </p:sp>
      <p:sp>
        <p:nvSpPr>
          <p:cNvPr id="1043" name="TextBox 1042">
            <a:extLst>
              <a:ext uri="{FF2B5EF4-FFF2-40B4-BE49-F238E27FC236}">
                <a16:creationId xmlns:a16="http://schemas.microsoft.com/office/drawing/2014/main" id="{8E2FA856-E03F-426D-8F83-9A9FA7318225}"/>
              </a:ext>
            </a:extLst>
          </p:cNvPr>
          <p:cNvSpPr txBox="1"/>
          <p:nvPr/>
        </p:nvSpPr>
        <p:spPr>
          <a:xfrm>
            <a:off x="7848604" y="4241885"/>
            <a:ext cx="2362189" cy="144655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Wherever the gradient vectors become same in direction and magnitude. Technically gradient vectors is shown on input space. Here the blue and red arrow (slope vectors) are showing the point where gradient is same for both plane and the convex function</a:t>
            </a:r>
          </a:p>
        </p:txBody>
      </p:sp>
      <p:cxnSp>
        <p:nvCxnSpPr>
          <p:cNvPr id="60" name="Straight Connector 59">
            <a:extLst>
              <a:ext uri="{FF2B5EF4-FFF2-40B4-BE49-F238E27FC236}">
                <a16:creationId xmlns:a16="http://schemas.microsoft.com/office/drawing/2014/main" id="{051210E3-0AC5-491E-B2C2-BBDF14FA536C}"/>
              </a:ext>
            </a:extLst>
          </p:cNvPr>
          <p:cNvCxnSpPr>
            <a:cxnSpLocks/>
          </p:cNvCxnSpPr>
          <p:nvPr/>
        </p:nvCxnSpPr>
        <p:spPr>
          <a:xfrm flipV="1">
            <a:off x="5638800" y="5423643"/>
            <a:ext cx="381000" cy="273737"/>
          </a:xfrm>
          <a:prstGeom prst="line">
            <a:avLst/>
          </a:prstGeom>
        </p:spPr>
        <p:style>
          <a:lnRef idx="2">
            <a:schemeClr val="dk1"/>
          </a:lnRef>
          <a:fillRef idx="0">
            <a:schemeClr val="dk1"/>
          </a:fillRef>
          <a:effectRef idx="1">
            <a:schemeClr val="dk1"/>
          </a:effectRef>
          <a:fontRef idx="minor">
            <a:schemeClr val="tx1"/>
          </a:fontRef>
        </p:style>
      </p:cxnSp>
      <p:cxnSp>
        <p:nvCxnSpPr>
          <p:cNvPr id="1047" name="Straight Connector 1046">
            <a:extLst>
              <a:ext uri="{FF2B5EF4-FFF2-40B4-BE49-F238E27FC236}">
                <a16:creationId xmlns:a16="http://schemas.microsoft.com/office/drawing/2014/main" id="{6548B796-C534-41F3-B9B4-DC2AA8A8AFC3}"/>
              </a:ext>
            </a:extLst>
          </p:cNvPr>
          <p:cNvCxnSpPr/>
          <p:nvPr/>
        </p:nvCxnSpPr>
        <p:spPr>
          <a:xfrm flipH="1">
            <a:off x="6515104" y="5536780"/>
            <a:ext cx="228598" cy="178221"/>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23995EE-688D-4BCD-9057-B1AAA029E103}"/>
              </a:ext>
            </a:extLst>
          </p:cNvPr>
          <p:cNvCxnSpPr>
            <a:cxnSpLocks/>
          </p:cNvCxnSpPr>
          <p:nvPr/>
        </p:nvCxnSpPr>
        <p:spPr>
          <a:xfrm flipH="1" flipV="1">
            <a:off x="6005517" y="5478201"/>
            <a:ext cx="725810" cy="20390"/>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8FE096CD-FF5A-426C-A193-E850EDA70F6C}"/>
              </a:ext>
            </a:extLst>
          </p:cNvPr>
          <p:cNvSpPr txBox="1"/>
          <p:nvPr/>
        </p:nvSpPr>
        <p:spPr>
          <a:xfrm rot="19365417">
            <a:off x="5361163" y="5214680"/>
            <a:ext cx="890587"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 optimal</a:t>
            </a:r>
          </a:p>
        </p:txBody>
      </p:sp>
      <p:cxnSp>
        <p:nvCxnSpPr>
          <p:cNvPr id="70" name="Straight Connector 69">
            <a:extLst>
              <a:ext uri="{FF2B5EF4-FFF2-40B4-BE49-F238E27FC236}">
                <a16:creationId xmlns:a16="http://schemas.microsoft.com/office/drawing/2014/main" id="{1C96A299-D491-4F35-A349-F6A068CA7363}"/>
              </a:ext>
            </a:extLst>
          </p:cNvPr>
          <p:cNvCxnSpPr>
            <a:cxnSpLocks/>
          </p:cNvCxnSpPr>
          <p:nvPr/>
        </p:nvCxnSpPr>
        <p:spPr>
          <a:xfrm flipV="1">
            <a:off x="2701348" y="5670177"/>
            <a:ext cx="381000" cy="273737"/>
          </a:xfrm>
          <a:prstGeom prst="line">
            <a:avLst/>
          </a:prstGeom>
        </p:spPr>
        <p:style>
          <a:lnRef idx="2">
            <a:schemeClr val="dk1"/>
          </a:lnRef>
          <a:fillRef idx="0">
            <a:schemeClr val="dk1"/>
          </a:fillRef>
          <a:effectRef idx="1">
            <a:schemeClr val="dk1"/>
          </a:effectRef>
          <a:fontRef idx="minor">
            <a:schemeClr val="tx1"/>
          </a:fontRef>
        </p:style>
      </p:cxnSp>
      <p:sp>
        <p:nvSpPr>
          <p:cNvPr id="73" name="TextBox 72">
            <a:extLst>
              <a:ext uri="{FF2B5EF4-FFF2-40B4-BE49-F238E27FC236}">
                <a16:creationId xmlns:a16="http://schemas.microsoft.com/office/drawing/2014/main" id="{81DF3678-7126-4026-BFE5-4A5C69524FEC}"/>
              </a:ext>
            </a:extLst>
          </p:cNvPr>
          <p:cNvSpPr txBox="1"/>
          <p:nvPr/>
        </p:nvSpPr>
        <p:spPr>
          <a:xfrm>
            <a:off x="2494368" y="5943601"/>
            <a:ext cx="457196"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a:t>
            </a:r>
          </a:p>
        </p:txBody>
      </p:sp>
    </p:spTree>
    <p:extLst>
      <p:ext uri="{BB962C8B-B14F-4D97-AF65-F5344CB8AC3E}">
        <p14:creationId xmlns:p14="http://schemas.microsoft.com/office/powerpoint/2010/main" val="209219603"/>
      </p:ext>
    </p:extLst>
  </p:cSld>
  <p:clrMapOvr>
    <a:masterClrMapping/>
  </p:clrMapOvr>
  <p:transition spd="med">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BE9FF5-0890-4A69-BC5A-0779118F817B}"/>
              </a:ext>
            </a:extLst>
          </p:cNvPr>
          <p:cNvSpPr txBox="1"/>
          <p:nvPr/>
        </p:nvSpPr>
        <p:spPr>
          <a:xfrm>
            <a:off x="2057401" y="1137822"/>
            <a:ext cx="7758289" cy="5262979"/>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4"/>
            </a:pPr>
            <a:r>
              <a:rPr lang="en-US" sz="1600" dirty="0">
                <a:solidFill>
                  <a:prstClr val="black"/>
                </a:solidFill>
                <a:latin typeface="Arial" charset="0"/>
              </a:rPr>
              <a:t>When we have a situation involving minimization and maximization functions, we use a technique known as Lagrange optimization </a:t>
            </a:r>
            <a:r>
              <a:rPr lang="en-US" sz="1600" dirty="0" err="1">
                <a:solidFill>
                  <a:prstClr val="black"/>
                </a:solidFill>
                <a:latin typeface="Arial" charset="0"/>
              </a:rPr>
              <a:t>a.k.a</a:t>
            </a:r>
            <a:r>
              <a:rPr lang="en-US" sz="1600" dirty="0">
                <a:solidFill>
                  <a:prstClr val="black"/>
                </a:solidFill>
                <a:latin typeface="Arial" charset="0"/>
              </a:rPr>
              <a:t> </a:t>
            </a:r>
            <a:r>
              <a:rPr lang="en-US" sz="1600" dirty="0" err="1">
                <a:solidFill>
                  <a:prstClr val="black"/>
                </a:solidFill>
                <a:latin typeface="Arial" charset="0"/>
              </a:rPr>
              <a:t>Lagrangian</a:t>
            </a: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r>
              <a:rPr lang="en-US" sz="1600" dirty="0">
                <a:solidFill>
                  <a:prstClr val="black"/>
                </a:solidFill>
                <a:latin typeface="Arial" charset="0"/>
              </a:rPr>
              <a:t>Lagrange noticed that the min of first is found when gradient vector points in same direction as gradient of g. In other words </a:t>
            </a: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r>
              <a:rPr lang="en-US" sz="1600" dirty="0">
                <a:solidFill>
                  <a:prstClr val="black"/>
                </a:solidFill>
                <a:latin typeface="Arial" charset="0"/>
              </a:rPr>
              <a:t>Therefore we have to solve the problem </a:t>
            </a: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r>
              <a:rPr lang="en-US" sz="1600" dirty="0">
                <a:solidFill>
                  <a:prstClr val="black"/>
                </a:solidFill>
                <a:latin typeface="Arial" charset="0"/>
              </a:rPr>
              <a:t>Thus </a:t>
            </a:r>
            <a:r>
              <a:rPr lang="en-US" sz="1600" dirty="0" err="1">
                <a:solidFill>
                  <a:prstClr val="black"/>
                </a:solidFill>
                <a:latin typeface="Arial" charset="0"/>
              </a:rPr>
              <a:t>Lagrangian</a:t>
            </a:r>
            <a:r>
              <a:rPr lang="en-US" sz="1600" dirty="0">
                <a:solidFill>
                  <a:prstClr val="black"/>
                </a:solidFill>
                <a:latin typeface="Arial" charset="0"/>
              </a:rPr>
              <a:t> is a composite of the two functions.  One is quadratic and other is affine (linear) .  It also has a multiplier called </a:t>
            </a:r>
            <a:r>
              <a:rPr lang="en-US" sz="1600" dirty="0" err="1">
                <a:solidFill>
                  <a:prstClr val="black"/>
                </a:solidFill>
                <a:latin typeface="Arial" charset="0"/>
              </a:rPr>
              <a:t>lagrange</a:t>
            </a:r>
            <a:r>
              <a:rPr lang="en-US" sz="1600" dirty="0">
                <a:solidFill>
                  <a:prstClr val="black"/>
                </a:solidFill>
                <a:latin typeface="Arial" charset="0"/>
              </a:rPr>
              <a:t> multiplier</a:t>
            </a: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p:txBody>
      </p:sp>
      <p:pic>
        <p:nvPicPr>
          <p:cNvPr id="5" name="Picture 4">
            <a:extLst>
              <a:ext uri="{FF2B5EF4-FFF2-40B4-BE49-F238E27FC236}">
                <a16:creationId xmlns:a16="http://schemas.microsoft.com/office/drawing/2014/main" id="{94F25B4A-20EE-47E2-934A-289D2B8B5074}"/>
              </a:ext>
            </a:extLst>
          </p:cNvPr>
          <p:cNvPicPr>
            <a:picLocks noChangeAspect="1"/>
          </p:cNvPicPr>
          <p:nvPr/>
        </p:nvPicPr>
        <p:blipFill>
          <a:blip r:embed="rId2"/>
          <a:stretch>
            <a:fillRect/>
          </a:stretch>
        </p:blipFill>
        <p:spPr>
          <a:xfrm>
            <a:off x="3657601" y="1800552"/>
            <a:ext cx="4060239" cy="790248"/>
          </a:xfrm>
          <a:prstGeom prst="rect">
            <a:avLst/>
          </a:prstGeom>
        </p:spPr>
      </p:pic>
      <p:pic>
        <p:nvPicPr>
          <p:cNvPr id="6" name="Picture 5">
            <a:extLst>
              <a:ext uri="{FF2B5EF4-FFF2-40B4-BE49-F238E27FC236}">
                <a16:creationId xmlns:a16="http://schemas.microsoft.com/office/drawing/2014/main" id="{D6266D14-C6CA-420D-BB18-E4F42FAD88F0}"/>
              </a:ext>
            </a:extLst>
          </p:cNvPr>
          <p:cNvPicPr>
            <a:picLocks noChangeAspect="1"/>
          </p:cNvPicPr>
          <p:nvPr/>
        </p:nvPicPr>
        <p:blipFill>
          <a:blip r:embed="rId3"/>
          <a:stretch>
            <a:fillRect/>
          </a:stretch>
        </p:blipFill>
        <p:spPr>
          <a:xfrm>
            <a:off x="3712281" y="5334000"/>
            <a:ext cx="4191000" cy="609600"/>
          </a:xfrm>
          <a:prstGeom prst="rect">
            <a:avLst/>
          </a:prstGeom>
        </p:spPr>
      </p:pic>
      <p:pic>
        <p:nvPicPr>
          <p:cNvPr id="11" name="Picture 10">
            <a:extLst>
              <a:ext uri="{FF2B5EF4-FFF2-40B4-BE49-F238E27FC236}">
                <a16:creationId xmlns:a16="http://schemas.microsoft.com/office/drawing/2014/main" id="{F7A18698-5877-4C00-A2E7-1C9587E1B3E1}"/>
              </a:ext>
            </a:extLst>
          </p:cNvPr>
          <p:cNvPicPr>
            <a:picLocks noChangeAspect="1"/>
          </p:cNvPicPr>
          <p:nvPr/>
        </p:nvPicPr>
        <p:blipFill>
          <a:blip r:embed="rId4"/>
          <a:stretch>
            <a:fillRect/>
          </a:stretch>
        </p:blipFill>
        <p:spPr>
          <a:xfrm>
            <a:off x="5556164" y="3419322"/>
            <a:ext cx="1625729" cy="390679"/>
          </a:xfrm>
          <a:prstGeom prst="rect">
            <a:avLst/>
          </a:prstGeom>
        </p:spPr>
      </p:pic>
      <p:pic>
        <p:nvPicPr>
          <p:cNvPr id="12" name="Picture 11">
            <a:extLst>
              <a:ext uri="{FF2B5EF4-FFF2-40B4-BE49-F238E27FC236}">
                <a16:creationId xmlns:a16="http://schemas.microsoft.com/office/drawing/2014/main" id="{4608F440-FC5A-4B39-A2BC-43D001C4AA9A}"/>
              </a:ext>
            </a:extLst>
          </p:cNvPr>
          <p:cNvPicPr>
            <a:picLocks noChangeAspect="1"/>
          </p:cNvPicPr>
          <p:nvPr/>
        </p:nvPicPr>
        <p:blipFill>
          <a:blip r:embed="rId5"/>
          <a:stretch>
            <a:fillRect/>
          </a:stretch>
        </p:blipFill>
        <p:spPr>
          <a:xfrm>
            <a:off x="5486401" y="3929140"/>
            <a:ext cx="1765257" cy="304793"/>
          </a:xfrm>
          <a:prstGeom prst="rect">
            <a:avLst/>
          </a:prstGeom>
        </p:spPr>
      </p:pic>
      <p:sp>
        <p:nvSpPr>
          <p:cNvPr id="13" name="TextBox 12">
            <a:extLst>
              <a:ext uri="{FF2B5EF4-FFF2-40B4-BE49-F238E27FC236}">
                <a16:creationId xmlns:a16="http://schemas.microsoft.com/office/drawing/2014/main" id="{7536A78C-ADA8-4902-A02E-690E00AECA37}"/>
              </a:ext>
            </a:extLst>
          </p:cNvPr>
          <p:cNvSpPr txBox="1"/>
          <p:nvPr/>
        </p:nvSpPr>
        <p:spPr>
          <a:xfrm>
            <a:off x="1752600" y="685800"/>
            <a:ext cx="4800600" cy="381000"/>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SVM Mechanism</a:t>
            </a:r>
          </a:p>
        </p:txBody>
      </p:sp>
    </p:spTree>
    <p:extLst>
      <p:ext uri="{BB962C8B-B14F-4D97-AF65-F5344CB8AC3E}">
        <p14:creationId xmlns:p14="http://schemas.microsoft.com/office/powerpoint/2010/main" val="3871530085"/>
      </p:ext>
    </p:extLst>
  </p:cSld>
  <p:clrMapOvr>
    <a:masterClrMapping/>
  </p:clrMapOvr>
  <p:transition spd="med">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8C4BA3-935E-484B-99EE-7EB67C2C60C9}"/>
              </a:ext>
            </a:extLst>
          </p:cNvPr>
          <p:cNvSpPr txBox="1"/>
          <p:nvPr/>
        </p:nvSpPr>
        <p:spPr>
          <a:xfrm>
            <a:off x="1981200" y="1143000"/>
            <a:ext cx="8077200" cy="3970318"/>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8"/>
            </a:pPr>
            <a:r>
              <a:rPr lang="en-US" dirty="0">
                <a:solidFill>
                  <a:prstClr val="black"/>
                </a:solidFill>
                <a:latin typeface="Arial" charset="0"/>
              </a:rPr>
              <a:t>The </a:t>
            </a:r>
            <a:r>
              <a:rPr lang="en-US" dirty="0" err="1">
                <a:solidFill>
                  <a:prstClr val="black"/>
                </a:solidFill>
                <a:latin typeface="Arial" charset="0"/>
              </a:rPr>
              <a:t>Lagrangian</a:t>
            </a:r>
            <a:r>
              <a:rPr lang="en-US" dirty="0">
                <a:solidFill>
                  <a:prstClr val="black"/>
                </a:solidFill>
                <a:latin typeface="Arial" charset="0"/>
              </a:rPr>
              <a:t> problem is typically solved using its dual form. </a:t>
            </a:r>
          </a:p>
          <a:p>
            <a:pPr marL="342900" indent="-342900" fontAlgn="base">
              <a:spcBef>
                <a:spcPct val="0"/>
              </a:spcBef>
              <a:spcAft>
                <a:spcPct val="0"/>
              </a:spcAft>
              <a:buFont typeface="+mj-lt"/>
              <a:buAutoNum type="arabicPeriod" startAt="8"/>
            </a:pPr>
            <a:endParaRPr lang="en-US" dirty="0">
              <a:solidFill>
                <a:prstClr val="black"/>
              </a:solidFill>
              <a:latin typeface="Arial" charset="0"/>
            </a:endParaRPr>
          </a:p>
          <a:p>
            <a:pPr marL="342900" indent="-342900" fontAlgn="base">
              <a:spcBef>
                <a:spcPct val="0"/>
              </a:spcBef>
              <a:spcAft>
                <a:spcPct val="0"/>
              </a:spcAft>
              <a:buFont typeface="+mj-lt"/>
              <a:buAutoNum type="arabicPeriod" startAt="8"/>
            </a:pPr>
            <a:r>
              <a:rPr lang="en-US" dirty="0">
                <a:solidFill>
                  <a:prstClr val="black"/>
                </a:solidFill>
                <a:latin typeface="Arial" charset="0"/>
              </a:rPr>
              <a:t>The duality principle : an optimization problem can be viewed from two perspectives -</a:t>
            </a:r>
          </a:p>
          <a:p>
            <a:pPr marL="342900" indent="-342900" fontAlgn="base">
              <a:spcBef>
                <a:spcPct val="0"/>
              </a:spcBef>
              <a:spcAft>
                <a:spcPct val="0"/>
              </a:spcAft>
              <a:buFont typeface="+mj-lt"/>
              <a:buAutoNum type="arabicPeriod" startAt="8"/>
            </a:pPr>
            <a:endParaRPr lang="en-US" dirty="0">
              <a:solidFill>
                <a:prstClr val="black"/>
              </a:solidFill>
              <a:latin typeface="Arial" charset="0"/>
            </a:endParaRPr>
          </a:p>
          <a:p>
            <a:pPr marL="800100" lvl="1" indent="-342900" fontAlgn="base">
              <a:spcBef>
                <a:spcPct val="0"/>
              </a:spcBef>
              <a:spcAft>
                <a:spcPct val="0"/>
              </a:spcAft>
              <a:buFont typeface="+mj-lt"/>
              <a:buAutoNum type="alphaLcPeriod"/>
            </a:pPr>
            <a:r>
              <a:rPr lang="en-US" dirty="0">
                <a:solidFill>
                  <a:prstClr val="black"/>
                </a:solidFill>
                <a:latin typeface="Arial" charset="0"/>
              </a:rPr>
              <a:t>Primal problem - a minimization problem in our case</a:t>
            </a:r>
          </a:p>
          <a:p>
            <a:pPr marL="800100" lvl="1" indent="-342900" fontAlgn="base">
              <a:spcBef>
                <a:spcPct val="0"/>
              </a:spcBef>
              <a:spcAft>
                <a:spcPct val="0"/>
              </a:spcAft>
              <a:buFont typeface="+mj-lt"/>
              <a:buAutoNum type="alphaLcPeriod"/>
            </a:pPr>
            <a:endParaRPr lang="en-US" dirty="0">
              <a:solidFill>
                <a:prstClr val="black"/>
              </a:solidFill>
              <a:latin typeface="Arial" charset="0"/>
            </a:endParaRPr>
          </a:p>
          <a:p>
            <a:pPr marL="800100" lvl="1" indent="-342900" fontAlgn="base">
              <a:spcBef>
                <a:spcPct val="0"/>
              </a:spcBef>
              <a:spcAft>
                <a:spcPct val="0"/>
              </a:spcAft>
              <a:buFont typeface="+mj-lt"/>
              <a:buAutoNum type="alphaLcPeriod"/>
            </a:pPr>
            <a:r>
              <a:rPr lang="en-US" dirty="0">
                <a:solidFill>
                  <a:prstClr val="black"/>
                </a:solidFill>
                <a:latin typeface="Arial" charset="0"/>
              </a:rPr>
              <a:t>Dual problem - a maximization problem. </a:t>
            </a:r>
          </a:p>
          <a:p>
            <a:pPr marL="800100" lvl="1" indent="-342900" fontAlgn="base">
              <a:spcBef>
                <a:spcPct val="0"/>
              </a:spcBef>
              <a:spcAft>
                <a:spcPct val="0"/>
              </a:spcAft>
              <a:buFont typeface="+mj-lt"/>
              <a:buAutoNum type="alphaLcPeriod"/>
            </a:pPr>
            <a:endParaRPr lang="en-US" dirty="0">
              <a:solidFill>
                <a:prstClr val="black"/>
              </a:solidFill>
              <a:latin typeface="Arial" charset="0"/>
            </a:endParaRPr>
          </a:p>
          <a:p>
            <a:pPr marL="342900" indent="-342900" fontAlgn="base">
              <a:spcBef>
                <a:spcPct val="0"/>
              </a:spcBef>
              <a:spcAft>
                <a:spcPct val="0"/>
              </a:spcAft>
              <a:buFont typeface="+mj-lt"/>
              <a:buAutoNum type="arabicPeriod" startAt="8"/>
            </a:pPr>
            <a:r>
              <a:rPr lang="en-US" dirty="0">
                <a:solidFill>
                  <a:prstClr val="black"/>
                </a:solidFill>
                <a:latin typeface="Arial" charset="0"/>
              </a:rPr>
              <a:t>What is interesting is that the maximum of the dual problem (i.e. the solution value) will always be less than or equal to the minimum of the primal problem solution. </a:t>
            </a: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lumMod val="50000"/>
                  <a:lumOff val="50000"/>
                </a:prstClr>
              </a:solidFill>
              <a:latin typeface="Arial" charset="0"/>
            </a:endParaRPr>
          </a:p>
        </p:txBody>
      </p:sp>
      <p:sp>
        <p:nvSpPr>
          <p:cNvPr id="11" name="Arc 10">
            <a:extLst>
              <a:ext uri="{FF2B5EF4-FFF2-40B4-BE49-F238E27FC236}">
                <a16:creationId xmlns:a16="http://schemas.microsoft.com/office/drawing/2014/main" id="{E3C38B86-BB04-4547-A5D5-B4484875F973}"/>
              </a:ext>
            </a:extLst>
          </p:cNvPr>
          <p:cNvSpPr/>
          <p:nvPr/>
        </p:nvSpPr>
        <p:spPr>
          <a:xfrm rot="18392227">
            <a:off x="4572425" y="5655744"/>
            <a:ext cx="2514588" cy="114298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grpSp>
        <p:nvGrpSpPr>
          <p:cNvPr id="19" name="Group 18">
            <a:extLst>
              <a:ext uri="{FF2B5EF4-FFF2-40B4-BE49-F238E27FC236}">
                <a16:creationId xmlns:a16="http://schemas.microsoft.com/office/drawing/2014/main" id="{E5EA78C6-0CE5-47E3-B917-8EF38A1B456B}"/>
              </a:ext>
            </a:extLst>
          </p:cNvPr>
          <p:cNvGrpSpPr/>
          <p:nvPr/>
        </p:nvGrpSpPr>
        <p:grpSpPr>
          <a:xfrm>
            <a:off x="1828800" y="4495800"/>
            <a:ext cx="7570816" cy="1863774"/>
            <a:chOff x="457200" y="4495800"/>
            <a:chExt cx="7570816" cy="1863774"/>
          </a:xfrm>
        </p:grpSpPr>
        <p:cxnSp>
          <p:nvCxnSpPr>
            <p:cNvPr id="4" name="Straight Connector 3">
              <a:extLst>
                <a:ext uri="{FF2B5EF4-FFF2-40B4-BE49-F238E27FC236}">
                  <a16:creationId xmlns:a16="http://schemas.microsoft.com/office/drawing/2014/main" id="{434192FD-CEB8-44CA-9846-A6F47765D91A}"/>
                </a:ext>
              </a:extLst>
            </p:cNvPr>
            <p:cNvCxnSpPr/>
            <p:nvPr/>
          </p:nvCxnSpPr>
          <p:spPr>
            <a:xfrm>
              <a:off x="1676400" y="4495800"/>
              <a:ext cx="0" cy="1447800"/>
            </a:xfrm>
            <a:prstGeom prst="line">
              <a:avLst/>
            </a:prstGeom>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729953E3-CBA6-4CED-9C3D-BBE4E8F687BB}"/>
                </a:ext>
              </a:extLst>
            </p:cNvPr>
            <p:cNvCxnSpPr>
              <a:cxnSpLocks/>
            </p:cNvCxnSpPr>
            <p:nvPr/>
          </p:nvCxnSpPr>
          <p:spPr>
            <a:xfrm flipH="1">
              <a:off x="457200" y="5943600"/>
              <a:ext cx="2362200" cy="0"/>
            </a:xfrm>
            <a:prstGeom prst="line">
              <a:avLst/>
            </a:prstGeom>
          </p:spPr>
          <p:style>
            <a:lnRef idx="1">
              <a:schemeClr val="accent6"/>
            </a:lnRef>
            <a:fillRef idx="0">
              <a:schemeClr val="accent6"/>
            </a:fillRef>
            <a:effectRef idx="0">
              <a:schemeClr val="accent6"/>
            </a:effectRef>
            <a:fontRef idx="minor">
              <a:schemeClr val="tx1"/>
            </a:fontRef>
          </p:style>
        </p:cxnSp>
        <p:sp>
          <p:nvSpPr>
            <p:cNvPr id="8" name="Freeform: Shape 7">
              <a:extLst>
                <a:ext uri="{FF2B5EF4-FFF2-40B4-BE49-F238E27FC236}">
                  <a16:creationId xmlns:a16="http://schemas.microsoft.com/office/drawing/2014/main" id="{33F6611A-EC3E-431F-A867-773E0CC613B4}"/>
                </a:ext>
              </a:extLst>
            </p:cNvPr>
            <p:cNvSpPr/>
            <p:nvPr/>
          </p:nvSpPr>
          <p:spPr>
            <a:xfrm rot="10800000">
              <a:off x="1179688" y="4542442"/>
              <a:ext cx="1061155" cy="1219204"/>
            </a:xfrm>
            <a:custGeom>
              <a:avLst/>
              <a:gdLst>
                <a:gd name="connsiteX0" fmla="*/ 0 w 1061155"/>
                <a:gd name="connsiteY0" fmla="*/ 1219204 h 1219204"/>
                <a:gd name="connsiteX1" fmla="*/ 575733 w 1061155"/>
                <a:gd name="connsiteY1" fmla="*/ 4 h 1219204"/>
                <a:gd name="connsiteX2" fmla="*/ 1061155 w 1061155"/>
                <a:gd name="connsiteY2" fmla="*/ 1207915 h 1219204"/>
              </a:gdLst>
              <a:ahLst/>
              <a:cxnLst>
                <a:cxn ang="0">
                  <a:pos x="connsiteX0" y="connsiteY0"/>
                </a:cxn>
                <a:cxn ang="0">
                  <a:pos x="connsiteX1" y="connsiteY1"/>
                </a:cxn>
                <a:cxn ang="0">
                  <a:pos x="connsiteX2" y="connsiteY2"/>
                </a:cxn>
              </a:cxnLst>
              <a:rect l="l" t="t" r="r" b="b"/>
              <a:pathLst>
                <a:path w="1061155" h="1219204">
                  <a:moveTo>
                    <a:pt x="0" y="1219204"/>
                  </a:moveTo>
                  <a:cubicBezTo>
                    <a:pt x="199437" y="610544"/>
                    <a:pt x="398874" y="1885"/>
                    <a:pt x="575733" y="4"/>
                  </a:cubicBezTo>
                  <a:cubicBezTo>
                    <a:pt x="752592" y="-1877"/>
                    <a:pt x="906873" y="603019"/>
                    <a:pt x="1061155" y="1207915"/>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9" name="Straight Connector 8">
              <a:extLst>
                <a:ext uri="{FF2B5EF4-FFF2-40B4-BE49-F238E27FC236}">
                  <a16:creationId xmlns:a16="http://schemas.microsoft.com/office/drawing/2014/main" id="{CDAFB733-FBB5-4696-BD8A-90AD4D1FBE19}"/>
                </a:ext>
              </a:extLst>
            </p:cNvPr>
            <p:cNvCxnSpPr>
              <a:cxnSpLocks/>
            </p:cNvCxnSpPr>
            <p:nvPr/>
          </p:nvCxnSpPr>
          <p:spPr>
            <a:xfrm flipH="1">
              <a:off x="3962400" y="5943600"/>
              <a:ext cx="23622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CE78F6A5-C9B2-40DC-B325-F05A6116B631}"/>
                </a:ext>
              </a:extLst>
            </p:cNvPr>
            <p:cNvCxnSpPr/>
            <p:nvPr/>
          </p:nvCxnSpPr>
          <p:spPr>
            <a:xfrm>
              <a:off x="3962400" y="4495800"/>
              <a:ext cx="0" cy="1447800"/>
            </a:xfrm>
            <a:prstGeom prst="line">
              <a:avLst/>
            </a:prstGeom>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198159E8-3E3D-4A83-B808-B0E265CE7BC2}"/>
                </a:ext>
              </a:extLst>
            </p:cNvPr>
            <p:cNvCxnSpPr/>
            <p:nvPr/>
          </p:nvCxnSpPr>
          <p:spPr>
            <a:xfrm>
              <a:off x="5029200" y="5152044"/>
              <a:ext cx="0" cy="791556"/>
            </a:xfrm>
            <a:prstGeom prst="line">
              <a:avLst/>
            </a:prstGeom>
            <a:ln>
              <a:prstDash val="dash"/>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21DDD873-A2D9-4004-B4CD-CD22E3238589}"/>
                </a:ext>
              </a:extLst>
            </p:cNvPr>
            <p:cNvSpPr txBox="1"/>
            <p:nvPr/>
          </p:nvSpPr>
          <p:spPr>
            <a:xfrm>
              <a:off x="1447800" y="5990242"/>
              <a:ext cx="953912"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Wp</a:t>
              </a:r>
            </a:p>
          </p:txBody>
        </p:sp>
        <p:sp>
          <p:nvSpPr>
            <p:cNvPr id="15" name="TextBox 14">
              <a:extLst>
                <a:ext uri="{FF2B5EF4-FFF2-40B4-BE49-F238E27FC236}">
                  <a16:creationId xmlns:a16="http://schemas.microsoft.com/office/drawing/2014/main" id="{5DB4E7E6-7021-4801-9201-5308056176CD}"/>
                </a:ext>
              </a:extLst>
            </p:cNvPr>
            <p:cNvSpPr txBox="1"/>
            <p:nvPr/>
          </p:nvSpPr>
          <p:spPr>
            <a:xfrm>
              <a:off x="4708275" y="5990242"/>
              <a:ext cx="953912"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Wd</a:t>
              </a:r>
            </a:p>
          </p:txBody>
        </p:sp>
        <p:sp>
          <p:nvSpPr>
            <p:cNvPr id="16" name="TextBox 15">
              <a:extLst>
                <a:ext uri="{FF2B5EF4-FFF2-40B4-BE49-F238E27FC236}">
                  <a16:creationId xmlns:a16="http://schemas.microsoft.com/office/drawing/2014/main" id="{55586D69-E799-4DEA-9EBB-AECE5DC01F35}"/>
                </a:ext>
              </a:extLst>
            </p:cNvPr>
            <p:cNvSpPr txBox="1"/>
            <p:nvPr/>
          </p:nvSpPr>
          <p:spPr>
            <a:xfrm>
              <a:off x="2401712" y="4724400"/>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Primal</a:t>
              </a:r>
            </a:p>
          </p:txBody>
        </p:sp>
        <p:sp>
          <p:nvSpPr>
            <p:cNvPr id="17" name="TextBox 16">
              <a:extLst>
                <a:ext uri="{FF2B5EF4-FFF2-40B4-BE49-F238E27FC236}">
                  <a16:creationId xmlns:a16="http://schemas.microsoft.com/office/drawing/2014/main" id="{3502439F-DFB5-486B-87DB-801F10D32DE2}"/>
                </a:ext>
              </a:extLst>
            </p:cNvPr>
            <p:cNvSpPr txBox="1"/>
            <p:nvPr/>
          </p:nvSpPr>
          <p:spPr>
            <a:xfrm>
              <a:off x="5623916" y="4717422"/>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Dual</a:t>
              </a:r>
            </a:p>
          </p:txBody>
        </p:sp>
        <p:sp>
          <p:nvSpPr>
            <p:cNvPr id="18" name="TextBox 17">
              <a:extLst>
                <a:ext uri="{FF2B5EF4-FFF2-40B4-BE49-F238E27FC236}">
                  <a16:creationId xmlns:a16="http://schemas.microsoft.com/office/drawing/2014/main" id="{2F2B3941-BAE2-40C2-A192-8B50978AEF17}"/>
                </a:ext>
              </a:extLst>
            </p:cNvPr>
            <p:cNvSpPr txBox="1"/>
            <p:nvPr/>
          </p:nvSpPr>
          <p:spPr>
            <a:xfrm>
              <a:off x="6969687" y="5389959"/>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Wd &lt;= Wp</a:t>
              </a:r>
            </a:p>
          </p:txBody>
        </p:sp>
      </p:grpSp>
      <p:sp>
        <p:nvSpPr>
          <p:cNvPr id="20" name="TextBox 19">
            <a:extLst>
              <a:ext uri="{FF2B5EF4-FFF2-40B4-BE49-F238E27FC236}">
                <a16:creationId xmlns:a16="http://schemas.microsoft.com/office/drawing/2014/main" id="{8BAD7D3D-3B2F-4A0C-BE95-580A391CC9BB}"/>
              </a:ext>
            </a:extLst>
          </p:cNvPr>
          <p:cNvSpPr txBox="1"/>
          <p:nvPr/>
        </p:nvSpPr>
        <p:spPr>
          <a:xfrm rot="16200000">
            <a:off x="2655860" y="4878289"/>
            <a:ext cx="611433"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a:t>
            </a:r>
          </a:p>
        </p:txBody>
      </p:sp>
      <p:sp>
        <p:nvSpPr>
          <p:cNvPr id="21" name="TextBox 20">
            <a:extLst>
              <a:ext uri="{FF2B5EF4-FFF2-40B4-BE49-F238E27FC236}">
                <a16:creationId xmlns:a16="http://schemas.microsoft.com/office/drawing/2014/main" id="{A7605DAE-D33E-4AB6-A454-E9E7A055A141}"/>
              </a:ext>
            </a:extLst>
          </p:cNvPr>
          <p:cNvSpPr txBox="1"/>
          <p:nvPr/>
        </p:nvSpPr>
        <p:spPr>
          <a:xfrm rot="16200000">
            <a:off x="4733709" y="4981374"/>
            <a:ext cx="611433"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GM</a:t>
            </a:r>
          </a:p>
        </p:txBody>
      </p:sp>
      <p:sp>
        <p:nvSpPr>
          <p:cNvPr id="22" name="TextBox 21">
            <a:extLst>
              <a:ext uri="{FF2B5EF4-FFF2-40B4-BE49-F238E27FC236}">
                <a16:creationId xmlns:a16="http://schemas.microsoft.com/office/drawing/2014/main" id="{ED4D9F48-FBBC-4E97-84D4-0D3FB06B3912}"/>
              </a:ext>
            </a:extLst>
          </p:cNvPr>
          <p:cNvSpPr txBox="1"/>
          <p:nvPr/>
        </p:nvSpPr>
        <p:spPr>
          <a:xfrm>
            <a:off x="1752600" y="685800"/>
            <a:ext cx="4800600" cy="381000"/>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SVM Mechanism</a:t>
            </a:r>
          </a:p>
        </p:txBody>
      </p:sp>
    </p:spTree>
    <p:extLst>
      <p:ext uri="{BB962C8B-B14F-4D97-AF65-F5344CB8AC3E}">
        <p14:creationId xmlns:p14="http://schemas.microsoft.com/office/powerpoint/2010/main" val="680002867"/>
      </p:ext>
    </p:extLst>
  </p:cSld>
  <p:clrMapOvr>
    <a:masterClrMapping/>
  </p:clrMapOvr>
  <p:transition spd="med">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8C4BA3-935E-484B-99EE-7EB67C2C60C9}"/>
              </a:ext>
            </a:extLst>
          </p:cNvPr>
          <p:cNvSpPr txBox="1"/>
          <p:nvPr/>
        </p:nvSpPr>
        <p:spPr>
          <a:xfrm>
            <a:off x="1981200" y="1143000"/>
            <a:ext cx="8077200" cy="2308324"/>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11"/>
            </a:pPr>
            <a:r>
              <a:rPr lang="en-US" dirty="0">
                <a:solidFill>
                  <a:prstClr val="black"/>
                </a:solidFill>
                <a:latin typeface="Arial" charset="0"/>
              </a:rPr>
              <a:t>In the case of SVM, the minimization problem (primal problem) is convex (quadratic and hence a global minima guaranteed) and the primal problem is affine ( a linear equation)</a:t>
            </a:r>
          </a:p>
          <a:p>
            <a:pPr marL="342900" indent="-342900" fontAlgn="base">
              <a:spcBef>
                <a:spcPct val="0"/>
              </a:spcBef>
              <a:spcAft>
                <a:spcPct val="0"/>
              </a:spcAft>
              <a:buFont typeface="+mj-lt"/>
              <a:buAutoNum type="arabicPeriod" startAt="11"/>
            </a:pPr>
            <a:endParaRPr lang="en-US" dirty="0">
              <a:solidFill>
                <a:prstClr val="black"/>
              </a:solidFill>
              <a:latin typeface="Arial" charset="0"/>
            </a:endParaRPr>
          </a:p>
          <a:p>
            <a:pPr marL="342900" indent="-342900" fontAlgn="base">
              <a:spcBef>
                <a:spcPct val="0"/>
              </a:spcBef>
              <a:spcAft>
                <a:spcPct val="0"/>
              </a:spcAft>
              <a:buFont typeface="+mj-lt"/>
              <a:buAutoNum type="arabicPeriod" startAt="11"/>
            </a:pPr>
            <a:r>
              <a:rPr lang="en-US" dirty="0">
                <a:solidFill>
                  <a:prstClr val="black"/>
                </a:solidFill>
                <a:latin typeface="Arial" charset="0"/>
              </a:rPr>
              <a:t>Given that, </a:t>
            </a:r>
            <a:r>
              <a:rPr lang="en-US" b="1" u="sng" dirty="0">
                <a:solidFill>
                  <a:prstClr val="black"/>
                </a:solidFill>
                <a:latin typeface="Arial" charset="0"/>
              </a:rPr>
              <a:t>Slater’s</a:t>
            </a:r>
            <a:r>
              <a:rPr lang="en-US" dirty="0">
                <a:solidFill>
                  <a:prstClr val="black"/>
                </a:solidFill>
                <a:latin typeface="Arial" charset="0"/>
              </a:rPr>
              <a:t> conditions says that the maximum of dual will be equal to minimum of primal i.e. both solutions will be the same (Strong Dual case)</a:t>
            </a:r>
          </a:p>
          <a:p>
            <a:pPr fontAlgn="base">
              <a:spcBef>
                <a:spcPct val="0"/>
              </a:spcBef>
              <a:spcAft>
                <a:spcPct val="0"/>
              </a:spcAft>
            </a:pPr>
            <a:endParaRPr lang="en-US" dirty="0">
              <a:solidFill>
                <a:prstClr val="black"/>
              </a:solidFill>
              <a:latin typeface="Arial" charset="0"/>
            </a:endParaRPr>
          </a:p>
        </p:txBody>
      </p:sp>
      <p:sp>
        <p:nvSpPr>
          <p:cNvPr id="15" name="Arc 14">
            <a:extLst>
              <a:ext uri="{FF2B5EF4-FFF2-40B4-BE49-F238E27FC236}">
                <a16:creationId xmlns:a16="http://schemas.microsoft.com/office/drawing/2014/main" id="{65582F3C-A988-4359-BF52-6680EC41A242}"/>
              </a:ext>
            </a:extLst>
          </p:cNvPr>
          <p:cNvSpPr/>
          <p:nvPr/>
        </p:nvSpPr>
        <p:spPr>
          <a:xfrm rot="18392227">
            <a:off x="1626804" y="4980335"/>
            <a:ext cx="2514588" cy="114298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grpSp>
        <p:nvGrpSpPr>
          <p:cNvPr id="18" name="Group 17">
            <a:extLst>
              <a:ext uri="{FF2B5EF4-FFF2-40B4-BE49-F238E27FC236}">
                <a16:creationId xmlns:a16="http://schemas.microsoft.com/office/drawing/2014/main" id="{06DC2B09-B13C-404C-9FCE-ACC26D5975FD}"/>
              </a:ext>
            </a:extLst>
          </p:cNvPr>
          <p:cNvGrpSpPr/>
          <p:nvPr/>
        </p:nvGrpSpPr>
        <p:grpSpPr>
          <a:xfrm>
            <a:off x="2026446" y="3276596"/>
            <a:ext cx="3791351" cy="2413004"/>
            <a:chOff x="654845" y="3276596"/>
            <a:chExt cx="3791351" cy="2413004"/>
          </a:xfrm>
        </p:grpSpPr>
        <p:cxnSp>
          <p:nvCxnSpPr>
            <p:cNvPr id="4" name="Straight Connector 3">
              <a:extLst>
                <a:ext uri="{FF2B5EF4-FFF2-40B4-BE49-F238E27FC236}">
                  <a16:creationId xmlns:a16="http://schemas.microsoft.com/office/drawing/2014/main" id="{52BAAEAC-0D72-4AEA-9749-829B9F7BEF40}"/>
                </a:ext>
              </a:extLst>
            </p:cNvPr>
            <p:cNvCxnSpPr/>
            <p:nvPr/>
          </p:nvCxnSpPr>
          <p:spPr>
            <a:xfrm>
              <a:off x="2081992" y="3825826"/>
              <a:ext cx="0" cy="1447800"/>
            </a:xfrm>
            <a:prstGeom prst="line">
              <a:avLst/>
            </a:prstGeom>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7DEA595E-899B-45F1-B683-22A63E325648}"/>
                </a:ext>
              </a:extLst>
            </p:cNvPr>
            <p:cNvCxnSpPr>
              <a:cxnSpLocks/>
            </p:cNvCxnSpPr>
            <p:nvPr/>
          </p:nvCxnSpPr>
          <p:spPr>
            <a:xfrm flipH="1">
              <a:off x="862792" y="5273626"/>
              <a:ext cx="2362200"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Freeform: Shape 5">
              <a:extLst>
                <a:ext uri="{FF2B5EF4-FFF2-40B4-BE49-F238E27FC236}">
                  <a16:creationId xmlns:a16="http://schemas.microsoft.com/office/drawing/2014/main" id="{75D3CE38-08D5-4DB4-AEA0-2DE264BA5A29}"/>
                </a:ext>
              </a:extLst>
            </p:cNvPr>
            <p:cNvSpPr/>
            <p:nvPr/>
          </p:nvSpPr>
          <p:spPr>
            <a:xfrm rot="10800000">
              <a:off x="1585280" y="3276596"/>
              <a:ext cx="1061155" cy="1219204"/>
            </a:xfrm>
            <a:custGeom>
              <a:avLst/>
              <a:gdLst>
                <a:gd name="connsiteX0" fmla="*/ 0 w 1061155"/>
                <a:gd name="connsiteY0" fmla="*/ 1219204 h 1219204"/>
                <a:gd name="connsiteX1" fmla="*/ 575733 w 1061155"/>
                <a:gd name="connsiteY1" fmla="*/ 4 h 1219204"/>
                <a:gd name="connsiteX2" fmla="*/ 1061155 w 1061155"/>
                <a:gd name="connsiteY2" fmla="*/ 1207915 h 1219204"/>
              </a:gdLst>
              <a:ahLst/>
              <a:cxnLst>
                <a:cxn ang="0">
                  <a:pos x="connsiteX0" y="connsiteY0"/>
                </a:cxn>
                <a:cxn ang="0">
                  <a:pos x="connsiteX1" y="connsiteY1"/>
                </a:cxn>
                <a:cxn ang="0">
                  <a:pos x="connsiteX2" y="connsiteY2"/>
                </a:cxn>
              </a:cxnLst>
              <a:rect l="l" t="t" r="r" b="b"/>
              <a:pathLst>
                <a:path w="1061155" h="1219204">
                  <a:moveTo>
                    <a:pt x="0" y="1219204"/>
                  </a:moveTo>
                  <a:cubicBezTo>
                    <a:pt x="199437" y="610544"/>
                    <a:pt x="398874" y="1885"/>
                    <a:pt x="575733" y="4"/>
                  </a:cubicBezTo>
                  <a:cubicBezTo>
                    <a:pt x="752592" y="-1877"/>
                    <a:pt x="906873" y="603019"/>
                    <a:pt x="1061155" y="1207915"/>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8" name="Straight Connector 7">
              <a:extLst>
                <a:ext uri="{FF2B5EF4-FFF2-40B4-BE49-F238E27FC236}">
                  <a16:creationId xmlns:a16="http://schemas.microsoft.com/office/drawing/2014/main" id="{6BA7C69E-FAA9-4567-B7EE-3FFEB61C433E}"/>
                </a:ext>
              </a:extLst>
            </p:cNvPr>
            <p:cNvCxnSpPr/>
            <p:nvPr/>
          </p:nvCxnSpPr>
          <p:spPr>
            <a:xfrm>
              <a:off x="1020409" y="3825826"/>
              <a:ext cx="0" cy="144780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341A1AC7-C8B9-4CF3-B35B-2EA672BBDA48}"/>
                </a:ext>
              </a:extLst>
            </p:cNvPr>
            <p:cNvSpPr txBox="1"/>
            <p:nvPr/>
          </p:nvSpPr>
          <p:spPr>
            <a:xfrm>
              <a:off x="1853392" y="5320268"/>
              <a:ext cx="953912"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Wp</a:t>
              </a:r>
            </a:p>
          </p:txBody>
        </p:sp>
        <p:sp>
          <p:nvSpPr>
            <p:cNvPr id="12" name="TextBox 11">
              <a:extLst>
                <a:ext uri="{FF2B5EF4-FFF2-40B4-BE49-F238E27FC236}">
                  <a16:creationId xmlns:a16="http://schemas.microsoft.com/office/drawing/2014/main" id="{DA25F011-CB5F-49AB-974F-57332D489BF3}"/>
                </a:ext>
              </a:extLst>
            </p:cNvPr>
            <p:cNvSpPr txBox="1"/>
            <p:nvPr/>
          </p:nvSpPr>
          <p:spPr>
            <a:xfrm>
              <a:off x="2828641" y="3367996"/>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Primal</a:t>
              </a:r>
            </a:p>
          </p:txBody>
        </p:sp>
        <p:sp>
          <p:nvSpPr>
            <p:cNvPr id="13" name="TextBox 12">
              <a:extLst>
                <a:ext uri="{FF2B5EF4-FFF2-40B4-BE49-F238E27FC236}">
                  <a16:creationId xmlns:a16="http://schemas.microsoft.com/office/drawing/2014/main" id="{DCA79F21-FAA1-4210-B447-02EEBEE78447}"/>
                </a:ext>
              </a:extLst>
            </p:cNvPr>
            <p:cNvSpPr txBox="1"/>
            <p:nvPr/>
          </p:nvSpPr>
          <p:spPr>
            <a:xfrm>
              <a:off x="2828640" y="4847010"/>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Dual</a:t>
              </a:r>
            </a:p>
          </p:txBody>
        </p:sp>
        <p:sp>
          <p:nvSpPr>
            <p:cNvPr id="14" name="TextBox 13">
              <a:extLst>
                <a:ext uri="{FF2B5EF4-FFF2-40B4-BE49-F238E27FC236}">
                  <a16:creationId xmlns:a16="http://schemas.microsoft.com/office/drawing/2014/main" id="{474701FE-CF3A-429D-B99B-A6F33969E9FA}"/>
                </a:ext>
              </a:extLst>
            </p:cNvPr>
            <p:cNvSpPr txBox="1"/>
            <p:nvPr/>
          </p:nvSpPr>
          <p:spPr>
            <a:xfrm>
              <a:off x="3387867" y="4272727"/>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Wd = Wp</a:t>
              </a:r>
            </a:p>
          </p:txBody>
        </p:sp>
        <p:sp>
          <p:nvSpPr>
            <p:cNvPr id="16" name="TextBox 15">
              <a:extLst>
                <a:ext uri="{FF2B5EF4-FFF2-40B4-BE49-F238E27FC236}">
                  <a16:creationId xmlns:a16="http://schemas.microsoft.com/office/drawing/2014/main" id="{1E87A2AD-B7E1-43AC-B81A-457AF7B17524}"/>
                </a:ext>
              </a:extLst>
            </p:cNvPr>
            <p:cNvSpPr txBox="1"/>
            <p:nvPr/>
          </p:nvSpPr>
          <p:spPr>
            <a:xfrm rot="16200000">
              <a:off x="514182" y="4353345"/>
              <a:ext cx="611433"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GM</a:t>
              </a:r>
            </a:p>
          </p:txBody>
        </p:sp>
        <p:sp>
          <p:nvSpPr>
            <p:cNvPr id="17" name="TextBox 16">
              <a:extLst>
                <a:ext uri="{FF2B5EF4-FFF2-40B4-BE49-F238E27FC236}">
                  <a16:creationId xmlns:a16="http://schemas.microsoft.com/office/drawing/2014/main" id="{EAC8D140-17DB-4168-9D28-8DAFD6F0713B}"/>
                </a:ext>
              </a:extLst>
            </p:cNvPr>
            <p:cNvSpPr txBox="1"/>
            <p:nvPr/>
          </p:nvSpPr>
          <p:spPr>
            <a:xfrm rot="16200000">
              <a:off x="472239" y="3910291"/>
              <a:ext cx="611433"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a:t>
              </a:r>
            </a:p>
          </p:txBody>
        </p:sp>
      </p:grpSp>
      <p:sp>
        <p:nvSpPr>
          <p:cNvPr id="19" name="TextBox 18">
            <a:extLst>
              <a:ext uri="{FF2B5EF4-FFF2-40B4-BE49-F238E27FC236}">
                <a16:creationId xmlns:a16="http://schemas.microsoft.com/office/drawing/2014/main" id="{C81E469C-A2F8-4521-A51E-B2460BC43BE7}"/>
              </a:ext>
            </a:extLst>
          </p:cNvPr>
          <p:cNvSpPr txBox="1"/>
          <p:nvPr/>
        </p:nvSpPr>
        <p:spPr>
          <a:xfrm>
            <a:off x="6629400" y="3276597"/>
            <a:ext cx="3189412" cy="1200329"/>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To solve the primal, we use the familiar partial differential based approach on the </a:t>
            </a:r>
            <a:r>
              <a:rPr lang="en-US" dirty="0" err="1">
                <a:solidFill>
                  <a:prstClr val="black"/>
                </a:solidFill>
                <a:latin typeface="Arial" charset="0"/>
              </a:rPr>
              <a:t>Lagrangian</a:t>
            </a:r>
            <a:endParaRPr lang="en-US" dirty="0">
              <a:solidFill>
                <a:prstClr val="black"/>
              </a:solidFill>
              <a:latin typeface="Arial" charset="0"/>
            </a:endParaRPr>
          </a:p>
        </p:txBody>
      </p:sp>
      <p:sp>
        <p:nvSpPr>
          <p:cNvPr id="21" name="TextBox 20">
            <a:extLst>
              <a:ext uri="{FF2B5EF4-FFF2-40B4-BE49-F238E27FC236}">
                <a16:creationId xmlns:a16="http://schemas.microsoft.com/office/drawing/2014/main" id="{DD73C7C5-2061-41A5-A0C6-70C20588A25D}"/>
              </a:ext>
            </a:extLst>
          </p:cNvPr>
          <p:cNvSpPr txBox="1"/>
          <p:nvPr/>
        </p:nvSpPr>
        <p:spPr>
          <a:xfrm>
            <a:off x="1752600" y="685800"/>
            <a:ext cx="4800600" cy="381000"/>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SVM Mechanism</a:t>
            </a:r>
          </a:p>
        </p:txBody>
      </p:sp>
    </p:spTree>
    <p:extLst>
      <p:ext uri="{BB962C8B-B14F-4D97-AF65-F5344CB8AC3E}">
        <p14:creationId xmlns:p14="http://schemas.microsoft.com/office/powerpoint/2010/main" val="67656781"/>
      </p:ext>
    </p:extLst>
  </p:cSld>
  <p:clrMapOvr>
    <a:masterClrMapping/>
  </p:clrMapOvr>
  <p:transition spd="med">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81E469C-A2F8-4521-A51E-B2460BC43BE7}"/>
              </a:ext>
            </a:extLst>
          </p:cNvPr>
          <p:cNvSpPr txBox="1"/>
          <p:nvPr/>
        </p:nvSpPr>
        <p:spPr>
          <a:xfrm>
            <a:off x="1752600" y="1295401"/>
            <a:ext cx="8305800" cy="646331"/>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13"/>
            </a:pPr>
            <a:r>
              <a:rPr lang="en-US" dirty="0">
                <a:solidFill>
                  <a:prstClr val="black"/>
                </a:solidFill>
                <a:latin typeface="Arial" charset="0"/>
              </a:rPr>
              <a:t>To solve the primal, we use the familiar partial differential based approach on the </a:t>
            </a:r>
            <a:r>
              <a:rPr lang="en-US" dirty="0" err="1">
                <a:solidFill>
                  <a:prstClr val="black"/>
                </a:solidFill>
                <a:latin typeface="Arial" charset="0"/>
              </a:rPr>
              <a:t>Lagrangian</a:t>
            </a:r>
            <a:r>
              <a:rPr lang="en-US" dirty="0">
                <a:solidFill>
                  <a:prstClr val="black"/>
                </a:solidFill>
                <a:latin typeface="Arial" charset="0"/>
              </a:rPr>
              <a:t>. The optimization problem takes a form - </a:t>
            </a:r>
          </a:p>
        </p:txBody>
      </p:sp>
      <p:pic>
        <p:nvPicPr>
          <p:cNvPr id="20" name="Picture 19">
            <a:extLst>
              <a:ext uri="{FF2B5EF4-FFF2-40B4-BE49-F238E27FC236}">
                <a16:creationId xmlns:a16="http://schemas.microsoft.com/office/drawing/2014/main" id="{1B222676-1E8F-423D-89B3-9ACE793400F2}"/>
              </a:ext>
            </a:extLst>
          </p:cNvPr>
          <p:cNvPicPr>
            <a:picLocks noChangeAspect="1"/>
          </p:cNvPicPr>
          <p:nvPr/>
        </p:nvPicPr>
        <p:blipFill>
          <a:blip r:embed="rId2"/>
          <a:stretch>
            <a:fillRect/>
          </a:stretch>
        </p:blipFill>
        <p:spPr>
          <a:xfrm>
            <a:off x="2895601" y="2333624"/>
            <a:ext cx="4007965" cy="1704976"/>
          </a:xfrm>
          <a:prstGeom prst="rect">
            <a:avLst/>
          </a:prstGeom>
        </p:spPr>
      </p:pic>
      <p:sp>
        <p:nvSpPr>
          <p:cNvPr id="21" name="TextBox 20">
            <a:extLst>
              <a:ext uri="{FF2B5EF4-FFF2-40B4-BE49-F238E27FC236}">
                <a16:creationId xmlns:a16="http://schemas.microsoft.com/office/drawing/2014/main" id="{EFDD3021-5F96-4BA4-8AE1-22946FBB8307}"/>
              </a:ext>
            </a:extLst>
          </p:cNvPr>
          <p:cNvSpPr txBox="1"/>
          <p:nvPr/>
        </p:nvSpPr>
        <p:spPr>
          <a:xfrm>
            <a:off x="1752600" y="685800"/>
            <a:ext cx="4800600" cy="381000"/>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SVM Mechanism</a:t>
            </a:r>
          </a:p>
        </p:txBody>
      </p:sp>
      <p:sp>
        <p:nvSpPr>
          <p:cNvPr id="23" name="TextBox 22">
            <a:extLst>
              <a:ext uri="{FF2B5EF4-FFF2-40B4-BE49-F238E27FC236}">
                <a16:creationId xmlns:a16="http://schemas.microsoft.com/office/drawing/2014/main" id="{1D986FBB-2EE5-4B3E-A9E4-70154D9AA5E8}"/>
              </a:ext>
            </a:extLst>
          </p:cNvPr>
          <p:cNvSpPr txBox="1"/>
          <p:nvPr/>
        </p:nvSpPr>
        <p:spPr>
          <a:xfrm>
            <a:off x="2286000" y="4495801"/>
            <a:ext cx="6934200" cy="646331"/>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This expression becomes important for us to understand another concept called Kernel tricks used by SVM!</a:t>
            </a:r>
          </a:p>
        </p:txBody>
      </p:sp>
    </p:spTree>
    <p:extLst>
      <p:ext uri="{BB962C8B-B14F-4D97-AF65-F5344CB8AC3E}">
        <p14:creationId xmlns:p14="http://schemas.microsoft.com/office/powerpoint/2010/main" val="2134338968"/>
      </p:ext>
    </p:extLst>
  </p:cSld>
  <p:clrMapOvr>
    <a:masterClrMapping/>
  </p:clrMapOvr>
  <p:transition spd="med">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Soft Margins</a:t>
            </a:r>
          </a:p>
        </p:txBody>
      </p:sp>
      <p:sp>
        <p:nvSpPr>
          <p:cNvPr id="72" name="Rectangle 3"/>
          <p:cNvSpPr txBox="1">
            <a:spLocks noChangeArrowheads="1"/>
          </p:cNvSpPr>
          <p:nvPr/>
        </p:nvSpPr>
        <p:spPr>
          <a:xfrm>
            <a:off x="1785257" y="4656452"/>
            <a:ext cx="8229600" cy="1668149"/>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Data in real world is typically not linearly separable. </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There will always be instances that a linear classifier can’t get right </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SVM provides a complexity parameter, a tradeoff between: wide margin with errors or a tight margin with minimal errors. As C increases, margins become tighter</a:t>
            </a:r>
          </a:p>
        </p:txBody>
      </p:sp>
      <p:sp>
        <p:nvSpPr>
          <p:cNvPr id="2" name="TextBox 1">
            <a:extLst>
              <a:ext uri="{FF2B5EF4-FFF2-40B4-BE49-F238E27FC236}">
                <a16:creationId xmlns:a16="http://schemas.microsoft.com/office/drawing/2014/main" id="{ACF0D22F-9A71-494D-89E8-5505BEBCB895}"/>
              </a:ext>
            </a:extLst>
          </p:cNvPr>
          <p:cNvSpPr txBox="1"/>
          <p:nvPr/>
        </p:nvSpPr>
        <p:spPr>
          <a:xfrm>
            <a:off x="2286000" y="2821375"/>
            <a:ext cx="3733800" cy="461665"/>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Image Source : https://dzone.com/articles/support-vector-machines-tutorial</a:t>
            </a:r>
          </a:p>
        </p:txBody>
      </p:sp>
      <p:pic>
        <p:nvPicPr>
          <p:cNvPr id="3074" name="Picture 2" descr="https://cdn-images-1.medium.com/max/720/0*LOhi9HK-AzwZlh1q.">
            <a:extLst>
              <a:ext uri="{FF2B5EF4-FFF2-40B4-BE49-F238E27FC236}">
                <a16:creationId xmlns:a16="http://schemas.microsoft.com/office/drawing/2014/main" id="{FADDCCFD-7149-40EB-A055-E58FE25422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1166479"/>
            <a:ext cx="2057400" cy="16308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720/0*-_oXIrD3FQUA4YpW.">
            <a:extLst>
              <a:ext uri="{FF2B5EF4-FFF2-40B4-BE49-F238E27FC236}">
                <a16:creationId xmlns:a16="http://schemas.microsoft.com/office/drawing/2014/main" id="{95650816-19D5-46B9-A75E-C49D3C451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057" y="1066801"/>
            <a:ext cx="4343400" cy="350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603642"/>
      </p:ext>
    </p:extLst>
  </p:cSld>
  <p:clrMapOvr>
    <a:masterClrMapping/>
  </p:clrMapOvr>
  <p:transition spd="med">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F053F8-8418-4887-8B47-E6FE5120B166}"/>
              </a:ext>
            </a:extLst>
          </p:cNvPr>
          <p:cNvSpPr txBox="1"/>
          <p:nvPr/>
        </p:nvSpPr>
        <p:spPr>
          <a:xfrm>
            <a:off x="1752600" y="685800"/>
            <a:ext cx="6400800" cy="369332"/>
          </a:xfrm>
          <a:prstGeom prst="rect">
            <a:avLst/>
          </a:prstGeom>
          <a:noFill/>
        </p:spPr>
        <p:txBody>
          <a:bodyPr wrap="square" rtlCol="0">
            <a:spAutoFit/>
          </a:bodyPr>
          <a:lstStyle/>
          <a:p>
            <a:pPr fontAlgn="base">
              <a:spcBef>
                <a:spcPct val="0"/>
              </a:spcBef>
              <a:spcAft>
                <a:spcPct val="0"/>
              </a:spcAft>
            </a:pPr>
            <a:r>
              <a:rPr lang="en-US" b="1" dirty="0">
                <a:solidFill>
                  <a:prstClr val="black"/>
                </a:solidFill>
                <a:latin typeface="Arial" charset="0"/>
              </a:rPr>
              <a:t>SVM For linearly separable data  (Soft Margins)</a:t>
            </a:r>
          </a:p>
        </p:txBody>
      </p:sp>
      <p:sp>
        <p:nvSpPr>
          <p:cNvPr id="3" name="TextBox 2">
            <a:extLst>
              <a:ext uri="{FF2B5EF4-FFF2-40B4-BE49-F238E27FC236}">
                <a16:creationId xmlns:a16="http://schemas.microsoft.com/office/drawing/2014/main" id="{49BDDF3D-B60F-4743-9AA9-7CE82E9DDADB}"/>
              </a:ext>
            </a:extLst>
          </p:cNvPr>
          <p:cNvSpPr txBox="1"/>
          <p:nvPr/>
        </p:nvSpPr>
        <p:spPr>
          <a:xfrm>
            <a:off x="1752600" y="1219201"/>
            <a:ext cx="8305800" cy="2585323"/>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The optimization problem is changed to </a:t>
            </a: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r>
              <a:rPr lang="en-US" dirty="0">
                <a:solidFill>
                  <a:prstClr val="black"/>
                </a:solidFill>
                <a:latin typeface="Arial" charset="0"/>
              </a:rPr>
              <a:t>A slack variable is introduced which allows data points to be on the wrong side of the margins</a:t>
            </a:r>
          </a:p>
          <a:p>
            <a:pPr fontAlgn="base">
              <a:spcBef>
                <a:spcPct val="0"/>
              </a:spcBef>
              <a:spcAft>
                <a:spcPct val="0"/>
              </a:spcAft>
            </a:pPr>
            <a:endParaRPr lang="en-US" dirty="0">
              <a:solidFill>
                <a:prstClr val="black"/>
              </a:solidFill>
              <a:latin typeface="Arial" charset="0"/>
            </a:endParaRPr>
          </a:p>
        </p:txBody>
      </p:sp>
      <p:pic>
        <p:nvPicPr>
          <p:cNvPr id="4" name="Picture 3">
            <a:extLst>
              <a:ext uri="{FF2B5EF4-FFF2-40B4-BE49-F238E27FC236}">
                <a16:creationId xmlns:a16="http://schemas.microsoft.com/office/drawing/2014/main" id="{42DFB45F-473F-45E0-91EB-FB76BAFDCFF2}"/>
              </a:ext>
            </a:extLst>
          </p:cNvPr>
          <p:cNvPicPr>
            <a:picLocks noChangeAspect="1"/>
          </p:cNvPicPr>
          <p:nvPr/>
        </p:nvPicPr>
        <p:blipFill>
          <a:blip r:embed="rId2"/>
          <a:stretch>
            <a:fillRect/>
          </a:stretch>
        </p:blipFill>
        <p:spPr>
          <a:xfrm>
            <a:off x="3276600" y="1829663"/>
            <a:ext cx="5047281" cy="837337"/>
          </a:xfrm>
          <a:prstGeom prst="rect">
            <a:avLst/>
          </a:prstGeom>
        </p:spPr>
      </p:pic>
      <p:pic>
        <p:nvPicPr>
          <p:cNvPr id="16" name="Picture 15">
            <a:extLst>
              <a:ext uri="{FF2B5EF4-FFF2-40B4-BE49-F238E27FC236}">
                <a16:creationId xmlns:a16="http://schemas.microsoft.com/office/drawing/2014/main" id="{69E65E94-96E6-4327-B835-89DA3C393617}"/>
              </a:ext>
            </a:extLst>
          </p:cNvPr>
          <p:cNvPicPr>
            <a:picLocks noChangeAspect="1"/>
          </p:cNvPicPr>
          <p:nvPr/>
        </p:nvPicPr>
        <p:blipFill>
          <a:blip r:embed="rId3"/>
          <a:stretch>
            <a:fillRect/>
          </a:stretch>
        </p:blipFill>
        <p:spPr>
          <a:xfrm>
            <a:off x="4419601" y="3657601"/>
            <a:ext cx="2257425" cy="2239963"/>
          </a:xfrm>
          <a:prstGeom prst="rect">
            <a:avLst/>
          </a:prstGeom>
        </p:spPr>
      </p:pic>
      <p:cxnSp>
        <p:nvCxnSpPr>
          <p:cNvPr id="17" name="Straight Connector 16">
            <a:extLst>
              <a:ext uri="{FF2B5EF4-FFF2-40B4-BE49-F238E27FC236}">
                <a16:creationId xmlns:a16="http://schemas.microsoft.com/office/drawing/2014/main" id="{995E2507-144E-4F11-ABCB-177C4AE9B769}"/>
              </a:ext>
            </a:extLst>
          </p:cNvPr>
          <p:cNvCxnSpPr>
            <a:cxnSpLocks/>
          </p:cNvCxnSpPr>
          <p:nvPr/>
        </p:nvCxnSpPr>
        <p:spPr>
          <a:xfrm>
            <a:off x="5376863" y="3657600"/>
            <a:ext cx="628650" cy="18316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02FB99F-F7C3-4F67-983F-C26D97926168}"/>
              </a:ext>
            </a:extLst>
          </p:cNvPr>
          <p:cNvCxnSpPr>
            <a:cxnSpLocks/>
          </p:cNvCxnSpPr>
          <p:nvPr/>
        </p:nvCxnSpPr>
        <p:spPr>
          <a:xfrm>
            <a:off x="5505513" y="3736622"/>
            <a:ext cx="628650" cy="1831622"/>
          </a:xfrm>
          <a:prstGeom prst="line">
            <a:avLst/>
          </a:prstGeom>
          <a:ln>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F20917E-89E4-48FE-A13A-F57B18C78611}"/>
              </a:ext>
            </a:extLst>
          </p:cNvPr>
          <p:cNvCxnSpPr>
            <a:cxnSpLocks/>
          </p:cNvCxnSpPr>
          <p:nvPr/>
        </p:nvCxnSpPr>
        <p:spPr>
          <a:xfrm>
            <a:off x="5319713" y="3812822"/>
            <a:ext cx="628650" cy="1831622"/>
          </a:xfrm>
          <a:prstGeom prst="line">
            <a:avLst/>
          </a:prstGeom>
          <a:ln>
            <a:solidFill>
              <a:schemeClr val="tx2"/>
            </a:solidFill>
            <a:prstDash val="sysDot"/>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1A876795-AA57-45FD-BBCE-49EB0C29367C}"/>
              </a:ext>
            </a:extLst>
          </p:cNvPr>
          <p:cNvPicPr>
            <a:picLocks noChangeAspect="1"/>
          </p:cNvPicPr>
          <p:nvPr/>
        </p:nvPicPr>
        <p:blipFill>
          <a:blip r:embed="rId4"/>
          <a:stretch>
            <a:fillRect/>
          </a:stretch>
        </p:blipFill>
        <p:spPr>
          <a:xfrm>
            <a:off x="4483925" y="3639313"/>
            <a:ext cx="2097386" cy="2239963"/>
          </a:xfrm>
          <a:prstGeom prst="rect">
            <a:avLst/>
          </a:prstGeom>
        </p:spPr>
      </p:pic>
      <p:grpSp>
        <p:nvGrpSpPr>
          <p:cNvPr id="38" name="Group 37">
            <a:extLst>
              <a:ext uri="{FF2B5EF4-FFF2-40B4-BE49-F238E27FC236}">
                <a16:creationId xmlns:a16="http://schemas.microsoft.com/office/drawing/2014/main" id="{DE427106-5467-4C3D-8566-59F27A64B80C}"/>
              </a:ext>
            </a:extLst>
          </p:cNvPr>
          <p:cNvGrpSpPr/>
          <p:nvPr/>
        </p:nvGrpSpPr>
        <p:grpSpPr>
          <a:xfrm>
            <a:off x="5760289" y="5795078"/>
            <a:ext cx="1515937" cy="429572"/>
            <a:chOff x="4388688" y="5795078"/>
            <a:chExt cx="1515937" cy="429572"/>
          </a:xfrm>
        </p:grpSpPr>
        <p:sp>
          <p:nvSpPr>
            <p:cNvPr id="30" name="Right Brace 29">
              <a:extLst>
                <a:ext uri="{FF2B5EF4-FFF2-40B4-BE49-F238E27FC236}">
                  <a16:creationId xmlns:a16="http://schemas.microsoft.com/office/drawing/2014/main" id="{E1DF05E7-F80E-46E6-A7B7-71FFD08ABB69}"/>
                </a:ext>
              </a:extLst>
            </p:cNvPr>
            <p:cNvSpPr/>
            <p:nvPr/>
          </p:nvSpPr>
          <p:spPr>
            <a:xfrm rot="4240147">
              <a:off x="4617757" y="5566009"/>
              <a:ext cx="84815" cy="54295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sp>
          <p:nvSpPr>
            <p:cNvPr id="35" name="TextBox 34">
              <a:extLst>
                <a:ext uri="{FF2B5EF4-FFF2-40B4-BE49-F238E27FC236}">
                  <a16:creationId xmlns:a16="http://schemas.microsoft.com/office/drawing/2014/main" id="{AF1FAD4A-15ED-490B-B1B1-9EAD3192B949}"/>
                </a:ext>
              </a:extLst>
            </p:cNvPr>
            <p:cNvSpPr txBox="1"/>
            <p:nvPr/>
          </p:nvSpPr>
          <p:spPr>
            <a:xfrm>
              <a:off x="5257800" y="5855318"/>
              <a:ext cx="646825"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&gt; 0</a:t>
              </a:r>
            </a:p>
          </p:txBody>
        </p:sp>
        <p:pic>
          <p:nvPicPr>
            <p:cNvPr id="37" name="Picture 36">
              <a:extLst>
                <a:ext uri="{FF2B5EF4-FFF2-40B4-BE49-F238E27FC236}">
                  <a16:creationId xmlns:a16="http://schemas.microsoft.com/office/drawing/2014/main" id="{39C36145-3095-4E9D-906A-F6391E1288FD}"/>
                </a:ext>
              </a:extLst>
            </p:cNvPr>
            <p:cNvPicPr>
              <a:picLocks noChangeAspect="1"/>
            </p:cNvPicPr>
            <p:nvPr/>
          </p:nvPicPr>
          <p:blipFill>
            <a:blip r:embed="rId5"/>
            <a:stretch>
              <a:fillRect/>
            </a:stretch>
          </p:blipFill>
          <p:spPr>
            <a:xfrm>
              <a:off x="4860787" y="5840028"/>
              <a:ext cx="466725" cy="381000"/>
            </a:xfrm>
            <a:prstGeom prst="rect">
              <a:avLst/>
            </a:prstGeom>
          </p:spPr>
        </p:pic>
      </p:grpSp>
      <p:sp>
        <p:nvSpPr>
          <p:cNvPr id="39" name="TextBox 38">
            <a:extLst>
              <a:ext uri="{FF2B5EF4-FFF2-40B4-BE49-F238E27FC236}">
                <a16:creationId xmlns:a16="http://schemas.microsoft.com/office/drawing/2014/main" id="{21A955FD-C1AA-4845-806B-9B977C53DD5C}"/>
              </a:ext>
            </a:extLst>
          </p:cNvPr>
          <p:cNvSpPr txBox="1"/>
          <p:nvPr/>
        </p:nvSpPr>
        <p:spPr>
          <a:xfrm>
            <a:off x="7467600" y="3657601"/>
            <a:ext cx="2590800" cy="2246769"/>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The slack for a data point is magnitude of the violation from respective margins.</a:t>
            </a:r>
          </a:p>
          <a:p>
            <a:pPr fontAlgn="base">
              <a:spcBef>
                <a:spcPct val="0"/>
              </a:spcBef>
              <a:spcAft>
                <a:spcPct val="0"/>
              </a:spcAft>
            </a:pPr>
            <a:endParaRPr lang="en-US" sz="1400" dirty="0">
              <a:solidFill>
                <a:prstClr val="black"/>
              </a:solidFill>
              <a:latin typeface="Arial" charset="0"/>
            </a:endParaRPr>
          </a:p>
          <a:p>
            <a:pPr fontAlgn="base">
              <a:spcBef>
                <a:spcPct val="0"/>
              </a:spcBef>
              <a:spcAft>
                <a:spcPct val="0"/>
              </a:spcAft>
            </a:pPr>
            <a:r>
              <a:rPr lang="en-US" sz="1400" dirty="0">
                <a:solidFill>
                  <a:prstClr val="black"/>
                </a:solidFill>
                <a:latin typeface="Arial" charset="0"/>
              </a:rPr>
              <a:t>Slack for data points on the correct side of the margins = 0</a:t>
            </a:r>
          </a:p>
          <a:p>
            <a:pPr fontAlgn="base">
              <a:spcBef>
                <a:spcPct val="0"/>
              </a:spcBef>
              <a:spcAft>
                <a:spcPct val="0"/>
              </a:spcAft>
            </a:pPr>
            <a:endParaRPr lang="en-US" sz="1400" dirty="0">
              <a:solidFill>
                <a:prstClr val="black"/>
              </a:solidFill>
              <a:latin typeface="Arial" charset="0"/>
            </a:endParaRPr>
          </a:p>
          <a:p>
            <a:pPr fontAlgn="base">
              <a:spcBef>
                <a:spcPct val="0"/>
              </a:spcBef>
              <a:spcAft>
                <a:spcPct val="0"/>
              </a:spcAft>
            </a:pPr>
            <a:r>
              <a:rPr lang="en-US" sz="1400" dirty="0">
                <a:solidFill>
                  <a:prstClr val="black"/>
                </a:solidFill>
                <a:latin typeface="Arial" charset="0"/>
              </a:rPr>
              <a:t>Objective is to minimize overall sum of slack across all data points</a:t>
            </a:r>
          </a:p>
        </p:txBody>
      </p:sp>
    </p:spTree>
    <p:extLst>
      <p:ext uri="{BB962C8B-B14F-4D97-AF65-F5344CB8AC3E}">
        <p14:creationId xmlns:p14="http://schemas.microsoft.com/office/powerpoint/2010/main" val="264594882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00000">
                                      <p:cBhvr>
                                        <p:cTn id="6" dur="5000" fill="hold"/>
                                        <p:tgtEl>
                                          <p:spTgt spid="17"/>
                                        </p:tgtEl>
                                        <p:attrNameLst>
                                          <p:attrName>r</p:attrName>
                                        </p:attrNameLst>
                                      </p:cBhvr>
                                    </p:animRot>
                                  </p:childTnLst>
                                </p:cTn>
                              </p:par>
                              <p:par>
                                <p:cTn id="7" presetID="8" presetClass="emph" presetSubtype="0" fill="hold" nodeType="withEffect">
                                  <p:stCondLst>
                                    <p:cond delay="0"/>
                                  </p:stCondLst>
                                  <p:childTnLst>
                                    <p:animRot by="300000">
                                      <p:cBhvr>
                                        <p:cTn id="8" dur="5000" fill="hold"/>
                                        <p:tgtEl>
                                          <p:spTgt spid="18"/>
                                        </p:tgtEl>
                                        <p:attrNameLst>
                                          <p:attrName>r</p:attrName>
                                        </p:attrNameLst>
                                      </p:cBhvr>
                                    </p:animRot>
                                  </p:childTnLst>
                                </p:cTn>
                              </p:par>
                              <p:par>
                                <p:cTn id="9" presetID="8" presetClass="emph" presetSubtype="0" fill="hold" nodeType="withEffect">
                                  <p:stCondLst>
                                    <p:cond delay="0"/>
                                  </p:stCondLst>
                                  <p:childTnLst>
                                    <p:animRot by="300000">
                                      <p:cBhvr>
                                        <p:cTn id="10" dur="5000" fill="hold"/>
                                        <p:tgtEl>
                                          <p:spTgt spid="19"/>
                                        </p:tgtEl>
                                        <p:attrNameLst>
                                          <p:attrName>r</p:attrName>
                                        </p:attrNameLst>
                                      </p:cBhvr>
                                    </p:animRot>
                                  </p:childTnLst>
                                </p:cTn>
                              </p:par>
                              <p:par>
                                <p:cTn id="11" presetID="42" presetClass="path" presetSubtype="0" accel="50000" decel="50000" fill="hold" nodeType="withEffect">
                                  <p:stCondLst>
                                    <p:cond delay="0"/>
                                  </p:stCondLst>
                                  <p:childTnLst>
                                    <p:animMotion origin="layout" path="M 1.66667E-6 -0.00023 L 0.02031 -0.00023 " pathEditMode="relative" rAng="0" ptsTypes="AA">
                                      <p:cBhvr>
                                        <p:cTn id="12" dur="5000" fill="hold"/>
                                        <p:tgtEl>
                                          <p:spTgt spid="18"/>
                                        </p:tgtEl>
                                        <p:attrNameLst>
                                          <p:attrName>ppt_x</p:attrName>
                                          <p:attrName>ppt_y</p:attrName>
                                        </p:attrNameLst>
                                      </p:cBhvr>
                                      <p:rCtr x="1007" y="0"/>
                                    </p:animMotion>
                                  </p:childTnLst>
                                </p:cTn>
                              </p:par>
                              <p:par>
                                <p:cTn id="13" presetID="42" presetClass="path" presetSubtype="0" accel="50000" decel="50000" fill="hold" nodeType="withEffect">
                                  <p:stCondLst>
                                    <p:cond delay="0"/>
                                  </p:stCondLst>
                                  <p:childTnLst>
                                    <p:animMotion origin="layout" path="M 0.00017 -0.00023 L -0.01858 0.02199 " pathEditMode="relative" rAng="0" ptsTypes="AA">
                                      <p:cBhvr>
                                        <p:cTn id="14" dur="5000" fill="hold"/>
                                        <p:tgtEl>
                                          <p:spTgt spid="19"/>
                                        </p:tgtEl>
                                        <p:attrNameLst>
                                          <p:attrName>ppt_x</p:attrName>
                                          <p:attrName>ppt_y</p:attrName>
                                        </p:attrNameLst>
                                      </p:cBhvr>
                                      <p:rCtr x="-938" y="1111"/>
                                    </p:animMotion>
                                  </p:childTnLst>
                                </p:cTn>
                              </p:par>
                            </p:childTnLst>
                          </p:cTn>
                        </p:par>
                        <p:par>
                          <p:cTn id="15" fill="hold">
                            <p:stCondLst>
                              <p:cond delay="5000"/>
                            </p:stCondLst>
                            <p:childTnLst>
                              <p:par>
                                <p:cTn id="16" presetID="1"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5000"/>
                            </p:stCondLst>
                            <p:childTnLst>
                              <p:par>
                                <p:cTn id="19" presetID="1"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BDDF3D-B60F-4743-9AA9-7CE82E9DDADB}"/>
              </a:ext>
            </a:extLst>
          </p:cNvPr>
          <p:cNvSpPr txBox="1"/>
          <p:nvPr/>
        </p:nvSpPr>
        <p:spPr>
          <a:xfrm>
            <a:off x="1752600" y="1219201"/>
            <a:ext cx="8305800" cy="313932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r>
              <a:rPr lang="en-US" dirty="0">
                <a:solidFill>
                  <a:prstClr val="black"/>
                </a:solidFill>
                <a:latin typeface="Arial" charset="0"/>
              </a:rPr>
              <a:t>To give user a  control over the slack variable while building a model, another term ‘C’ is introduced and the optimization looks like</a:t>
            </a: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r>
              <a:rPr lang="en-US" dirty="0">
                <a:solidFill>
                  <a:prstClr val="black"/>
                </a:solidFill>
                <a:latin typeface="Arial" charset="0"/>
              </a:rPr>
              <a:t>‘C’ helps us decide how important the slack is. C=0  means no constraint , When ‘C’ is high , stricter the margins</a:t>
            </a:r>
          </a:p>
        </p:txBody>
      </p:sp>
      <p:pic>
        <p:nvPicPr>
          <p:cNvPr id="5" name="Picture 4">
            <a:extLst>
              <a:ext uri="{FF2B5EF4-FFF2-40B4-BE49-F238E27FC236}">
                <a16:creationId xmlns:a16="http://schemas.microsoft.com/office/drawing/2014/main" id="{0B9D04C5-3878-4AF0-A42E-156696767703}"/>
              </a:ext>
            </a:extLst>
          </p:cNvPr>
          <p:cNvPicPr>
            <a:picLocks noChangeAspect="1"/>
          </p:cNvPicPr>
          <p:nvPr/>
        </p:nvPicPr>
        <p:blipFill>
          <a:blip r:embed="rId2"/>
          <a:stretch>
            <a:fillRect/>
          </a:stretch>
        </p:blipFill>
        <p:spPr>
          <a:xfrm>
            <a:off x="3352800" y="2286001"/>
            <a:ext cx="3733800" cy="1303071"/>
          </a:xfrm>
          <a:prstGeom prst="rect">
            <a:avLst/>
          </a:prstGeom>
        </p:spPr>
      </p:pic>
      <p:sp>
        <p:nvSpPr>
          <p:cNvPr id="6" name="Title 2">
            <a:extLst>
              <a:ext uri="{FF2B5EF4-FFF2-40B4-BE49-F238E27FC236}">
                <a16:creationId xmlns:a16="http://schemas.microsoft.com/office/drawing/2014/main" id="{6C13768B-946A-4BDE-AC87-D77561075289}"/>
              </a:ext>
            </a:extLst>
          </p:cNvPr>
          <p:cNvSpPr txBox="1">
            <a:spLocks/>
          </p:cNvSpPr>
          <p:nvPr/>
        </p:nvSpPr>
        <p:spPr>
          <a:xfrm>
            <a:off x="15602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r>
              <a:rPr lang="en-US" altLang="en-US" sz="1800">
                <a:solidFill>
                  <a:prstClr val="black"/>
                </a:solidFill>
                <a:latin typeface="Arial"/>
              </a:rPr>
              <a:t>Support Vector Machines Soft Margins</a:t>
            </a:r>
          </a:p>
        </p:txBody>
      </p:sp>
      <p:pic>
        <p:nvPicPr>
          <p:cNvPr id="2050" name="Picture 2">
            <a:extLst>
              <a:ext uri="{FF2B5EF4-FFF2-40B4-BE49-F238E27FC236}">
                <a16:creationId xmlns:a16="http://schemas.microsoft.com/office/drawing/2014/main" id="{6D210A87-04B0-48BD-BF71-77BFC34DA6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8642" y="5012846"/>
            <a:ext cx="1985746" cy="10054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7FF2C9-D577-4B83-8F61-88EF71DFB7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7072" y="5012846"/>
            <a:ext cx="1985746" cy="10054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ED8CD55-EB2D-4E7F-9175-9A00CBCDD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3727" y="5012846"/>
            <a:ext cx="1985747" cy="100540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1625E682-5CFF-4EA4-80D8-1A7510C103BB}"/>
              </a:ext>
            </a:extLst>
          </p:cNvPr>
          <p:cNvSpPr/>
          <p:nvPr/>
        </p:nvSpPr>
        <p:spPr>
          <a:xfrm>
            <a:off x="1903315" y="4572000"/>
            <a:ext cx="6176158"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100" dirty="0">
                <a:solidFill>
                  <a:srgbClr val="FFFFFF"/>
                </a:solidFill>
                <a:latin typeface="Arial"/>
              </a:rPr>
              <a:t>Increasing cost C / increase in training score / prone to variance error</a:t>
            </a:r>
          </a:p>
        </p:txBody>
      </p:sp>
      <p:sp>
        <p:nvSpPr>
          <p:cNvPr id="13" name="Arrow: Right 12">
            <a:extLst>
              <a:ext uri="{FF2B5EF4-FFF2-40B4-BE49-F238E27FC236}">
                <a16:creationId xmlns:a16="http://schemas.microsoft.com/office/drawing/2014/main" id="{3528CF3E-F6BB-478B-9BF9-3549BB8ADB56}"/>
              </a:ext>
            </a:extLst>
          </p:cNvPr>
          <p:cNvSpPr/>
          <p:nvPr/>
        </p:nvSpPr>
        <p:spPr>
          <a:xfrm flipH="1">
            <a:off x="2133600" y="6005907"/>
            <a:ext cx="594455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100" dirty="0">
                <a:solidFill>
                  <a:srgbClr val="FFFFFF"/>
                </a:solidFill>
                <a:latin typeface="Arial"/>
              </a:rPr>
              <a:t>Decrease in cost C / increase in tolerance/ generalize well/ increase bias error</a:t>
            </a:r>
          </a:p>
        </p:txBody>
      </p:sp>
      <p:sp>
        <p:nvSpPr>
          <p:cNvPr id="10" name="Rectangle 9">
            <a:extLst>
              <a:ext uri="{FF2B5EF4-FFF2-40B4-BE49-F238E27FC236}">
                <a16:creationId xmlns:a16="http://schemas.microsoft.com/office/drawing/2014/main" id="{27872763-89AA-46F2-B70C-01C66BCF8665}"/>
              </a:ext>
            </a:extLst>
          </p:cNvPr>
          <p:cNvSpPr/>
          <p:nvPr/>
        </p:nvSpPr>
        <p:spPr>
          <a:xfrm>
            <a:off x="8229600" y="5043715"/>
            <a:ext cx="1600200" cy="646331"/>
          </a:xfrm>
          <a:prstGeom prst="rect">
            <a:avLst/>
          </a:prstGeom>
        </p:spPr>
        <p:txBody>
          <a:bodyPr wrap="square">
            <a:spAutoFit/>
          </a:bodyPr>
          <a:lstStyle/>
          <a:p>
            <a:pPr fontAlgn="base">
              <a:spcBef>
                <a:spcPct val="0"/>
              </a:spcBef>
              <a:spcAft>
                <a:spcPct val="0"/>
              </a:spcAft>
            </a:pPr>
            <a:r>
              <a:rPr lang="en-US" sz="1200" dirty="0">
                <a:solidFill>
                  <a:prstClr val="black"/>
                </a:solidFill>
                <a:latin typeface="Arial" charset="0"/>
              </a:rPr>
              <a:t>Image Source :https://mubaris.com/posts/</a:t>
            </a:r>
            <a:r>
              <a:rPr lang="en-US" sz="1200" dirty="0" err="1">
                <a:solidFill>
                  <a:prstClr val="black"/>
                </a:solidFill>
                <a:latin typeface="Arial" charset="0"/>
              </a:rPr>
              <a:t>svm</a:t>
            </a:r>
            <a:r>
              <a:rPr lang="en-US" sz="1200" dirty="0">
                <a:solidFill>
                  <a:prstClr val="black"/>
                </a:solidFill>
                <a:latin typeface="Arial" charset="0"/>
              </a:rPr>
              <a:t>/</a:t>
            </a:r>
          </a:p>
        </p:txBody>
      </p:sp>
    </p:spTree>
    <p:extLst>
      <p:ext uri="{BB962C8B-B14F-4D97-AF65-F5344CB8AC3E}">
        <p14:creationId xmlns:p14="http://schemas.microsoft.com/office/powerpoint/2010/main" val="3833886491"/>
      </p:ext>
    </p:extLst>
  </p:cSld>
  <p:clrMapOvr>
    <a:masterClrMapping/>
  </p:clrMapOvr>
  <p:transition spd="med">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Linearly Non Separable Data </a:t>
            </a:r>
          </a:p>
        </p:txBody>
      </p:sp>
      <p:sp>
        <p:nvSpPr>
          <p:cNvPr id="72" name="Rectangle 3"/>
          <p:cNvSpPr txBox="1">
            <a:spLocks noChangeArrowheads="1"/>
          </p:cNvSpPr>
          <p:nvPr/>
        </p:nvSpPr>
        <p:spPr>
          <a:xfrm>
            <a:off x="1592940" y="3962401"/>
            <a:ext cx="8694060" cy="2825389"/>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When data is not linearly separable, SVM uses kernel trick to make it linearly separable</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This concept is based on </a:t>
            </a:r>
            <a:r>
              <a:rPr lang="en-US" sz="1600" b="1" u="sng" dirty="0">
                <a:solidFill>
                  <a:prstClr val="black"/>
                </a:solidFill>
                <a:latin typeface="Arial" charset="0"/>
              </a:rPr>
              <a:t>Cover’s theorem </a:t>
            </a:r>
            <a:r>
              <a:rPr lang="en-US" sz="1600" dirty="0">
                <a:solidFill>
                  <a:prstClr val="black"/>
                </a:solidFill>
                <a:latin typeface="Arial" charset="0"/>
              </a:rPr>
              <a:t>“given a set of training data that is not linearly separable, with high probability it can be transformed into a linearly separable training set by projecting it into a higher-dimensional space via some non-linear transformation”</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In the pic above, replace x1 with x1^2,  x2 with x2^2 and create a third dimension     x3 = sqrt(2x1x2)</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p:txBody>
      </p:sp>
      <p:sp>
        <p:nvSpPr>
          <p:cNvPr id="2" name="TextBox 1">
            <a:extLst>
              <a:ext uri="{FF2B5EF4-FFF2-40B4-BE49-F238E27FC236}">
                <a16:creationId xmlns:a16="http://schemas.microsoft.com/office/drawing/2014/main" id="{ACF0D22F-9A71-494D-89E8-5505BEBCB895}"/>
              </a:ext>
            </a:extLst>
          </p:cNvPr>
          <p:cNvSpPr txBox="1"/>
          <p:nvPr/>
        </p:nvSpPr>
        <p:spPr>
          <a:xfrm>
            <a:off x="1592939" y="3474688"/>
            <a:ext cx="3733800" cy="461665"/>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Image Source : https://dzone.com/articles/support-vector-machines-tutorial</a:t>
            </a:r>
          </a:p>
        </p:txBody>
      </p:sp>
      <p:pic>
        <p:nvPicPr>
          <p:cNvPr id="3" name="Picture 2">
            <a:extLst>
              <a:ext uri="{FF2B5EF4-FFF2-40B4-BE49-F238E27FC236}">
                <a16:creationId xmlns:a16="http://schemas.microsoft.com/office/drawing/2014/main" id="{1CFE421F-4731-4915-B05F-6419589CB0C4}"/>
              </a:ext>
            </a:extLst>
          </p:cNvPr>
          <p:cNvPicPr>
            <a:picLocks noChangeAspect="1"/>
          </p:cNvPicPr>
          <p:nvPr/>
        </p:nvPicPr>
        <p:blipFill>
          <a:blip r:embed="rId3"/>
          <a:stretch>
            <a:fillRect/>
          </a:stretch>
        </p:blipFill>
        <p:spPr>
          <a:xfrm>
            <a:off x="1817915" y="1619029"/>
            <a:ext cx="2296886" cy="1765094"/>
          </a:xfrm>
          <a:prstGeom prst="rect">
            <a:avLst/>
          </a:prstGeom>
        </p:spPr>
      </p:pic>
      <p:pic>
        <p:nvPicPr>
          <p:cNvPr id="5" name="Picture 4">
            <a:extLst>
              <a:ext uri="{FF2B5EF4-FFF2-40B4-BE49-F238E27FC236}">
                <a16:creationId xmlns:a16="http://schemas.microsoft.com/office/drawing/2014/main" id="{BA85ABCF-B4FC-45E6-949F-DD9B8A4E1FDC}"/>
              </a:ext>
            </a:extLst>
          </p:cNvPr>
          <p:cNvPicPr>
            <a:picLocks noChangeAspect="1"/>
          </p:cNvPicPr>
          <p:nvPr/>
        </p:nvPicPr>
        <p:blipFill>
          <a:blip r:embed="rId4"/>
          <a:stretch>
            <a:fillRect/>
          </a:stretch>
        </p:blipFill>
        <p:spPr>
          <a:xfrm>
            <a:off x="5029200" y="1076472"/>
            <a:ext cx="4695944" cy="3038328"/>
          </a:xfrm>
          <a:prstGeom prst="rect">
            <a:avLst/>
          </a:prstGeom>
        </p:spPr>
      </p:pic>
      <p:sp>
        <p:nvSpPr>
          <p:cNvPr id="6" name="Arrow: Right 5">
            <a:extLst>
              <a:ext uri="{FF2B5EF4-FFF2-40B4-BE49-F238E27FC236}">
                <a16:creationId xmlns:a16="http://schemas.microsoft.com/office/drawing/2014/main" id="{35CF5572-0C62-44D8-A1DD-4A389C8F4B17}"/>
              </a:ext>
            </a:extLst>
          </p:cNvPr>
          <p:cNvSpPr/>
          <p:nvPr/>
        </p:nvSpPr>
        <p:spPr>
          <a:xfrm>
            <a:off x="4038600" y="2209800"/>
            <a:ext cx="990600" cy="4904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00" dirty="0">
                <a:solidFill>
                  <a:prstClr val="black"/>
                </a:solidFill>
                <a:latin typeface="Arial"/>
              </a:rPr>
              <a:t>x1^2, x2^2</a:t>
            </a:r>
          </a:p>
        </p:txBody>
      </p:sp>
    </p:spTree>
    <p:extLst>
      <p:ext uri="{BB962C8B-B14F-4D97-AF65-F5344CB8AC3E}">
        <p14:creationId xmlns:p14="http://schemas.microsoft.com/office/powerpoint/2010/main" val="3853779588"/>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420" name="Picture 4" descr="Image result for linear curve fitting scatter plot"/>
          <p:cNvPicPr>
            <a:picLocks noChangeAspect="1" noChangeArrowheads="1"/>
          </p:cNvPicPr>
          <p:nvPr/>
        </p:nvPicPr>
        <p:blipFill>
          <a:blip r:embed="rId2" cstate="print"/>
          <a:srcRect/>
          <a:stretch>
            <a:fillRect/>
          </a:stretch>
        </p:blipFill>
        <p:spPr bwMode="auto">
          <a:xfrm>
            <a:off x="1905001" y="2362200"/>
            <a:ext cx="5686425" cy="4067176"/>
          </a:xfrm>
          <a:prstGeom prst="rect">
            <a:avLst/>
          </a:prstGeom>
          <a:noFill/>
        </p:spPr>
      </p:pic>
      <p:cxnSp>
        <p:nvCxnSpPr>
          <p:cNvPr id="7" name="Straight Connector 6"/>
          <p:cNvCxnSpPr/>
          <p:nvPr/>
        </p:nvCxnSpPr>
        <p:spPr>
          <a:xfrm flipV="1">
            <a:off x="2514600" y="3200400"/>
            <a:ext cx="4267200" cy="2514600"/>
          </a:xfrm>
          <a:prstGeom prst="line">
            <a:avLst/>
          </a:prstGeom>
        </p:spPr>
        <p:style>
          <a:lnRef idx="2">
            <a:schemeClr val="accent1"/>
          </a:lnRef>
          <a:fillRef idx="0">
            <a:schemeClr val="accent1"/>
          </a:fillRef>
          <a:effectRef idx="1">
            <a:schemeClr val="accent1"/>
          </a:effectRef>
          <a:fontRef idx="minor">
            <a:schemeClr val="tx1"/>
          </a:fontRef>
        </p:style>
      </p:cxnSp>
      <p:sp>
        <p:nvSpPr>
          <p:cNvPr id="340994" name="Title 2"/>
          <p:cNvSpPr>
            <a:spLocks noGrp="1"/>
          </p:cNvSpPr>
          <p:nvPr>
            <p:ph type="title" idx="4294967295"/>
          </p:nvPr>
        </p:nvSpPr>
        <p:spPr>
          <a:xfrm>
            <a:off x="1560282" y="653130"/>
            <a:ext cx="8421918" cy="413670"/>
          </a:xfrm>
          <a:prstGeom prst="rect">
            <a:avLst/>
          </a:prstGeom>
        </p:spPr>
        <p:txBody>
          <a:bodyPr/>
          <a:lstStyle/>
          <a:p>
            <a:r>
              <a:rPr lang="en-IN" sz="1800" u="sng" dirty="0"/>
              <a:t>Linear Regression Models </a:t>
            </a:r>
            <a:r>
              <a:rPr lang="en-IN" sz="1800" dirty="0"/>
              <a:t>	 -</a:t>
            </a:r>
          </a:p>
        </p:txBody>
      </p:sp>
      <p:sp>
        <p:nvSpPr>
          <p:cNvPr id="340995" name="Rectangle 3"/>
          <p:cNvSpPr>
            <a:spLocks noGrp="1" noChangeArrowheads="1"/>
          </p:cNvSpPr>
          <p:nvPr>
            <p:ph idx="4294967295"/>
          </p:nvPr>
        </p:nvSpPr>
        <p:spPr>
          <a:xfrm>
            <a:off x="1719936" y="1066800"/>
            <a:ext cx="8229600" cy="1261884"/>
          </a:xfrm>
        </p:spPr>
        <p:txBody>
          <a:bodyPr>
            <a:spAutoFit/>
          </a:bodyPr>
          <a:lstStyle/>
          <a:p>
            <a:pPr marL="854075" lvl="1" indent="-342900">
              <a:buFont typeface="+mj-lt"/>
              <a:buAutoNum type="alphaLcPeriod" startAt="7"/>
            </a:pPr>
            <a:r>
              <a:rPr lang="en-IN" sz="1600" dirty="0"/>
              <a:t>Given Y = f(x) and the scatter plot shows apparent correlation between X and Y Let’s fit a line into the scatter which shall be our model</a:t>
            </a:r>
          </a:p>
          <a:p>
            <a:pPr marL="854075" lvl="1" indent="-342900">
              <a:buFont typeface="+mj-lt"/>
              <a:buAutoNum type="alphaLcPeriod" startAt="7"/>
            </a:pPr>
            <a:endParaRPr lang="en-IN" sz="1600" dirty="0"/>
          </a:p>
          <a:p>
            <a:pPr marL="854075" lvl="1" indent="-342900">
              <a:buFont typeface="+mj-lt"/>
              <a:buAutoNum type="alphaLcPeriod" startAt="7"/>
            </a:pPr>
            <a:r>
              <a:rPr lang="en-IN" sz="1600" dirty="0"/>
              <a:t>But there are infinite number of lines that can be fit in the scatter. Which one should we consider as the model?</a:t>
            </a:r>
          </a:p>
        </p:txBody>
      </p:sp>
      <p:cxnSp>
        <p:nvCxnSpPr>
          <p:cNvPr id="9" name="Straight Connector 8"/>
          <p:cNvCxnSpPr/>
          <p:nvPr/>
        </p:nvCxnSpPr>
        <p:spPr>
          <a:xfrm flipV="1">
            <a:off x="2514600" y="3305176"/>
            <a:ext cx="4343400" cy="2438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2514600" y="3381376"/>
            <a:ext cx="4419600" cy="2362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514600" y="3152776"/>
            <a:ext cx="4191000" cy="2590800"/>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3">
            <a:extLst>
              <a:ext uri="{FF2B5EF4-FFF2-40B4-BE49-F238E27FC236}">
                <a16:creationId xmlns:a16="http://schemas.microsoft.com/office/drawing/2014/main" id="{7B6C37D1-B1A3-46EE-ABB5-1664B64ED387}"/>
              </a:ext>
            </a:extLst>
          </p:cNvPr>
          <p:cNvSpPr txBox="1">
            <a:spLocks noChangeArrowheads="1"/>
          </p:cNvSpPr>
          <p:nvPr/>
        </p:nvSpPr>
        <p:spPr>
          <a:xfrm>
            <a:off x="6934200" y="2619376"/>
            <a:ext cx="3276600" cy="3391698"/>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4075" lvl="1" indent="-342900">
              <a:buFont typeface="+mj-lt"/>
              <a:buAutoNum type="alphaLcPeriod" startAt="9"/>
            </a:pPr>
            <a:r>
              <a:rPr lang="en-IN" sz="1600" dirty="0"/>
              <a:t>This and many other algorithms use gradient descent or variants of gradient descent method for finding the best model</a:t>
            </a:r>
          </a:p>
          <a:p>
            <a:pPr marL="854075" lvl="1" indent="-342900">
              <a:buFont typeface="+mj-lt"/>
              <a:buAutoNum type="alphaLcPeriod" startAt="9"/>
            </a:pPr>
            <a:endParaRPr lang="en-IN" sz="1600" dirty="0"/>
          </a:p>
          <a:p>
            <a:pPr marL="854075" lvl="1" indent="-342900">
              <a:buFont typeface="+mj-lt"/>
              <a:buAutoNum type="alphaLcPeriod" startAt="9"/>
            </a:pPr>
            <a:r>
              <a:rPr lang="en-IN" sz="1600" dirty="0"/>
              <a:t>Gradient descent methods use partial derivatives on the parameters (slope and intercept) to minimize sum of squared errors</a:t>
            </a:r>
          </a:p>
        </p:txBody>
      </p:sp>
    </p:spTree>
    <p:extLst>
      <p:ext uri="{BB962C8B-B14F-4D97-AF65-F5344CB8AC3E}">
        <p14:creationId xmlns:p14="http://schemas.microsoft.com/office/powerpoint/2010/main" val="306746747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Linearly Non Separable Data </a:t>
            </a:r>
          </a:p>
        </p:txBody>
      </p:sp>
      <p:sp>
        <p:nvSpPr>
          <p:cNvPr id="72" name="Rectangle 3"/>
          <p:cNvSpPr txBox="1">
            <a:spLocks noChangeArrowheads="1"/>
          </p:cNvSpPr>
          <p:nvPr/>
        </p:nvSpPr>
        <p:spPr>
          <a:xfrm>
            <a:off x="1656441" y="4191001"/>
            <a:ext cx="8229600" cy="1298817"/>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Using kernel tricks the data points are project to higher dimensional space</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The data points become relatively more easily separable in higher dimension space</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SVM can now be drawn between the data sets with a given complexity</a:t>
            </a:r>
          </a:p>
        </p:txBody>
      </p:sp>
      <p:sp>
        <p:nvSpPr>
          <p:cNvPr id="2" name="TextBox 1">
            <a:extLst>
              <a:ext uri="{FF2B5EF4-FFF2-40B4-BE49-F238E27FC236}">
                <a16:creationId xmlns:a16="http://schemas.microsoft.com/office/drawing/2014/main" id="{ACF0D22F-9A71-494D-89E8-5505BEBCB895}"/>
              </a:ext>
            </a:extLst>
          </p:cNvPr>
          <p:cNvSpPr txBox="1"/>
          <p:nvPr/>
        </p:nvSpPr>
        <p:spPr>
          <a:xfrm>
            <a:off x="1560283" y="3569133"/>
            <a:ext cx="8606975"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Image Source : https://dzone.com/articles/support-vector-machines-tutorial</a:t>
            </a:r>
          </a:p>
        </p:txBody>
      </p:sp>
      <p:pic>
        <p:nvPicPr>
          <p:cNvPr id="7" name="Picture 6">
            <a:extLst>
              <a:ext uri="{FF2B5EF4-FFF2-40B4-BE49-F238E27FC236}">
                <a16:creationId xmlns:a16="http://schemas.microsoft.com/office/drawing/2014/main" id="{29602A48-3548-4093-9836-9E8085C2558B}"/>
              </a:ext>
            </a:extLst>
          </p:cNvPr>
          <p:cNvPicPr>
            <a:picLocks noChangeAspect="1"/>
          </p:cNvPicPr>
          <p:nvPr/>
        </p:nvPicPr>
        <p:blipFill>
          <a:blip r:embed="rId3"/>
          <a:stretch>
            <a:fillRect/>
          </a:stretch>
        </p:blipFill>
        <p:spPr>
          <a:xfrm>
            <a:off x="1560283" y="1327222"/>
            <a:ext cx="2729173" cy="2101778"/>
          </a:xfrm>
          <a:prstGeom prst="rect">
            <a:avLst/>
          </a:prstGeom>
        </p:spPr>
      </p:pic>
      <p:pic>
        <p:nvPicPr>
          <p:cNvPr id="9" name="Picture 8">
            <a:extLst>
              <a:ext uri="{FF2B5EF4-FFF2-40B4-BE49-F238E27FC236}">
                <a16:creationId xmlns:a16="http://schemas.microsoft.com/office/drawing/2014/main" id="{7C240C17-C111-46D0-A248-D014214BC903}"/>
              </a:ext>
            </a:extLst>
          </p:cNvPr>
          <p:cNvPicPr>
            <a:picLocks noChangeAspect="1"/>
          </p:cNvPicPr>
          <p:nvPr/>
        </p:nvPicPr>
        <p:blipFill>
          <a:blip r:embed="rId4"/>
          <a:stretch>
            <a:fillRect/>
          </a:stretch>
        </p:blipFill>
        <p:spPr>
          <a:xfrm>
            <a:off x="4459568" y="1358941"/>
            <a:ext cx="2880979" cy="2102716"/>
          </a:xfrm>
          <a:prstGeom prst="rect">
            <a:avLst/>
          </a:prstGeom>
        </p:spPr>
      </p:pic>
      <p:pic>
        <p:nvPicPr>
          <p:cNvPr id="10" name="Picture 9">
            <a:extLst>
              <a:ext uri="{FF2B5EF4-FFF2-40B4-BE49-F238E27FC236}">
                <a16:creationId xmlns:a16="http://schemas.microsoft.com/office/drawing/2014/main" id="{5F8287E6-E51D-4811-BA41-EA7D42E249A7}"/>
              </a:ext>
            </a:extLst>
          </p:cNvPr>
          <p:cNvPicPr>
            <a:picLocks noChangeAspect="1"/>
          </p:cNvPicPr>
          <p:nvPr/>
        </p:nvPicPr>
        <p:blipFill>
          <a:blip r:embed="rId5"/>
          <a:stretch>
            <a:fillRect/>
          </a:stretch>
        </p:blipFill>
        <p:spPr>
          <a:xfrm>
            <a:off x="7478003" y="1327223"/>
            <a:ext cx="2656597" cy="2134435"/>
          </a:xfrm>
          <a:prstGeom prst="rect">
            <a:avLst/>
          </a:prstGeom>
        </p:spPr>
      </p:pic>
    </p:spTree>
    <p:extLst>
      <p:ext uri="{BB962C8B-B14F-4D97-AF65-F5344CB8AC3E}">
        <p14:creationId xmlns:p14="http://schemas.microsoft.com/office/powerpoint/2010/main" val="638020434"/>
      </p:ext>
    </p:extLst>
  </p:cSld>
  <p:clrMapOvr>
    <a:masterClrMapping/>
  </p:clrMapOvr>
  <p:transition spd="med">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A1E0A-CD26-420D-A1D1-90C087C223D8}"/>
              </a:ext>
            </a:extLst>
          </p:cNvPr>
          <p:cNvPicPr>
            <a:picLocks noChangeAspect="1"/>
          </p:cNvPicPr>
          <p:nvPr/>
        </p:nvPicPr>
        <p:blipFill>
          <a:blip r:embed="rId2"/>
          <a:stretch>
            <a:fillRect/>
          </a:stretch>
        </p:blipFill>
        <p:spPr>
          <a:xfrm>
            <a:off x="1484656" y="3924543"/>
            <a:ext cx="5803641" cy="2055747"/>
          </a:xfrm>
          <a:prstGeom prst="rect">
            <a:avLst/>
          </a:prstGeom>
        </p:spPr>
      </p:pic>
      <p:sp>
        <p:nvSpPr>
          <p:cNvPr id="3" name="TextBox 2">
            <a:extLst>
              <a:ext uri="{FF2B5EF4-FFF2-40B4-BE49-F238E27FC236}">
                <a16:creationId xmlns:a16="http://schemas.microsoft.com/office/drawing/2014/main" id="{50C60E4B-4929-452F-B595-1437E77496DC}"/>
              </a:ext>
            </a:extLst>
          </p:cNvPr>
          <p:cNvSpPr txBox="1"/>
          <p:nvPr/>
        </p:nvSpPr>
        <p:spPr>
          <a:xfrm>
            <a:off x="1676400" y="685800"/>
            <a:ext cx="7239000" cy="381000"/>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SVM Kernel tricks for higher dimensional analysis</a:t>
            </a:r>
          </a:p>
        </p:txBody>
      </p:sp>
      <p:pic>
        <p:nvPicPr>
          <p:cNvPr id="4" name="Picture 3">
            <a:extLst>
              <a:ext uri="{FF2B5EF4-FFF2-40B4-BE49-F238E27FC236}">
                <a16:creationId xmlns:a16="http://schemas.microsoft.com/office/drawing/2014/main" id="{7438DC90-F260-4663-8548-A540B24DCD82}"/>
              </a:ext>
            </a:extLst>
          </p:cNvPr>
          <p:cNvPicPr>
            <a:picLocks noChangeAspect="1"/>
          </p:cNvPicPr>
          <p:nvPr/>
        </p:nvPicPr>
        <p:blipFill>
          <a:blip r:embed="rId3"/>
          <a:stretch>
            <a:fillRect/>
          </a:stretch>
        </p:blipFill>
        <p:spPr>
          <a:xfrm>
            <a:off x="2362201" y="1600200"/>
            <a:ext cx="4007965" cy="1704976"/>
          </a:xfrm>
          <a:prstGeom prst="rect">
            <a:avLst/>
          </a:prstGeom>
        </p:spPr>
      </p:pic>
      <p:cxnSp>
        <p:nvCxnSpPr>
          <p:cNvPr id="11" name="Connector: Elbow 10">
            <a:extLst>
              <a:ext uri="{FF2B5EF4-FFF2-40B4-BE49-F238E27FC236}">
                <a16:creationId xmlns:a16="http://schemas.microsoft.com/office/drawing/2014/main" id="{6CB639AF-C3F3-4346-9E99-B1E468D57705}"/>
              </a:ext>
            </a:extLst>
          </p:cNvPr>
          <p:cNvCxnSpPr>
            <a:cxnSpLocks/>
          </p:cNvCxnSpPr>
          <p:nvPr/>
        </p:nvCxnSpPr>
        <p:spPr>
          <a:xfrm rot="16200000" flipH="1">
            <a:off x="5067302" y="3162302"/>
            <a:ext cx="2285998" cy="7619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4606942"/>
      </p:ext>
    </p:extLst>
  </p:cSld>
  <p:clrMapOvr>
    <a:masterClrMapping/>
  </p:clrMapOvr>
  <p:transition spd="med">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571D8AF-A4D5-43D6-B157-972F2E38BFD5}"/>
              </a:ext>
            </a:extLst>
          </p:cNvPr>
          <p:cNvSpPr txBox="1">
            <a:spLocks/>
          </p:cNvSpPr>
          <p:nvPr/>
        </p:nvSpPr>
        <p:spPr>
          <a:xfrm>
            <a:off x="1560282" y="653130"/>
            <a:ext cx="8421918" cy="413670"/>
          </a:xfrm>
          <a:prstGeom prst="rect">
            <a:avLst/>
          </a:prstGeom>
        </p:spPr>
        <p:txBody>
          <a:bodyPr/>
          <a:lstStyle/>
          <a:p>
            <a:pPr defTabSz="457200">
              <a:spcBef>
                <a:spcPct val="0"/>
              </a:spcBef>
              <a:defRPr/>
            </a:pPr>
            <a:r>
              <a:rPr lang="en-US" altLang="en-US" b="1" dirty="0">
                <a:solidFill>
                  <a:prstClr val="black"/>
                </a:solidFill>
                <a:latin typeface="Arial"/>
                <a:cs typeface="Arial"/>
              </a:rPr>
              <a:t>Machine Learning (Support Vector Machines - Kernels) </a:t>
            </a:r>
          </a:p>
        </p:txBody>
      </p:sp>
      <p:sp>
        <p:nvSpPr>
          <p:cNvPr id="3" name="Rectangle 3">
            <a:extLst>
              <a:ext uri="{FF2B5EF4-FFF2-40B4-BE49-F238E27FC236}">
                <a16:creationId xmlns:a16="http://schemas.microsoft.com/office/drawing/2014/main" id="{0A3A1065-74EF-4820-84DF-6D2B7416186F}"/>
              </a:ext>
            </a:extLst>
          </p:cNvPr>
          <p:cNvSpPr txBox="1">
            <a:spLocks noChangeArrowheads="1"/>
          </p:cNvSpPr>
          <p:nvPr/>
        </p:nvSpPr>
        <p:spPr>
          <a:xfrm>
            <a:off x="1560282" y="1334985"/>
            <a:ext cx="8229600" cy="3662541"/>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Kernels is a way of computing dot product of two vectors (how much they influence each other and net result) in some higher dimensional space. </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That is why Kernels are also known as generalized dot products</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Cover’s theorem shows that the chances of linearly non-separable data sets becoming linearly separable increase in higher dimensions</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Apply the transformations and use Kernel functions to find the dot products to solve the SVM constrained optimization</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p:txBody>
      </p:sp>
    </p:spTree>
    <p:extLst>
      <p:ext uri="{BB962C8B-B14F-4D97-AF65-F5344CB8AC3E}">
        <p14:creationId xmlns:p14="http://schemas.microsoft.com/office/powerpoint/2010/main" val="820363036"/>
      </p:ext>
    </p:extLst>
  </p:cSld>
  <p:clrMapOvr>
    <a:masterClrMapping/>
  </p:clrMapOvr>
  <p:transition spd="med">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1560282" y="1334985"/>
            <a:ext cx="8229600" cy="4081117"/>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SVM libraries come packaged with some standard kernel functions such as polynomial, radial basis function (RBF), and Sigmoid</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For degree-</a:t>
            </a:r>
            <a:r>
              <a:rPr lang="en-US" sz="1600" i="1" dirty="0">
                <a:solidFill>
                  <a:prstClr val="black"/>
                </a:solidFill>
                <a:latin typeface="Arial" charset="0"/>
              </a:rPr>
              <a:t>d</a:t>
            </a:r>
            <a:r>
              <a:rPr lang="en-US" sz="1600" dirty="0">
                <a:solidFill>
                  <a:prstClr val="black"/>
                </a:solidFill>
                <a:latin typeface="Arial" charset="0"/>
              </a:rPr>
              <a:t> polynomials, the polynomial kernel looks like                                         where x and y are input vectors in lower dimension space, c is a user specified constant (usually 1). K denotes inner product of </a:t>
            </a:r>
            <a:r>
              <a:rPr lang="en-US" sz="1600" dirty="0" err="1">
                <a:solidFill>
                  <a:prstClr val="black"/>
                </a:solidFill>
                <a:latin typeface="Arial" charset="0"/>
              </a:rPr>
              <a:t>x,y</a:t>
            </a:r>
            <a:r>
              <a:rPr lang="en-US" sz="1600" dirty="0">
                <a:solidFill>
                  <a:prstClr val="black"/>
                </a:solidFill>
                <a:latin typeface="Arial" charset="0"/>
              </a:rPr>
              <a:t> in higher dimension space</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p:txBody>
      </p:sp>
      <p:pic>
        <p:nvPicPr>
          <p:cNvPr id="3" name="Picture 2">
            <a:extLst>
              <a:ext uri="{FF2B5EF4-FFF2-40B4-BE49-F238E27FC236}">
                <a16:creationId xmlns:a16="http://schemas.microsoft.com/office/drawing/2014/main" id="{75F26EB7-1A5C-42B8-B62A-362DDF4DE96E}"/>
              </a:ext>
            </a:extLst>
          </p:cNvPr>
          <p:cNvPicPr>
            <a:picLocks noChangeAspect="1"/>
          </p:cNvPicPr>
          <p:nvPr/>
        </p:nvPicPr>
        <p:blipFill>
          <a:blip r:embed="rId3"/>
          <a:stretch>
            <a:fillRect/>
          </a:stretch>
        </p:blipFill>
        <p:spPr>
          <a:xfrm>
            <a:off x="7315200" y="2590801"/>
            <a:ext cx="2228850" cy="314325"/>
          </a:xfrm>
          <a:prstGeom prst="rect">
            <a:avLst/>
          </a:prstGeom>
        </p:spPr>
      </p:pic>
      <p:pic>
        <p:nvPicPr>
          <p:cNvPr id="5124" name="Picture 4">
            <a:extLst>
              <a:ext uri="{FF2B5EF4-FFF2-40B4-BE49-F238E27FC236}">
                <a16:creationId xmlns:a16="http://schemas.microsoft.com/office/drawing/2014/main" id="{254EC729-6724-415C-96D4-0388BFBA41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4224592"/>
            <a:ext cx="2824162" cy="14140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A34E48-7C09-4F5B-B594-F5FDFDE88481}"/>
              </a:ext>
            </a:extLst>
          </p:cNvPr>
          <p:cNvSpPr/>
          <p:nvPr/>
        </p:nvSpPr>
        <p:spPr>
          <a:xfrm>
            <a:off x="4114800" y="5613233"/>
            <a:ext cx="4572000" cy="276999"/>
          </a:xfrm>
          <a:prstGeom prst="rect">
            <a:avLst/>
          </a:prstGeom>
        </p:spPr>
        <p:txBody>
          <a:bodyPr>
            <a:spAutoFit/>
          </a:bodyPr>
          <a:lstStyle/>
          <a:p>
            <a:pPr fontAlgn="base">
              <a:spcBef>
                <a:spcPct val="0"/>
              </a:spcBef>
              <a:spcAft>
                <a:spcPct val="0"/>
              </a:spcAft>
            </a:pPr>
            <a:r>
              <a:rPr lang="en-US" sz="1200" dirty="0">
                <a:solidFill>
                  <a:prstClr val="black"/>
                </a:solidFill>
                <a:latin typeface="Arial" charset="0"/>
              </a:rPr>
              <a:t>Image Source :https://mubaris.com/posts/</a:t>
            </a:r>
            <a:r>
              <a:rPr lang="en-US" sz="1200" dirty="0" err="1">
                <a:solidFill>
                  <a:prstClr val="black"/>
                </a:solidFill>
                <a:latin typeface="Arial" charset="0"/>
              </a:rPr>
              <a:t>svm</a:t>
            </a:r>
            <a:r>
              <a:rPr lang="en-US" sz="1200" dirty="0">
                <a:solidFill>
                  <a:prstClr val="black"/>
                </a:solidFill>
                <a:latin typeface="Arial" charset="0"/>
              </a:rPr>
              <a:t>/</a:t>
            </a:r>
          </a:p>
        </p:txBody>
      </p:sp>
    </p:spTree>
    <p:extLst>
      <p:ext uri="{BB962C8B-B14F-4D97-AF65-F5344CB8AC3E}">
        <p14:creationId xmlns:p14="http://schemas.microsoft.com/office/powerpoint/2010/main" val="3282390523"/>
      </p:ext>
    </p:extLst>
  </p:cSld>
  <p:clrMapOvr>
    <a:masterClrMapping/>
  </p:clrMapOvr>
  <p:transition spd="med">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1560282" y="1334985"/>
            <a:ext cx="5526318" cy="4081117"/>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RBF (Radial Basis Function) kernel on two samples x and x’  is represented as -                          </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It ranges from 0 when distance between x and x’ increases (e^-infinity becomes 0) and becomes 1 when x = x’ because x – x’ = 0 and anything raised to 0 is 1</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p:txBody>
      </p:sp>
      <p:pic>
        <p:nvPicPr>
          <p:cNvPr id="4" name="Picture 3">
            <a:extLst>
              <a:ext uri="{FF2B5EF4-FFF2-40B4-BE49-F238E27FC236}">
                <a16:creationId xmlns:a16="http://schemas.microsoft.com/office/drawing/2014/main" id="{CF1D814D-9ACC-4ABE-B323-5BB788C03EDE}"/>
              </a:ext>
            </a:extLst>
          </p:cNvPr>
          <p:cNvPicPr>
            <a:picLocks noChangeAspect="1"/>
          </p:cNvPicPr>
          <p:nvPr/>
        </p:nvPicPr>
        <p:blipFill>
          <a:blip r:embed="rId3"/>
          <a:stretch>
            <a:fillRect/>
          </a:stretch>
        </p:blipFill>
        <p:spPr>
          <a:xfrm>
            <a:off x="3581401" y="1981200"/>
            <a:ext cx="2925501" cy="685800"/>
          </a:xfrm>
          <a:prstGeom prst="rect">
            <a:avLst/>
          </a:prstGeom>
        </p:spPr>
      </p:pic>
      <p:pic>
        <p:nvPicPr>
          <p:cNvPr id="6146" name="Picture 2" descr="png">
            <a:extLst>
              <a:ext uri="{FF2B5EF4-FFF2-40B4-BE49-F238E27FC236}">
                <a16:creationId xmlns:a16="http://schemas.microsoft.com/office/drawing/2014/main" id="{8AD94CD8-E3AD-4F85-9851-FF6D6B02BE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0" y="4519453"/>
            <a:ext cx="1905000" cy="96996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ng">
            <a:extLst>
              <a:ext uri="{FF2B5EF4-FFF2-40B4-BE49-F238E27FC236}">
                <a16:creationId xmlns:a16="http://schemas.microsoft.com/office/drawing/2014/main" id="{4483FA96-7014-44C4-9FCB-0B2EEDA4CE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0" y="4572001"/>
            <a:ext cx="1905000" cy="9699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mubaris.com/static/output_6_2-e6653a67c3ebb2dfa9e33996ce65bd1c-6b120.jpg">
            <a:extLst>
              <a:ext uri="{FF2B5EF4-FFF2-40B4-BE49-F238E27FC236}">
                <a16:creationId xmlns:a16="http://schemas.microsoft.com/office/drawing/2014/main" id="{79473E87-F071-4E24-9A47-ABE4B1BF07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1198" y="4592634"/>
            <a:ext cx="1905003" cy="9699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ng">
            <a:extLst>
              <a:ext uri="{FF2B5EF4-FFF2-40B4-BE49-F238E27FC236}">
                <a16:creationId xmlns:a16="http://schemas.microsoft.com/office/drawing/2014/main" id="{365F32AA-0B2F-4D9F-A51B-64EF82A8DCB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4915" y="4553052"/>
            <a:ext cx="1905000" cy="96996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F4A125B6-2B31-47F6-989A-429152693E4C}"/>
              </a:ext>
            </a:extLst>
          </p:cNvPr>
          <p:cNvSpPr/>
          <p:nvPr/>
        </p:nvSpPr>
        <p:spPr>
          <a:xfrm>
            <a:off x="2434442" y="4091050"/>
            <a:ext cx="6176158"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100" dirty="0">
                <a:solidFill>
                  <a:srgbClr val="FFFFFF"/>
                </a:solidFill>
                <a:latin typeface="Arial"/>
              </a:rPr>
              <a:t>Increasing cost C / increase in training score / prone to variance error</a:t>
            </a:r>
          </a:p>
        </p:txBody>
      </p:sp>
      <p:sp>
        <p:nvSpPr>
          <p:cNvPr id="11" name="Arrow: Right 10">
            <a:extLst>
              <a:ext uri="{FF2B5EF4-FFF2-40B4-BE49-F238E27FC236}">
                <a16:creationId xmlns:a16="http://schemas.microsoft.com/office/drawing/2014/main" id="{DE57EA48-91EA-49B6-A3E5-9927B9270366}"/>
              </a:ext>
            </a:extLst>
          </p:cNvPr>
          <p:cNvSpPr/>
          <p:nvPr/>
        </p:nvSpPr>
        <p:spPr>
          <a:xfrm flipH="1">
            <a:off x="2664727" y="5524957"/>
            <a:ext cx="594455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100" dirty="0">
                <a:solidFill>
                  <a:srgbClr val="FFFFFF"/>
                </a:solidFill>
                <a:latin typeface="Arial"/>
              </a:rPr>
              <a:t>Decrease in cost C / increase in tolerance/ generalize well/ increase bias error</a:t>
            </a:r>
          </a:p>
        </p:txBody>
      </p:sp>
      <p:sp>
        <p:nvSpPr>
          <p:cNvPr id="2" name="TextBox 1">
            <a:extLst>
              <a:ext uri="{FF2B5EF4-FFF2-40B4-BE49-F238E27FC236}">
                <a16:creationId xmlns:a16="http://schemas.microsoft.com/office/drawing/2014/main" id="{8704D127-F010-4CF5-823C-B8C298C132C8}"/>
              </a:ext>
            </a:extLst>
          </p:cNvPr>
          <p:cNvSpPr txBox="1"/>
          <p:nvPr/>
        </p:nvSpPr>
        <p:spPr>
          <a:xfrm>
            <a:off x="7166777" y="2921500"/>
            <a:ext cx="3467100" cy="830997"/>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Image Source :https://www.hackerearth.com/blog/machine-learning/simple-tutorial-svm-parameter-tuning-python-r/ </a:t>
            </a:r>
          </a:p>
        </p:txBody>
      </p:sp>
      <p:pic>
        <p:nvPicPr>
          <p:cNvPr id="5" name="Picture 4">
            <a:extLst>
              <a:ext uri="{FF2B5EF4-FFF2-40B4-BE49-F238E27FC236}">
                <a16:creationId xmlns:a16="http://schemas.microsoft.com/office/drawing/2014/main" id="{87795D5B-2FF7-4CD6-9ADD-D0CB3868FA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6778" y="1752601"/>
            <a:ext cx="2984257" cy="1189040"/>
          </a:xfrm>
          <a:prstGeom prst="rect">
            <a:avLst/>
          </a:prstGeom>
        </p:spPr>
      </p:pic>
      <p:sp>
        <p:nvSpPr>
          <p:cNvPr id="14" name="TextBox 13">
            <a:extLst>
              <a:ext uri="{FF2B5EF4-FFF2-40B4-BE49-F238E27FC236}">
                <a16:creationId xmlns:a16="http://schemas.microsoft.com/office/drawing/2014/main" id="{BE1FEEA7-ECAC-4279-A723-10D46BC5A45B}"/>
              </a:ext>
            </a:extLst>
          </p:cNvPr>
          <p:cNvSpPr txBox="1"/>
          <p:nvPr/>
        </p:nvSpPr>
        <p:spPr>
          <a:xfrm>
            <a:off x="1800222" y="6126110"/>
            <a:ext cx="7981950"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Image Source :https://mubaris.com/posts/</a:t>
            </a:r>
            <a:r>
              <a:rPr lang="en-US" sz="1200" dirty="0" err="1">
                <a:solidFill>
                  <a:prstClr val="black"/>
                </a:solidFill>
                <a:latin typeface="Arial" charset="0"/>
              </a:rPr>
              <a:t>svm</a:t>
            </a:r>
            <a:r>
              <a:rPr lang="en-US" sz="1200" dirty="0">
                <a:solidFill>
                  <a:prstClr val="black"/>
                </a:solidFill>
                <a:latin typeface="Arial" charset="0"/>
              </a:rPr>
              <a:t>/</a:t>
            </a:r>
          </a:p>
        </p:txBody>
      </p:sp>
    </p:spTree>
    <p:extLst>
      <p:ext uri="{BB962C8B-B14F-4D97-AF65-F5344CB8AC3E}">
        <p14:creationId xmlns:p14="http://schemas.microsoft.com/office/powerpoint/2010/main" val="2231307269"/>
      </p:ext>
    </p:extLst>
  </p:cSld>
  <p:clrMapOvr>
    <a:masterClrMapping/>
  </p:clrMapOvr>
  <p:transition spd="med">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1592939" y="1524001"/>
            <a:ext cx="8229600" cy="1717393"/>
          </a:xfrm>
          <a:prstGeom prst="rect">
            <a:avLst/>
          </a:prstGeom>
          <a:noFill/>
        </p:spPr>
        <p:txBody>
          <a:bodyPr wrap="square">
            <a:spAutoFit/>
          </a:bodyPr>
          <a:lstStyle/>
          <a:p>
            <a:pPr marL="342900" indent="-342900" defTabSz="457200">
              <a:lnSpc>
                <a:spcPct val="150000"/>
              </a:lnSpc>
              <a:spcBef>
                <a:spcPct val="20000"/>
              </a:spcBef>
              <a:buFont typeface="+mj-lt"/>
              <a:buAutoNum type="arabicPeriod" startAt="5"/>
              <a:defRPr/>
            </a:pPr>
            <a:r>
              <a:rPr lang="en-US" sz="1600" dirty="0">
                <a:solidFill>
                  <a:prstClr val="black"/>
                </a:solidFill>
                <a:latin typeface="Arial" charset="0"/>
              </a:rPr>
              <a:t>Sigmoid Kernel looks like </a:t>
            </a:r>
          </a:p>
          <a:p>
            <a:pPr marL="342900" indent="-342900" defTabSz="457200">
              <a:lnSpc>
                <a:spcPct val="150000"/>
              </a:lnSpc>
              <a:spcBef>
                <a:spcPct val="20000"/>
              </a:spcBef>
              <a:buFont typeface="+mj-lt"/>
              <a:buAutoNum type="arabicPeriod" startAt="5"/>
              <a:defRPr/>
            </a:pPr>
            <a:r>
              <a:rPr lang="en-US" sz="1600" dirty="0">
                <a:solidFill>
                  <a:prstClr val="black"/>
                </a:solidFill>
                <a:latin typeface="Arial" charset="0"/>
              </a:rPr>
              <a:t>Linear Kernel are of the form that represents linear equation </a:t>
            </a:r>
          </a:p>
          <a:p>
            <a:pPr marL="342900" indent="-342900" defTabSz="457200">
              <a:lnSpc>
                <a:spcPct val="150000"/>
              </a:lnSpc>
              <a:spcBef>
                <a:spcPct val="20000"/>
              </a:spcBef>
              <a:buFont typeface="+mj-lt"/>
              <a:buAutoNum type="arabicPeriod" startAt="5"/>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startAt="5"/>
              <a:defRPr/>
            </a:pPr>
            <a:endParaRPr lang="en-US" sz="1600" dirty="0">
              <a:solidFill>
                <a:prstClr val="black"/>
              </a:solidFill>
              <a:latin typeface="Arial" charset="0"/>
            </a:endParaRPr>
          </a:p>
        </p:txBody>
      </p:sp>
      <p:sp>
        <p:nvSpPr>
          <p:cNvPr id="2" name="Rectangle 1">
            <a:extLst>
              <a:ext uri="{FF2B5EF4-FFF2-40B4-BE49-F238E27FC236}">
                <a16:creationId xmlns:a16="http://schemas.microsoft.com/office/drawing/2014/main" id="{B8427214-B3E6-49B3-AB21-B512D1037A0B}"/>
              </a:ext>
            </a:extLst>
          </p:cNvPr>
          <p:cNvSpPr>
            <a:spLocks noChangeArrowheads="1"/>
          </p:cNvSpPr>
          <p:nvPr/>
        </p:nvSpPr>
        <p:spPr bwMode="auto">
          <a:xfrm>
            <a:off x="4495800" y="1612983"/>
            <a:ext cx="4953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sz="1600" b="1" dirty="0">
                <a:solidFill>
                  <a:prstClr val="black"/>
                </a:solidFill>
                <a:latin typeface="MathJax_Math-italic"/>
                <a:cs typeface="Arial" panose="020B0604020202020204" pitchFamily="34" charset="0"/>
              </a:rPr>
              <a:t>K</a:t>
            </a:r>
            <a:r>
              <a:rPr lang="en-US" altLang="en-US" sz="1600" b="1" dirty="0">
                <a:solidFill>
                  <a:prstClr val="black"/>
                </a:solidFill>
                <a:latin typeface="MathJax_Main"/>
                <a:cs typeface="Arial" panose="020B0604020202020204" pitchFamily="34" charset="0"/>
              </a:rPr>
              <a:t>(</a:t>
            </a:r>
            <a:r>
              <a:rPr lang="en-US" altLang="en-US" sz="1600" b="1" dirty="0">
                <a:solidFill>
                  <a:prstClr val="black"/>
                </a:solidFill>
                <a:latin typeface="MathJax_Math-italic"/>
                <a:cs typeface="Arial" panose="020B0604020202020204" pitchFamily="34" charset="0"/>
              </a:rPr>
              <a:t>X</a:t>
            </a:r>
            <a:r>
              <a:rPr lang="en-US" altLang="en-US" sz="1600" b="1" dirty="0">
                <a:solidFill>
                  <a:prstClr val="black"/>
                </a:solidFill>
                <a:latin typeface="MathJax_Main"/>
                <a:cs typeface="Arial" panose="020B0604020202020204" pitchFamily="34" charset="0"/>
              </a:rPr>
              <a:t>,</a:t>
            </a:r>
            <a:r>
              <a:rPr lang="en-US" altLang="en-US" sz="1600" b="1" dirty="0">
                <a:solidFill>
                  <a:prstClr val="black"/>
                </a:solidFill>
                <a:latin typeface="MathJax_Math-italic"/>
                <a:cs typeface="Arial" panose="020B0604020202020204" pitchFamily="34" charset="0"/>
              </a:rPr>
              <a:t>Y</a:t>
            </a:r>
            <a:r>
              <a:rPr lang="en-US" altLang="en-US" sz="1600" b="1" dirty="0">
                <a:solidFill>
                  <a:prstClr val="black"/>
                </a:solidFill>
                <a:latin typeface="MathJax_Main"/>
                <a:cs typeface="Arial" panose="020B0604020202020204" pitchFamily="34" charset="0"/>
              </a:rPr>
              <a:t>)=tanh(</a:t>
            </a:r>
            <a:r>
              <a:rPr lang="en-US" altLang="en-US" sz="1600" b="1" dirty="0" err="1">
                <a:solidFill>
                  <a:prstClr val="black"/>
                </a:solidFill>
                <a:latin typeface="MathJax_Math-italic"/>
                <a:cs typeface="Arial" panose="020B0604020202020204" pitchFamily="34" charset="0"/>
              </a:rPr>
              <a:t>γ</a:t>
            </a:r>
            <a:r>
              <a:rPr lang="en-US" altLang="en-US" sz="1600" b="1" dirty="0" err="1">
                <a:solidFill>
                  <a:prstClr val="black"/>
                </a:solidFill>
                <a:latin typeface="MathJax_Main"/>
                <a:cs typeface="Arial" panose="020B0604020202020204" pitchFamily="34" charset="0"/>
              </a:rPr>
              <a:t>⋅</a:t>
            </a:r>
            <a:r>
              <a:rPr lang="en-US" altLang="en-US" sz="1600" b="1" dirty="0" err="1">
                <a:solidFill>
                  <a:prstClr val="black"/>
                </a:solidFill>
                <a:latin typeface="MathJax_Math-italic"/>
                <a:cs typeface="Arial" panose="020B0604020202020204" pitchFamily="34" charset="0"/>
              </a:rPr>
              <a:t>X</a:t>
            </a:r>
            <a:r>
              <a:rPr lang="en-US" altLang="en-US" sz="1600" b="1" dirty="0">
                <a:solidFill>
                  <a:prstClr val="black"/>
                </a:solidFill>
                <a:latin typeface="MathJax_Math-italic"/>
                <a:cs typeface="Arial" panose="020B0604020202020204" pitchFamily="34" charset="0"/>
              </a:rPr>
              <a:t>(transpose)</a:t>
            </a:r>
            <a:r>
              <a:rPr lang="en-US" altLang="en-US" sz="1600" b="1" dirty="0" err="1">
                <a:solidFill>
                  <a:prstClr val="black"/>
                </a:solidFill>
                <a:latin typeface="MathJax_Math-italic"/>
                <a:cs typeface="Arial" panose="020B0604020202020204" pitchFamily="34" charset="0"/>
              </a:rPr>
              <a:t>Y</a:t>
            </a:r>
            <a:r>
              <a:rPr lang="en-US" altLang="en-US" sz="1600" b="1" dirty="0" err="1">
                <a:solidFill>
                  <a:prstClr val="black"/>
                </a:solidFill>
                <a:latin typeface="MathJax_Main"/>
                <a:cs typeface="Arial" panose="020B0604020202020204" pitchFamily="34" charset="0"/>
              </a:rPr>
              <a:t>+</a:t>
            </a:r>
            <a:r>
              <a:rPr lang="en-US" altLang="en-US" sz="1600" b="1" dirty="0" err="1">
                <a:solidFill>
                  <a:prstClr val="black"/>
                </a:solidFill>
                <a:latin typeface="MathJax_Math-italic"/>
                <a:cs typeface="Arial" panose="020B0604020202020204" pitchFamily="34" charset="0"/>
              </a:rPr>
              <a:t>r</a:t>
            </a:r>
            <a:r>
              <a:rPr lang="en-US" altLang="en-US" sz="1600" b="1" dirty="0">
                <a:solidFill>
                  <a:prstClr val="black"/>
                </a:solidFill>
                <a:latin typeface="MathJax_Main"/>
                <a:cs typeface="Arial" panose="020B0604020202020204" pitchFamily="34" charset="0"/>
              </a:rPr>
              <a:t>)</a:t>
            </a:r>
            <a:r>
              <a:rPr lang="en-US" altLang="en-US" sz="1600" b="1" dirty="0">
                <a:solidFill>
                  <a:prstClr val="black"/>
                </a:solidFill>
                <a:cs typeface="Arial" panose="020B0604020202020204" pitchFamily="34" charset="0"/>
              </a:rPr>
              <a:t> </a:t>
            </a:r>
            <a:endParaRPr lang="en-US" altLang="en-US" sz="1600" b="1" dirty="0">
              <a:solidFill>
                <a:prstClr val="black"/>
              </a:solidFill>
            </a:endParaRPr>
          </a:p>
        </p:txBody>
      </p:sp>
      <p:pic>
        <p:nvPicPr>
          <p:cNvPr id="7" name="Picture 6">
            <a:extLst>
              <a:ext uri="{FF2B5EF4-FFF2-40B4-BE49-F238E27FC236}">
                <a16:creationId xmlns:a16="http://schemas.microsoft.com/office/drawing/2014/main" id="{55A1B964-BF77-4735-A4C1-0434E23311CE}"/>
              </a:ext>
            </a:extLst>
          </p:cNvPr>
          <p:cNvPicPr>
            <a:picLocks noChangeAspect="1"/>
          </p:cNvPicPr>
          <p:nvPr/>
        </p:nvPicPr>
        <p:blipFill>
          <a:blip r:embed="rId3"/>
          <a:stretch>
            <a:fillRect/>
          </a:stretch>
        </p:blipFill>
        <p:spPr>
          <a:xfrm>
            <a:off x="1961241" y="3386341"/>
            <a:ext cx="7620000" cy="2111955"/>
          </a:xfrm>
          <a:prstGeom prst="rect">
            <a:avLst/>
          </a:prstGeom>
        </p:spPr>
      </p:pic>
      <p:sp>
        <p:nvSpPr>
          <p:cNvPr id="8" name="TextBox 7">
            <a:extLst>
              <a:ext uri="{FF2B5EF4-FFF2-40B4-BE49-F238E27FC236}">
                <a16:creationId xmlns:a16="http://schemas.microsoft.com/office/drawing/2014/main" id="{FC451B3C-FD97-4C31-877E-2BAA8CDF42B7}"/>
              </a:ext>
            </a:extLst>
          </p:cNvPr>
          <p:cNvSpPr txBox="1"/>
          <p:nvPr/>
        </p:nvSpPr>
        <p:spPr>
          <a:xfrm>
            <a:off x="1961242" y="2929141"/>
            <a:ext cx="1315359" cy="307777"/>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Feature space</a:t>
            </a:r>
          </a:p>
        </p:txBody>
      </p:sp>
      <p:sp>
        <p:nvSpPr>
          <p:cNvPr id="9" name="TextBox 8">
            <a:extLst>
              <a:ext uri="{FF2B5EF4-FFF2-40B4-BE49-F238E27FC236}">
                <a16:creationId xmlns:a16="http://schemas.microsoft.com/office/drawing/2014/main" id="{A8A41EB4-2E24-4273-915C-2EFABFCB6542}"/>
              </a:ext>
            </a:extLst>
          </p:cNvPr>
          <p:cNvSpPr txBox="1"/>
          <p:nvPr/>
        </p:nvSpPr>
        <p:spPr>
          <a:xfrm>
            <a:off x="3485242" y="2929141"/>
            <a:ext cx="1315359" cy="307777"/>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Linear Kernel</a:t>
            </a:r>
          </a:p>
        </p:txBody>
      </p:sp>
      <p:sp>
        <p:nvSpPr>
          <p:cNvPr id="10" name="TextBox 9">
            <a:extLst>
              <a:ext uri="{FF2B5EF4-FFF2-40B4-BE49-F238E27FC236}">
                <a16:creationId xmlns:a16="http://schemas.microsoft.com/office/drawing/2014/main" id="{68E5D301-0A7C-4DE3-93A0-F3BE0B38E32E}"/>
              </a:ext>
            </a:extLst>
          </p:cNvPr>
          <p:cNvSpPr txBox="1"/>
          <p:nvPr/>
        </p:nvSpPr>
        <p:spPr>
          <a:xfrm>
            <a:off x="5085442" y="2929141"/>
            <a:ext cx="1315359" cy="307777"/>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RBF Kernel</a:t>
            </a:r>
          </a:p>
        </p:txBody>
      </p:sp>
      <p:sp>
        <p:nvSpPr>
          <p:cNvPr id="11" name="TextBox 10">
            <a:extLst>
              <a:ext uri="{FF2B5EF4-FFF2-40B4-BE49-F238E27FC236}">
                <a16:creationId xmlns:a16="http://schemas.microsoft.com/office/drawing/2014/main" id="{9AD0C5B2-F927-49DB-9034-E604EE274E0C}"/>
              </a:ext>
            </a:extLst>
          </p:cNvPr>
          <p:cNvSpPr txBox="1"/>
          <p:nvPr/>
        </p:nvSpPr>
        <p:spPr>
          <a:xfrm>
            <a:off x="6685642" y="2929139"/>
            <a:ext cx="1315359" cy="523220"/>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Polynomial Kernel</a:t>
            </a:r>
          </a:p>
        </p:txBody>
      </p:sp>
      <p:sp>
        <p:nvSpPr>
          <p:cNvPr id="12" name="TextBox 11">
            <a:extLst>
              <a:ext uri="{FF2B5EF4-FFF2-40B4-BE49-F238E27FC236}">
                <a16:creationId xmlns:a16="http://schemas.microsoft.com/office/drawing/2014/main" id="{7405668F-B591-4774-8049-AD68D030C61A}"/>
              </a:ext>
            </a:extLst>
          </p:cNvPr>
          <p:cNvSpPr txBox="1"/>
          <p:nvPr/>
        </p:nvSpPr>
        <p:spPr>
          <a:xfrm>
            <a:off x="8370203" y="2908504"/>
            <a:ext cx="1315359" cy="523220"/>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Sigmoid Kernel</a:t>
            </a:r>
          </a:p>
        </p:txBody>
      </p:sp>
      <p:sp>
        <p:nvSpPr>
          <p:cNvPr id="13" name="TextBox 12">
            <a:extLst>
              <a:ext uri="{FF2B5EF4-FFF2-40B4-BE49-F238E27FC236}">
                <a16:creationId xmlns:a16="http://schemas.microsoft.com/office/drawing/2014/main" id="{968D6350-3DC8-4ED4-8360-C38FAA537AB7}"/>
              </a:ext>
            </a:extLst>
          </p:cNvPr>
          <p:cNvSpPr txBox="1"/>
          <p:nvPr/>
        </p:nvSpPr>
        <p:spPr>
          <a:xfrm>
            <a:off x="1933120" y="5635824"/>
            <a:ext cx="7620000" cy="307777"/>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Source: https://gist.github.com/WittmannF/60680723ed8dd0cb993051a7448f7805</a:t>
            </a:r>
          </a:p>
        </p:txBody>
      </p:sp>
    </p:spTree>
    <p:extLst>
      <p:ext uri="{BB962C8B-B14F-4D97-AF65-F5344CB8AC3E}">
        <p14:creationId xmlns:p14="http://schemas.microsoft.com/office/powerpoint/2010/main" val="830900466"/>
      </p:ext>
    </p:extLst>
  </p:cSld>
  <p:clrMapOvr>
    <a:masterClrMapping/>
  </p:clrMapOvr>
  <p:transition spd="med">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28800" y="1219201"/>
          <a:ext cx="7848600" cy="3196478"/>
        </p:xfrm>
        <a:graphic>
          <a:graphicData uri="http://schemas.openxmlformats.org/drawingml/2006/table">
            <a:tbl>
              <a:tblPr firstRow="1" bandRow="1">
                <a:tableStyleId>{5C22544A-7EE6-4342-B048-85BDC9FD1C3A}</a:tableStyleId>
              </a:tblPr>
              <a:tblGrid>
                <a:gridCol w="4011507">
                  <a:extLst>
                    <a:ext uri="{9D8B030D-6E8A-4147-A177-3AD203B41FA5}">
                      <a16:colId xmlns:a16="http://schemas.microsoft.com/office/drawing/2014/main" val="20000"/>
                    </a:ext>
                  </a:extLst>
                </a:gridCol>
                <a:gridCol w="3837093">
                  <a:extLst>
                    <a:ext uri="{9D8B030D-6E8A-4147-A177-3AD203B41FA5}">
                      <a16:colId xmlns:a16="http://schemas.microsoft.com/office/drawing/2014/main" val="20001"/>
                    </a:ext>
                  </a:extLst>
                </a:gridCol>
              </a:tblGrid>
              <a:tr h="445505">
                <a:tc>
                  <a:txBody>
                    <a:bodyPr/>
                    <a:lstStyle/>
                    <a:p>
                      <a:r>
                        <a:rPr lang="en-IN" sz="1400" dirty="0"/>
                        <a:t>Strengths</a:t>
                      </a:r>
                    </a:p>
                  </a:txBody>
                  <a:tcPr/>
                </a:tc>
                <a:tc>
                  <a:txBody>
                    <a:bodyPr/>
                    <a:lstStyle/>
                    <a:p>
                      <a:r>
                        <a:rPr lang="en-IN" sz="1400" dirty="0"/>
                        <a:t>Weakness</a:t>
                      </a:r>
                    </a:p>
                  </a:txBody>
                  <a:tcPr/>
                </a:tc>
                <a:extLst>
                  <a:ext uri="{0D108BD9-81ED-4DB2-BD59-A6C34878D82A}">
                    <a16:rowId xmlns:a16="http://schemas.microsoft.com/office/drawing/2014/main" val="10000"/>
                  </a:ext>
                </a:extLst>
              </a:tr>
              <a:tr h="622488">
                <a:tc>
                  <a:txBody>
                    <a:bodyPr/>
                    <a:lstStyle/>
                    <a:p>
                      <a:r>
                        <a:rPr lang="en-IN" sz="1400" dirty="0"/>
                        <a:t>Very stable as it depends</a:t>
                      </a:r>
                      <a:r>
                        <a:rPr lang="en-IN" sz="1400" baseline="0" dirty="0"/>
                        <a:t> on the support vectors only. Not influenced by any other data point including outliers</a:t>
                      </a:r>
                      <a:endParaRPr lang="en-IN" sz="1400" dirty="0"/>
                    </a:p>
                  </a:txBody>
                  <a:tcPr/>
                </a:tc>
                <a:tc>
                  <a:txBody>
                    <a:bodyPr/>
                    <a:lstStyle/>
                    <a:p>
                      <a:r>
                        <a:rPr lang="en-IN" sz="1400" dirty="0"/>
                        <a:t>Computationally intensive</a:t>
                      </a:r>
                    </a:p>
                  </a:txBody>
                  <a:tcPr/>
                </a:tc>
                <a:extLst>
                  <a:ext uri="{0D108BD9-81ED-4DB2-BD59-A6C34878D82A}">
                    <a16:rowId xmlns:a16="http://schemas.microsoft.com/office/drawing/2014/main" val="10001"/>
                  </a:ext>
                </a:extLst>
              </a:tr>
              <a:tr h="445505">
                <a:tc>
                  <a:txBody>
                    <a:bodyPr/>
                    <a:lstStyle/>
                    <a:p>
                      <a:r>
                        <a:rPr lang="en-IN" sz="1400" dirty="0"/>
                        <a:t>Can be adapted to classification</a:t>
                      </a:r>
                      <a:r>
                        <a:rPr lang="en-IN" sz="1400" baseline="0" dirty="0"/>
                        <a:t> or numeric prediction problems</a:t>
                      </a:r>
                      <a:endParaRPr lang="en-IN" sz="1400" dirty="0"/>
                    </a:p>
                  </a:txBody>
                  <a:tcPr/>
                </a:tc>
                <a:tc>
                  <a:txBody>
                    <a:bodyPr/>
                    <a:lstStyle/>
                    <a:p>
                      <a:r>
                        <a:rPr lang="en-IN" sz="1400" dirty="0"/>
                        <a:t>Prone</a:t>
                      </a:r>
                      <a:r>
                        <a:rPr lang="en-IN" sz="1400" baseline="0" dirty="0"/>
                        <a:t> to over fitting training data</a:t>
                      </a:r>
                      <a:endParaRPr lang="en-IN" sz="1400" dirty="0"/>
                    </a:p>
                  </a:txBody>
                  <a:tcPr/>
                </a:tc>
                <a:extLst>
                  <a:ext uri="{0D108BD9-81ED-4DB2-BD59-A6C34878D82A}">
                    <a16:rowId xmlns:a16="http://schemas.microsoft.com/office/drawing/2014/main" val="10002"/>
                  </a:ext>
                </a:extLst>
              </a:tr>
              <a:tr h="878805">
                <a:tc>
                  <a:txBody>
                    <a:bodyPr/>
                    <a:lstStyle/>
                    <a:p>
                      <a:r>
                        <a:rPr lang="en-IN" sz="1400" dirty="0"/>
                        <a:t>Capable of modelling relatively more complex patterns than nearly any algorithm</a:t>
                      </a:r>
                    </a:p>
                  </a:txBody>
                  <a:tcPr/>
                </a:tc>
                <a:tc>
                  <a:txBody>
                    <a:bodyPr/>
                    <a:lstStyle/>
                    <a:p>
                      <a:r>
                        <a:rPr lang="en-IN" sz="1400" dirty="0"/>
                        <a:t>Assumes linear relation</a:t>
                      </a:r>
                      <a:r>
                        <a:rPr lang="en-IN" sz="1400" baseline="0" dirty="0"/>
                        <a:t> between dependent and independent variables</a:t>
                      </a:r>
                      <a:endParaRPr lang="en-IN" sz="1400" dirty="0"/>
                    </a:p>
                  </a:txBody>
                  <a:tcPr/>
                </a:tc>
                <a:extLst>
                  <a:ext uri="{0D108BD9-81ED-4DB2-BD59-A6C34878D82A}">
                    <a16:rowId xmlns:a16="http://schemas.microsoft.com/office/drawing/2014/main" val="10003"/>
                  </a:ext>
                </a:extLst>
              </a:tr>
              <a:tr h="622488">
                <a:tc>
                  <a:txBody>
                    <a:bodyPr/>
                    <a:lstStyle/>
                    <a:p>
                      <a:r>
                        <a:rPr lang="en-IN" sz="1400" dirty="0"/>
                        <a:t>Makes no</a:t>
                      </a:r>
                      <a:r>
                        <a:rPr lang="en-IN" sz="1400" baseline="0" dirty="0"/>
                        <a:t> assumptions about underlying data sets</a:t>
                      </a:r>
                      <a:endParaRPr lang="en-IN" sz="1400" dirty="0"/>
                    </a:p>
                  </a:txBody>
                  <a:tcPr/>
                </a:tc>
                <a:tc>
                  <a:txBody>
                    <a:bodyPr/>
                    <a:lstStyle/>
                    <a:p>
                      <a:r>
                        <a:rPr lang="en-IN" sz="1400" dirty="0"/>
                        <a:t>Generally treated</a:t>
                      </a:r>
                      <a:r>
                        <a:rPr lang="en-IN" sz="1400" baseline="0" dirty="0"/>
                        <a:t> as a </a:t>
                      </a:r>
                      <a:r>
                        <a:rPr lang="en-IN" sz="1400" baseline="0" dirty="0" err="1"/>
                        <a:t>blackbox</a:t>
                      </a:r>
                      <a:r>
                        <a:rPr lang="en-IN" sz="1400" baseline="0" dirty="0"/>
                        <a:t> model </a:t>
                      </a:r>
                      <a:endParaRPr lang="en-IN" sz="1400" dirty="0"/>
                    </a:p>
                  </a:txBody>
                  <a:tcPr/>
                </a:tc>
                <a:extLst>
                  <a:ext uri="{0D108BD9-81ED-4DB2-BD59-A6C34878D82A}">
                    <a16:rowId xmlns:a16="http://schemas.microsoft.com/office/drawing/2014/main" val="10004"/>
                  </a:ext>
                </a:extLst>
              </a:tr>
            </a:tbl>
          </a:graphicData>
        </a:graphic>
      </p:graphicFrame>
      <p:sp>
        <p:nvSpPr>
          <p:cNvPr id="5" name="Title 2"/>
          <p:cNvSpPr txBox="1">
            <a:spLocks/>
          </p:cNvSpPr>
          <p:nvPr/>
        </p:nvSpPr>
        <p:spPr>
          <a:xfrm>
            <a:off x="1560282" y="653130"/>
            <a:ext cx="8421918" cy="413670"/>
          </a:xfrm>
          <a:prstGeom prst="rect">
            <a:avLst/>
          </a:prstGeom>
        </p:spPr>
        <p:txBody>
          <a:bodyPr/>
          <a:lstStyle/>
          <a:p>
            <a:pPr defTabSz="457200">
              <a:spcBef>
                <a:spcPct val="0"/>
              </a:spcBef>
              <a:defRPr/>
            </a:pPr>
            <a:r>
              <a:rPr lang="en-US" altLang="en-US" b="1" dirty="0">
                <a:solidFill>
                  <a:prstClr val="black"/>
                </a:solidFill>
                <a:latin typeface="Arial"/>
                <a:cs typeface="Arial"/>
              </a:rPr>
              <a:t>Machine Learning (Support Vector Machines) </a:t>
            </a:r>
          </a:p>
        </p:txBody>
      </p:sp>
    </p:spTree>
    <p:extLst>
      <p:ext uri="{BB962C8B-B14F-4D97-AF65-F5344CB8AC3E}">
        <p14:creationId xmlns:p14="http://schemas.microsoft.com/office/powerpoint/2010/main" val="106072138"/>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881730"/>
            <a:ext cx="8421918" cy="413670"/>
          </a:xfrm>
          <a:prstGeom prst="rect">
            <a:avLst/>
          </a:prstGeom>
        </p:spPr>
        <p:txBody>
          <a:bodyPr/>
          <a:lstStyle/>
          <a:p>
            <a:r>
              <a:rPr lang="en-IN" sz="1800" u="sng" dirty="0"/>
              <a:t>Linear Regression Models (Recap)</a:t>
            </a:r>
            <a:r>
              <a:rPr lang="en-IN" sz="1800" dirty="0"/>
              <a:t>	 -</a:t>
            </a:r>
            <a:endParaRPr lang="en-US" altLang="en-US" sz="1800" dirty="0"/>
          </a:p>
        </p:txBody>
      </p:sp>
      <p:grpSp>
        <p:nvGrpSpPr>
          <p:cNvPr id="2" name="Group 13"/>
          <p:cNvGrpSpPr/>
          <p:nvPr/>
        </p:nvGrpSpPr>
        <p:grpSpPr>
          <a:xfrm>
            <a:off x="2057401" y="2333624"/>
            <a:ext cx="5686425" cy="4067176"/>
            <a:chOff x="685800" y="2333624"/>
            <a:chExt cx="5686425" cy="4067176"/>
          </a:xfrm>
        </p:grpSpPr>
        <p:pic>
          <p:nvPicPr>
            <p:cNvPr id="700420" name="Picture 4" descr="Image result for linear curve fitting scatter plot"/>
            <p:cNvPicPr>
              <a:picLocks noChangeAspect="1" noChangeArrowheads="1"/>
            </p:cNvPicPr>
            <p:nvPr/>
          </p:nvPicPr>
          <p:blipFill>
            <a:blip r:embed="rId2" cstate="print"/>
            <a:srcRect/>
            <a:stretch>
              <a:fillRect/>
            </a:stretch>
          </p:blipFill>
          <p:spPr bwMode="auto">
            <a:xfrm>
              <a:off x="685800" y="2333624"/>
              <a:ext cx="5686425" cy="4067176"/>
            </a:xfrm>
            <a:prstGeom prst="rect">
              <a:avLst/>
            </a:prstGeom>
            <a:noFill/>
          </p:spPr>
        </p:pic>
        <p:cxnSp>
          <p:nvCxnSpPr>
            <p:cNvPr id="7" name="Straight Connector 6"/>
            <p:cNvCxnSpPr/>
            <p:nvPr/>
          </p:nvCxnSpPr>
          <p:spPr>
            <a:xfrm flipV="1">
              <a:off x="1295400" y="3171824"/>
              <a:ext cx="4267200" cy="25146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352800" y="3657600"/>
              <a:ext cx="1295400" cy="1219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grpSp>
        <p:nvGrpSpPr>
          <p:cNvPr id="3" name="Group 24"/>
          <p:cNvGrpSpPr/>
          <p:nvPr/>
        </p:nvGrpSpPr>
        <p:grpSpPr>
          <a:xfrm>
            <a:off x="3657600" y="2637972"/>
            <a:ext cx="3276600" cy="3276600"/>
            <a:chOff x="2286000" y="2667000"/>
            <a:chExt cx="3276600" cy="3276600"/>
          </a:xfrm>
        </p:grpSpPr>
        <p:grpSp>
          <p:nvGrpSpPr>
            <p:cNvPr id="4" name="Group 16"/>
            <p:cNvGrpSpPr/>
            <p:nvPr/>
          </p:nvGrpSpPr>
          <p:grpSpPr>
            <a:xfrm rot="342052">
              <a:off x="2286000" y="2667000"/>
              <a:ext cx="3276600" cy="3276600"/>
              <a:chOff x="6172200" y="2743200"/>
              <a:chExt cx="3276600" cy="3276600"/>
            </a:xfrm>
          </p:grpSpPr>
          <p:pic>
            <p:nvPicPr>
              <p:cNvPr id="738306" name="Picture 2"/>
              <p:cNvPicPr>
                <a:picLocks noChangeAspect="1" noChangeArrowheads="1"/>
              </p:cNvPicPr>
              <p:nvPr/>
            </p:nvPicPr>
            <p:blipFill>
              <a:blip r:embed="rId3" cstate="print"/>
              <a:srcRect/>
              <a:stretch>
                <a:fillRect/>
              </a:stretch>
            </p:blipFill>
            <p:spPr bwMode="auto">
              <a:xfrm>
                <a:off x="6324600" y="2971800"/>
                <a:ext cx="2667000" cy="2781300"/>
              </a:xfrm>
              <a:prstGeom prst="rect">
                <a:avLst/>
              </a:prstGeom>
              <a:noFill/>
              <a:ln w="9525">
                <a:noFill/>
                <a:miter lim="800000"/>
                <a:headEnd/>
                <a:tailEnd/>
              </a:ln>
            </p:spPr>
          </p:pic>
          <p:sp>
            <p:nvSpPr>
              <p:cNvPr id="16" name="Oval 15"/>
              <p:cNvSpPr/>
              <p:nvPr/>
            </p:nvSpPr>
            <p:spPr>
              <a:xfrm>
                <a:off x="6172200" y="2743200"/>
                <a:ext cx="3276600" cy="3276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cxnSp>
          <p:nvCxnSpPr>
            <p:cNvPr id="19" name="Straight Connector 18"/>
            <p:cNvCxnSpPr/>
            <p:nvPr/>
          </p:nvCxnSpPr>
          <p:spPr>
            <a:xfrm flipV="1">
              <a:off x="4419600" y="3886200"/>
              <a:ext cx="0" cy="838200"/>
            </a:xfrm>
            <a:prstGeom prst="line">
              <a:avLst/>
            </a:prstGeom>
            <a:ln>
              <a:solidFill>
                <a:srgbClr val="FFFF00"/>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886200" y="3962400"/>
              <a:ext cx="0" cy="228600"/>
            </a:xfrm>
            <a:prstGeom prst="line">
              <a:avLst/>
            </a:prstGeom>
            <a:ln>
              <a:solidFill>
                <a:srgbClr val="FFFF00"/>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724400" y="3733800"/>
              <a:ext cx="0" cy="228600"/>
            </a:xfrm>
            <a:prstGeom prst="line">
              <a:avLst/>
            </a:prstGeom>
            <a:ln>
              <a:solidFill>
                <a:srgbClr val="FFFF00"/>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895600" y="4800600"/>
              <a:ext cx="0" cy="152400"/>
            </a:xfrm>
            <a:prstGeom prst="line">
              <a:avLst/>
            </a:prstGeom>
            <a:ln>
              <a:solidFill>
                <a:srgbClr val="FFFF00"/>
              </a:solidFill>
              <a:prstDash val="sysDash"/>
            </a:ln>
          </p:spPr>
          <p:style>
            <a:lnRef idx="2">
              <a:schemeClr val="accent1"/>
            </a:lnRef>
            <a:fillRef idx="0">
              <a:schemeClr val="accent1"/>
            </a:fillRef>
            <a:effectRef idx="1">
              <a:schemeClr val="accent1"/>
            </a:effectRef>
            <a:fontRef idx="minor">
              <a:schemeClr val="tx1"/>
            </a:fontRef>
          </p:style>
        </p:cxnSp>
      </p:grpSp>
      <p:cxnSp>
        <p:nvCxnSpPr>
          <p:cNvPr id="27" name="Straight Arrow Connector 26"/>
          <p:cNvCxnSpPr/>
          <p:nvPr/>
        </p:nvCxnSpPr>
        <p:spPr>
          <a:xfrm>
            <a:off x="5791200" y="4419600"/>
            <a:ext cx="1752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620000" y="4343401"/>
            <a:ext cx="2362200" cy="307777"/>
          </a:xfrm>
          <a:prstGeom prst="rect">
            <a:avLst/>
          </a:prstGeom>
          <a:noFill/>
        </p:spPr>
        <p:txBody>
          <a:bodyPr wrap="square" rtlCol="0">
            <a:spAutoFit/>
          </a:bodyPr>
          <a:lstStyle/>
          <a:p>
            <a:r>
              <a:rPr lang="en-IN" sz="1400" dirty="0"/>
              <a:t>Error = (T – (</a:t>
            </a:r>
            <a:r>
              <a:rPr lang="en-IN" sz="1400" dirty="0" err="1"/>
              <a:t>mx</a:t>
            </a:r>
            <a:r>
              <a:rPr lang="en-IN" sz="1400" dirty="0"/>
              <a:t> + C)</a:t>
            </a:r>
          </a:p>
        </p:txBody>
      </p:sp>
      <p:sp>
        <p:nvSpPr>
          <p:cNvPr id="33" name="TextBox 32"/>
          <p:cNvSpPr txBox="1"/>
          <p:nvPr/>
        </p:nvSpPr>
        <p:spPr>
          <a:xfrm>
            <a:off x="7620000" y="4648201"/>
            <a:ext cx="2590800" cy="1877437"/>
          </a:xfrm>
          <a:prstGeom prst="rect">
            <a:avLst/>
          </a:prstGeom>
          <a:noFill/>
        </p:spPr>
        <p:txBody>
          <a:bodyPr wrap="square" rtlCol="0">
            <a:spAutoFit/>
          </a:bodyPr>
          <a:lstStyle/>
          <a:p>
            <a:r>
              <a:rPr lang="en-IN" sz="1400" dirty="0"/>
              <a:t>Sum of all errors can cancel out  and give 0</a:t>
            </a:r>
          </a:p>
          <a:p>
            <a:endParaRPr lang="en-IN" sz="1400" dirty="0"/>
          </a:p>
          <a:p>
            <a:r>
              <a:rPr lang="en-IN" sz="1400" dirty="0"/>
              <a:t>We square all the errors and sum it up. That line which gives us least sum of squared errors is the best fit</a:t>
            </a:r>
          </a:p>
          <a:p>
            <a:endParaRPr lang="en-IN" dirty="0">
              <a:solidFill>
                <a:schemeClr val="tx1">
                  <a:lumMod val="50000"/>
                  <a:lumOff val="50000"/>
                </a:schemeClr>
              </a:solidFill>
            </a:endParaRPr>
          </a:p>
        </p:txBody>
      </p:sp>
      <p:sp>
        <p:nvSpPr>
          <p:cNvPr id="340995" name="Rectangle 3"/>
          <p:cNvSpPr>
            <a:spLocks noGrp="1" noChangeArrowheads="1"/>
          </p:cNvSpPr>
          <p:nvPr>
            <p:ph idx="4294967295"/>
          </p:nvPr>
        </p:nvSpPr>
        <p:spPr>
          <a:xfrm>
            <a:off x="1656441" y="1278972"/>
            <a:ext cx="8229600" cy="1040285"/>
          </a:xfrm>
        </p:spPr>
        <p:txBody>
          <a:bodyPr>
            <a:spAutoFit/>
          </a:bodyPr>
          <a:lstStyle/>
          <a:p>
            <a:pPr marL="854075" lvl="1" indent="-342900">
              <a:buFont typeface="+mj-lt"/>
              <a:buAutoNum type="alphaLcPeriod" startAt="11"/>
            </a:pPr>
            <a:r>
              <a:rPr lang="en-IN" sz="1600" dirty="0"/>
              <a:t>Whichever line we consider as the model, it will not pass through all the points. </a:t>
            </a:r>
          </a:p>
          <a:p>
            <a:pPr marL="854075" lvl="1" indent="-342900">
              <a:buFont typeface="+mj-lt"/>
              <a:buAutoNum type="alphaLcPeriod" startAt="11"/>
            </a:pPr>
            <a:r>
              <a:rPr lang="en-IN" sz="1600" dirty="0"/>
              <a:t>The distance between a point and the line (drop a line vertically (shown in yellow)) is the error in prediction </a:t>
            </a:r>
          </a:p>
          <a:p>
            <a:pPr marL="854075" lvl="1" indent="-342900">
              <a:buFont typeface="+mj-lt"/>
              <a:buAutoNum type="alphaLcPeriod" startAt="11"/>
            </a:pPr>
            <a:r>
              <a:rPr lang="en-IN" sz="1600" dirty="0"/>
              <a:t>That line which gives least sum of squared errors is considered as the best line</a:t>
            </a:r>
          </a:p>
        </p:txBody>
      </p:sp>
    </p:spTree>
    <p:extLst>
      <p:ext uri="{BB962C8B-B14F-4D97-AF65-F5344CB8AC3E}">
        <p14:creationId xmlns:p14="http://schemas.microsoft.com/office/powerpoint/2010/main" val="316670226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0" fill="hold" nodeType="with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Effect transition="out" filter="fade">
                                      <p:cBhvr>
                                        <p:cTn id="8" dur="1000"/>
                                        <p:tgtEl>
                                          <p:spTgt spid="2"/>
                                        </p:tgtEl>
                                      </p:cBhvr>
                                    </p:animEffect>
                                    <p:set>
                                      <p:cBhvr>
                                        <p:cTn id="9" dur="1" fill="hold">
                                          <p:stCondLst>
                                            <p:cond delay="999"/>
                                          </p:stCondLst>
                                        </p:cTn>
                                        <p:tgtEl>
                                          <p:spTgt spid="2"/>
                                        </p:tgtEl>
                                        <p:attrNameLst>
                                          <p:attrName>style.visibility</p:attrName>
                                        </p:attrNameLst>
                                      </p:cBhvr>
                                      <p:to>
                                        <p:strVal val="hidden"/>
                                      </p:to>
                                    </p:set>
                                  </p:childTnLst>
                                </p:cTn>
                              </p:par>
                              <p:par>
                                <p:cTn id="10" presetID="2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699" name="Picture 3"/>
          <p:cNvPicPr>
            <a:picLocks noChangeAspect="1" noChangeArrowheads="1"/>
          </p:cNvPicPr>
          <p:nvPr/>
        </p:nvPicPr>
        <p:blipFill>
          <a:blip r:embed="rId3" cstate="print"/>
          <a:srcRect/>
          <a:stretch>
            <a:fillRect/>
          </a:stretch>
        </p:blipFill>
        <p:spPr bwMode="auto">
          <a:xfrm>
            <a:off x="4020456" y="1995714"/>
            <a:ext cx="3505200" cy="3124200"/>
          </a:xfrm>
          <a:prstGeom prst="rect">
            <a:avLst/>
          </a:prstGeom>
          <a:noFill/>
          <a:ln w="9525">
            <a:noFill/>
            <a:miter lim="800000"/>
            <a:headEnd/>
            <a:tailEnd/>
          </a:ln>
        </p:spPr>
      </p:pic>
      <p:sp>
        <p:nvSpPr>
          <p:cNvPr id="340995" name="Rectangle 3"/>
          <p:cNvSpPr>
            <a:spLocks noGrp="1" noChangeArrowheads="1"/>
          </p:cNvSpPr>
          <p:nvPr>
            <p:ph idx="4294967295"/>
          </p:nvPr>
        </p:nvSpPr>
        <p:spPr>
          <a:xfrm>
            <a:off x="1719936" y="1066801"/>
            <a:ext cx="8229600" cy="880241"/>
          </a:xfrm>
        </p:spPr>
        <p:txBody>
          <a:bodyPr>
            <a:spAutoFit/>
          </a:bodyPr>
          <a:lstStyle/>
          <a:p>
            <a:pPr marL="342900" indent="-342900">
              <a:spcAft>
                <a:spcPct val="25000"/>
              </a:spcAft>
              <a:buFont typeface="+mj-lt"/>
              <a:buAutoNum type="alphaLcPeriod" startAt="14"/>
            </a:pPr>
            <a:r>
              <a:rPr lang="en-US" altLang="en-US" sz="1600" dirty="0"/>
              <a:t>Coefficient of determinant – determines the fitness of a linear model. </a:t>
            </a:r>
            <a:r>
              <a:rPr lang="en-IN" sz="1600" dirty="0"/>
              <a:t>The closer the points get to the line, the R^2 (</a:t>
            </a:r>
            <a:r>
              <a:rPr lang="en-IN" sz="1600" dirty="0" err="1"/>
              <a:t>coeff</a:t>
            </a:r>
            <a:r>
              <a:rPr lang="en-IN" sz="1600" dirty="0"/>
              <a:t> of determinant) tends to 1, the better the model is</a:t>
            </a:r>
            <a:endParaRPr lang="en-US" altLang="en-US" sz="1600" b="1" dirty="0"/>
          </a:p>
          <a:p>
            <a:pPr marL="342900" indent="-342900">
              <a:buFont typeface="+mj-lt"/>
              <a:buAutoNum type="arabicPeriod"/>
            </a:pPr>
            <a:endParaRPr lang="en-IN" sz="1600" dirty="0"/>
          </a:p>
        </p:txBody>
      </p:sp>
      <p:cxnSp>
        <p:nvCxnSpPr>
          <p:cNvPr id="28" name="Straight Connector 27"/>
          <p:cNvCxnSpPr/>
          <p:nvPr/>
        </p:nvCxnSpPr>
        <p:spPr>
          <a:xfrm flipV="1">
            <a:off x="5867400" y="2590800"/>
            <a:ext cx="0" cy="2209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4343400" y="3233058"/>
            <a:ext cx="3886200" cy="76200"/>
          </a:xfrm>
          <a:prstGeom prst="line">
            <a:avLst/>
          </a:prstGeom>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8382000" y="3048001"/>
            <a:ext cx="762000" cy="307777"/>
          </a:xfrm>
          <a:prstGeom prst="rect">
            <a:avLst/>
          </a:prstGeom>
          <a:noFill/>
        </p:spPr>
        <p:txBody>
          <a:bodyPr wrap="square" rtlCol="0">
            <a:spAutoFit/>
          </a:bodyPr>
          <a:lstStyle/>
          <a:p>
            <a:r>
              <a:rPr lang="en-IN" sz="1400" dirty="0" err="1"/>
              <a:t>Ybar</a:t>
            </a:r>
            <a:endParaRPr lang="en-IN" sz="1400" dirty="0"/>
          </a:p>
        </p:txBody>
      </p:sp>
      <p:sp>
        <p:nvSpPr>
          <p:cNvPr id="40" name="TextBox 39"/>
          <p:cNvSpPr txBox="1"/>
          <p:nvPr/>
        </p:nvSpPr>
        <p:spPr>
          <a:xfrm>
            <a:off x="5943600" y="4343401"/>
            <a:ext cx="762000" cy="307777"/>
          </a:xfrm>
          <a:prstGeom prst="rect">
            <a:avLst/>
          </a:prstGeom>
          <a:noFill/>
        </p:spPr>
        <p:txBody>
          <a:bodyPr wrap="square" rtlCol="0">
            <a:spAutoFit/>
          </a:bodyPr>
          <a:lstStyle/>
          <a:p>
            <a:r>
              <a:rPr lang="en-IN" sz="1400" dirty="0" err="1"/>
              <a:t>Xbar</a:t>
            </a:r>
            <a:endParaRPr lang="en-IN" sz="1400" dirty="0"/>
          </a:p>
        </p:txBody>
      </p:sp>
      <p:sp>
        <p:nvSpPr>
          <p:cNvPr id="41" name="TextBox 40"/>
          <p:cNvSpPr txBox="1"/>
          <p:nvPr/>
        </p:nvSpPr>
        <p:spPr>
          <a:xfrm>
            <a:off x="7543800" y="2286000"/>
            <a:ext cx="2743200" cy="523220"/>
          </a:xfrm>
          <a:prstGeom prst="rect">
            <a:avLst/>
          </a:prstGeom>
          <a:noFill/>
        </p:spPr>
        <p:txBody>
          <a:bodyPr wrap="square" rtlCol="0">
            <a:spAutoFit/>
          </a:bodyPr>
          <a:lstStyle/>
          <a:p>
            <a:r>
              <a:rPr lang="en-IN" sz="1400" dirty="0"/>
              <a:t>Model line always passes through </a:t>
            </a:r>
            <a:r>
              <a:rPr lang="en-IN" sz="1400" dirty="0" err="1"/>
              <a:t>Xbar</a:t>
            </a:r>
            <a:r>
              <a:rPr lang="en-IN" sz="1400" dirty="0"/>
              <a:t> and </a:t>
            </a:r>
            <a:r>
              <a:rPr lang="en-IN" sz="1400" dirty="0" err="1"/>
              <a:t>Ybar</a:t>
            </a:r>
            <a:endParaRPr lang="en-IN" sz="1400" dirty="0"/>
          </a:p>
        </p:txBody>
      </p:sp>
      <p:cxnSp>
        <p:nvCxnSpPr>
          <p:cNvPr id="43" name="Straight Arrow Connector 42"/>
          <p:cNvCxnSpPr/>
          <p:nvPr/>
        </p:nvCxnSpPr>
        <p:spPr>
          <a:xfrm flipV="1">
            <a:off x="5867400" y="2743200"/>
            <a:ext cx="17526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1560282" y="653130"/>
            <a:ext cx="8421918" cy="413670"/>
          </a:xfrm>
          <a:prstGeom prst="rect">
            <a:avLst/>
          </a:prstGeom>
        </p:spPr>
        <p:txBody>
          <a:bodyPr/>
          <a:lstStyle/>
          <a:p>
            <a:r>
              <a:rPr lang="en-IN" u="sng" dirty="0"/>
              <a:t>Linear Regression Models </a:t>
            </a:r>
            <a:r>
              <a:rPr lang="en-IN" dirty="0"/>
              <a:t>	 -</a:t>
            </a:r>
          </a:p>
        </p:txBody>
      </p:sp>
    </p:spTree>
    <p:extLst>
      <p:ext uri="{BB962C8B-B14F-4D97-AF65-F5344CB8AC3E}">
        <p14:creationId xmlns:p14="http://schemas.microsoft.com/office/powerpoint/2010/main" val="4247326954"/>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719936" y="1066800"/>
            <a:ext cx="8229600" cy="1289584"/>
          </a:xfrm>
        </p:spPr>
        <p:txBody>
          <a:bodyPr>
            <a:spAutoFit/>
          </a:bodyPr>
          <a:lstStyle/>
          <a:p>
            <a:pPr marL="342900" indent="-342900">
              <a:spcAft>
                <a:spcPct val="25000"/>
              </a:spcAft>
              <a:buFont typeface="+mj-lt"/>
              <a:buAutoNum type="alphaLcPeriod" startAt="15"/>
            </a:pPr>
            <a:r>
              <a:rPr lang="en-US" altLang="en-US" sz="1600" dirty="0"/>
              <a:t>Coefficient of determinant (</a:t>
            </a:r>
            <a:r>
              <a:rPr lang="en-US" altLang="en-US" sz="1600" dirty="0" err="1"/>
              <a:t>Contd</a:t>
            </a:r>
            <a:r>
              <a:rPr lang="en-US" altLang="en-US" sz="1600" dirty="0"/>
              <a:t>…)</a:t>
            </a:r>
          </a:p>
          <a:p>
            <a:pPr marL="911225" lvl="1" indent="-400050">
              <a:buFont typeface="+mj-lt"/>
              <a:buAutoNum type="romanUcPeriod"/>
            </a:pPr>
            <a:r>
              <a:rPr lang="en-IN" sz="1400" dirty="0"/>
              <a:t>There are a variety of errors for all those points that don’t fall exactly on the line. </a:t>
            </a:r>
          </a:p>
          <a:p>
            <a:pPr marL="911225" lvl="1" indent="-400050">
              <a:buFont typeface="+mj-lt"/>
              <a:buAutoNum type="romanUcPeriod"/>
            </a:pPr>
            <a:r>
              <a:rPr lang="en-IN" sz="1400" dirty="0"/>
              <a:t>It is important to understand these errors to judge the goodness of fit of the model i.e. How representative the model is likely to be in general</a:t>
            </a:r>
          </a:p>
          <a:p>
            <a:pPr marL="911225" lvl="1" indent="-400050">
              <a:buFont typeface="+mj-lt"/>
              <a:buAutoNum type="romanUcPeriod"/>
            </a:pPr>
            <a:r>
              <a:rPr lang="en-IN" sz="1400" dirty="0"/>
              <a:t>Let us look at point P1 which is one of the given data points and associated errors due to the model</a:t>
            </a:r>
          </a:p>
        </p:txBody>
      </p:sp>
      <p:sp>
        <p:nvSpPr>
          <p:cNvPr id="55" name="Rectangle 3"/>
          <p:cNvSpPr txBox="1">
            <a:spLocks noChangeArrowheads="1"/>
          </p:cNvSpPr>
          <p:nvPr/>
        </p:nvSpPr>
        <p:spPr>
          <a:xfrm>
            <a:off x="6172200" y="2532744"/>
            <a:ext cx="4212774" cy="3619452"/>
          </a:xfrm>
          <a:prstGeom prst="rect">
            <a:avLst/>
          </a:prstGeom>
          <a:noFill/>
        </p:spPr>
        <p:txBody>
          <a:bodyPr wrap="square">
            <a:spAutoFit/>
          </a:bodyPr>
          <a:lstStyle/>
          <a:p>
            <a:pPr marL="342900" indent="-342900" defTabSz="457200">
              <a:spcBef>
                <a:spcPct val="20000"/>
              </a:spcBef>
              <a:buFont typeface="+mj-lt"/>
              <a:buAutoNum type="arabicPeriod"/>
              <a:defRPr/>
            </a:pPr>
            <a:r>
              <a:rPr lang="en-IN" sz="1400" dirty="0">
                <a:cs typeface="Arial"/>
              </a:rPr>
              <a:t>P1 – Original y data point for given x </a:t>
            </a:r>
          </a:p>
          <a:p>
            <a:pPr marL="342900" indent="-342900" defTabSz="457200">
              <a:spcBef>
                <a:spcPct val="20000"/>
              </a:spcBef>
              <a:buFont typeface="+mj-lt"/>
              <a:buAutoNum type="arabicPeriod"/>
              <a:defRPr/>
            </a:pPr>
            <a:endParaRPr lang="en-IN" sz="1400" dirty="0">
              <a:cs typeface="Arial"/>
            </a:endParaRPr>
          </a:p>
          <a:p>
            <a:pPr marL="342900" indent="-342900" defTabSz="457200">
              <a:spcBef>
                <a:spcPct val="20000"/>
              </a:spcBef>
              <a:buFont typeface="+mj-lt"/>
              <a:buAutoNum type="arabicPeriod"/>
              <a:defRPr/>
            </a:pPr>
            <a:r>
              <a:rPr lang="en-IN" sz="1400" dirty="0">
                <a:cs typeface="Arial"/>
              </a:rPr>
              <a:t>P2 -  Estimated y value for given x</a:t>
            </a:r>
          </a:p>
          <a:p>
            <a:pPr marL="342900" indent="-342900" defTabSz="457200">
              <a:spcBef>
                <a:spcPct val="20000"/>
              </a:spcBef>
              <a:buFont typeface="+mj-lt"/>
              <a:buAutoNum type="arabicPeriod"/>
              <a:defRPr/>
            </a:pPr>
            <a:endParaRPr lang="en-IN" sz="1400" dirty="0">
              <a:cs typeface="Arial"/>
            </a:endParaRPr>
          </a:p>
          <a:p>
            <a:pPr marL="342900" indent="-342900" defTabSz="457200">
              <a:spcBef>
                <a:spcPct val="20000"/>
              </a:spcBef>
              <a:buFont typeface="+mj-lt"/>
              <a:buAutoNum type="arabicPeriod"/>
              <a:defRPr/>
            </a:pPr>
            <a:r>
              <a:rPr lang="en-IN" sz="1400" dirty="0" err="1">
                <a:cs typeface="Arial"/>
              </a:rPr>
              <a:t>Ybar</a:t>
            </a:r>
            <a:r>
              <a:rPr lang="en-IN" sz="1400" dirty="0">
                <a:cs typeface="Arial"/>
              </a:rPr>
              <a:t> – Average of all Y values in data set</a:t>
            </a:r>
          </a:p>
          <a:p>
            <a:pPr marL="342900" indent="-342900" defTabSz="457200">
              <a:spcBef>
                <a:spcPct val="20000"/>
              </a:spcBef>
              <a:buFont typeface="+mj-lt"/>
              <a:buAutoNum type="arabicPeriod"/>
              <a:defRPr/>
            </a:pPr>
            <a:endParaRPr lang="en-IN" sz="1400" dirty="0">
              <a:cs typeface="Arial"/>
            </a:endParaRPr>
          </a:p>
          <a:p>
            <a:pPr marL="342900" indent="-342900" defTabSz="457200">
              <a:spcBef>
                <a:spcPct val="20000"/>
              </a:spcBef>
              <a:buFont typeface="+mj-lt"/>
              <a:buAutoNum type="arabicPeriod"/>
              <a:defRPr/>
            </a:pPr>
            <a:r>
              <a:rPr lang="en-IN" sz="1400" dirty="0">
                <a:cs typeface="Arial"/>
              </a:rPr>
              <a:t>SST  – Sum of Square error Total (SST)  Variance of P1 from </a:t>
            </a:r>
            <a:r>
              <a:rPr lang="en-IN" sz="1400" dirty="0" err="1">
                <a:cs typeface="Arial"/>
              </a:rPr>
              <a:t>Ybar</a:t>
            </a:r>
            <a:r>
              <a:rPr lang="en-IN" sz="1400" dirty="0">
                <a:cs typeface="Arial"/>
              </a:rPr>
              <a:t> (Y – </a:t>
            </a:r>
            <a:r>
              <a:rPr lang="en-IN" sz="1400" dirty="0" err="1">
                <a:cs typeface="Arial"/>
              </a:rPr>
              <a:t>Ybar</a:t>
            </a:r>
            <a:r>
              <a:rPr lang="en-IN" sz="1400" dirty="0">
                <a:cs typeface="Arial"/>
              </a:rPr>
              <a:t>)^2</a:t>
            </a:r>
          </a:p>
          <a:p>
            <a:pPr marL="342900" indent="-342900" defTabSz="457200">
              <a:spcBef>
                <a:spcPct val="20000"/>
              </a:spcBef>
              <a:buFont typeface="+mj-lt"/>
              <a:buAutoNum type="arabicPeriod"/>
              <a:defRPr/>
            </a:pPr>
            <a:endParaRPr lang="en-IN" sz="1400" dirty="0">
              <a:cs typeface="Arial"/>
            </a:endParaRPr>
          </a:p>
          <a:p>
            <a:pPr marL="342900" indent="-342900" defTabSz="457200">
              <a:spcBef>
                <a:spcPct val="20000"/>
              </a:spcBef>
              <a:buFont typeface="+mj-lt"/>
              <a:buAutoNum type="arabicPeriod"/>
              <a:defRPr/>
            </a:pPr>
            <a:r>
              <a:rPr lang="en-IN" sz="1400" dirty="0">
                <a:cs typeface="Arial"/>
              </a:rPr>
              <a:t>SSR  - Regression error (p2 – </a:t>
            </a:r>
            <a:r>
              <a:rPr lang="en-IN" sz="1400" dirty="0" err="1">
                <a:cs typeface="Arial"/>
              </a:rPr>
              <a:t>ybar</a:t>
            </a:r>
            <a:r>
              <a:rPr lang="en-IN" sz="1400" dirty="0">
                <a:cs typeface="Arial"/>
              </a:rPr>
              <a:t>)^2 (portion SST captured by regression model)</a:t>
            </a:r>
          </a:p>
          <a:p>
            <a:pPr marL="342900" indent="-342900" defTabSz="457200">
              <a:spcBef>
                <a:spcPct val="20000"/>
              </a:spcBef>
              <a:buFont typeface="+mj-lt"/>
              <a:buAutoNum type="arabicPeriod"/>
              <a:defRPr/>
            </a:pPr>
            <a:endParaRPr lang="en-IN" sz="1400" dirty="0">
              <a:cs typeface="Arial"/>
            </a:endParaRPr>
          </a:p>
          <a:p>
            <a:pPr marL="342900" indent="-342900" defTabSz="457200">
              <a:spcBef>
                <a:spcPct val="20000"/>
              </a:spcBef>
              <a:buFont typeface="+mj-lt"/>
              <a:buAutoNum type="arabicPeriod"/>
              <a:defRPr/>
            </a:pPr>
            <a:r>
              <a:rPr lang="en-IN" sz="1400" dirty="0">
                <a:cs typeface="Arial"/>
              </a:rPr>
              <a:t>SSE -  Residual error (p1 – p2)^2</a:t>
            </a:r>
          </a:p>
          <a:p>
            <a:pPr marL="342900" indent="-342900" defTabSz="457200">
              <a:spcBef>
                <a:spcPct val="20000"/>
              </a:spcBef>
              <a:buFont typeface="+mj-lt"/>
              <a:buAutoNum type="arabicPeriod"/>
              <a:defRPr/>
            </a:pPr>
            <a:endParaRPr lang="en-IN" sz="1600" dirty="0">
              <a:cs typeface="Arial"/>
            </a:endParaRPr>
          </a:p>
        </p:txBody>
      </p:sp>
      <p:grpSp>
        <p:nvGrpSpPr>
          <p:cNvPr id="2" name="Group 75"/>
          <p:cNvGrpSpPr/>
          <p:nvPr/>
        </p:nvGrpSpPr>
        <p:grpSpPr>
          <a:xfrm>
            <a:off x="1603824" y="2743182"/>
            <a:ext cx="4401540" cy="3810018"/>
            <a:chOff x="232224" y="2743182"/>
            <a:chExt cx="4401540" cy="3810018"/>
          </a:xfrm>
        </p:grpSpPr>
        <p:sp>
          <p:nvSpPr>
            <p:cNvPr id="56" name="Oval 55"/>
            <p:cNvSpPr/>
            <p:nvPr/>
          </p:nvSpPr>
          <p:spPr>
            <a:xfrm>
              <a:off x="2590800" y="4267200"/>
              <a:ext cx="228600" cy="2286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57" name="Straight Connector 56"/>
            <p:cNvCxnSpPr>
              <a:stCxn id="63" idx="6"/>
            </p:cNvCxnSpPr>
            <p:nvPr/>
          </p:nvCxnSpPr>
          <p:spPr>
            <a:xfrm flipH="1" flipV="1">
              <a:off x="762000" y="3657600"/>
              <a:ext cx="2057478" cy="1268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794736" y="3628554"/>
              <a:ext cx="3305628" cy="1752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80222" y="6219354"/>
              <a:ext cx="381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747564" y="2743182"/>
              <a:ext cx="0" cy="3505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28764" y="4390554"/>
              <a:ext cx="0" cy="18288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2728764" y="3552354"/>
              <a:ext cx="0" cy="838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2590878" y="3555984"/>
              <a:ext cx="228600" cy="228600"/>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4" name="Left Brace 63"/>
            <p:cNvSpPr/>
            <p:nvPr/>
          </p:nvSpPr>
          <p:spPr>
            <a:xfrm>
              <a:off x="2347764" y="3704754"/>
              <a:ext cx="304800" cy="685800"/>
            </a:xfrm>
            <a:prstGeom prst="leftBrac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65" name="TextBox 64"/>
            <p:cNvSpPr txBox="1"/>
            <p:nvPr/>
          </p:nvSpPr>
          <p:spPr>
            <a:xfrm>
              <a:off x="1839684" y="4463142"/>
              <a:ext cx="685800" cy="307777"/>
            </a:xfrm>
            <a:prstGeom prst="rect">
              <a:avLst/>
            </a:prstGeom>
            <a:solidFill>
              <a:schemeClr val="bg1"/>
            </a:solidFill>
          </p:spPr>
          <p:txBody>
            <a:bodyPr wrap="square" rtlCol="0">
              <a:spAutoFit/>
            </a:bodyPr>
            <a:lstStyle/>
            <a:p>
              <a:r>
                <a:rPr lang="en-IN" sz="1400" dirty="0"/>
                <a:t>SSR</a:t>
              </a:r>
            </a:p>
          </p:txBody>
        </p:sp>
        <p:sp>
          <p:nvSpPr>
            <p:cNvPr id="66" name="TextBox 65"/>
            <p:cNvSpPr txBox="1"/>
            <p:nvPr/>
          </p:nvSpPr>
          <p:spPr>
            <a:xfrm>
              <a:off x="1930398" y="3886182"/>
              <a:ext cx="595164" cy="307777"/>
            </a:xfrm>
            <a:prstGeom prst="rect">
              <a:avLst/>
            </a:prstGeom>
            <a:noFill/>
          </p:spPr>
          <p:txBody>
            <a:bodyPr wrap="square" rtlCol="0">
              <a:spAutoFit/>
            </a:bodyPr>
            <a:lstStyle/>
            <a:p>
              <a:r>
                <a:rPr lang="en-IN" sz="1400" dirty="0"/>
                <a:t>SSE</a:t>
              </a:r>
            </a:p>
          </p:txBody>
        </p:sp>
        <p:sp>
          <p:nvSpPr>
            <p:cNvPr id="67" name="TextBox 66"/>
            <p:cNvSpPr txBox="1"/>
            <p:nvPr/>
          </p:nvSpPr>
          <p:spPr>
            <a:xfrm>
              <a:off x="2804964" y="3476154"/>
              <a:ext cx="624036" cy="307777"/>
            </a:xfrm>
            <a:prstGeom prst="rect">
              <a:avLst/>
            </a:prstGeom>
            <a:noFill/>
          </p:spPr>
          <p:txBody>
            <a:bodyPr wrap="square" rtlCol="0">
              <a:spAutoFit/>
            </a:bodyPr>
            <a:lstStyle/>
            <a:p>
              <a:r>
                <a:rPr lang="en-IN" sz="1400" b="1" dirty="0"/>
                <a:t>P1</a:t>
              </a:r>
            </a:p>
          </p:txBody>
        </p:sp>
        <p:cxnSp>
          <p:nvCxnSpPr>
            <p:cNvPr id="68" name="Straight Connector 67"/>
            <p:cNvCxnSpPr/>
            <p:nvPr/>
          </p:nvCxnSpPr>
          <p:spPr>
            <a:xfrm flipV="1">
              <a:off x="747564" y="4854996"/>
              <a:ext cx="3886200" cy="76200"/>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32224" y="4771572"/>
              <a:ext cx="762000" cy="307777"/>
            </a:xfrm>
            <a:prstGeom prst="rect">
              <a:avLst/>
            </a:prstGeom>
            <a:noFill/>
          </p:spPr>
          <p:txBody>
            <a:bodyPr wrap="square" rtlCol="0">
              <a:spAutoFit/>
            </a:bodyPr>
            <a:lstStyle/>
            <a:p>
              <a:r>
                <a:rPr lang="en-IN" sz="1400" dirty="0" err="1"/>
                <a:t>Ybar</a:t>
              </a:r>
              <a:endParaRPr lang="en-IN" sz="1400" dirty="0"/>
            </a:p>
          </p:txBody>
        </p:sp>
        <p:sp>
          <p:nvSpPr>
            <p:cNvPr id="70" name="TextBox 69"/>
            <p:cNvSpPr txBox="1"/>
            <p:nvPr/>
          </p:nvSpPr>
          <p:spPr>
            <a:xfrm>
              <a:off x="852714" y="4125684"/>
              <a:ext cx="533400" cy="307777"/>
            </a:xfrm>
            <a:prstGeom prst="rect">
              <a:avLst/>
            </a:prstGeom>
            <a:noFill/>
          </p:spPr>
          <p:txBody>
            <a:bodyPr wrap="square" rtlCol="0">
              <a:spAutoFit/>
            </a:bodyPr>
            <a:lstStyle/>
            <a:p>
              <a:r>
                <a:rPr lang="en-IN" sz="1400" dirty="0"/>
                <a:t>SST</a:t>
              </a:r>
            </a:p>
          </p:txBody>
        </p:sp>
        <p:sp>
          <p:nvSpPr>
            <p:cNvPr id="71" name="TextBox 70"/>
            <p:cNvSpPr txBox="1"/>
            <p:nvPr/>
          </p:nvSpPr>
          <p:spPr>
            <a:xfrm>
              <a:off x="381000" y="3505200"/>
              <a:ext cx="304800" cy="307777"/>
            </a:xfrm>
            <a:prstGeom prst="rect">
              <a:avLst/>
            </a:prstGeom>
            <a:noFill/>
          </p:spPr>
          <p:txBody>
            <a:bodyPr wrap="square" rtlCol="0">
              <a:spAutoFit/>
            </a:bodyPr>
            <a:lstStyle/>
            <a:p>
              <a:r>
                <a:rPr lang="en-IN" sz="1400" dirty="0"/>
                <a:t>y</a:t>
              </a:r>
            </a:p>
          </p:txBody>
        </p:sp>
        <p:sp>
          <p:nvSpPr>
            <p:cNvPr id="72" name="TextBox 71"/>
            <p:cNvSpPr txBox="1"/>
            <p:nvPr/>
          </p:nvSpPr>
          <p:spPr>
            <a:xfrm>
              <a:off x="2590800" y="6245423"/>
              <a:ext cx="304800" cy="307777"/>
            </a:xfrm>
            <a:prstGeom prst="rect">
              <a:avLst/>
            </a:prstGeom>
            <a:noFill/>
          </p:spPr>
          <p:txBody>
            <a:bodyPr wrap="square" rtlCol="0">
              <a:spAutoFit/>
            </a:bodyPr>
            <a:lstStyle/>
            <a:p>
              <a:r>
                <a:rPr lang="en-IN" sz="1400" dirty="0"/>
                <a:t>x</a:t>
              </a:r>
            </a:p>
          </p:txBody>
        </p:sp>
        <p:sp>
          <p:nvSpPr>
            <p:cNvPr id="73" name="TextBox 72"/>
            <p:cNvSpPr txBox="1"/>
            <p:nvPr/>
          </p:nvSpPr>
          <p:spPr>
            <a:xfrm>
              <a:off x="2957364" y="4264223"/>
              <a:ext cx="624036" cy="307777"/>
            </a:xfrm>
            <a:prstGeom prst="rect">
              <a:avLst/>
            </a:prstGeom>
            <a:noFill/>
          </p:spPr>
          <p:txBody>
            <a:bodyPr wrap="square" rtlCol="0">
              <a:spAutoFit/>
            </a:bodyPr>
            <a:lstStyle/>
            <a:p>
              <a:r>
                <a:rPr lang="en-IN" sz="1400" b="1" dirty="0"/>
                <a:t>P2</a:t>
              </a:r>
            </a:p>
          </p:txBody>
        </p:sp>
        <p:sp>
          <p:nvSpPr>
            <p:cNvPr id="74" name="Left Brace 73"/>
            <p:cNvSpPr/>
            <p:nvPr/>
          </p:nvSpPr>
          <p:spPr>
            <a:xfrm>
              <a:off x="2286000" y="4390572"/>
              <a:ext cx="460830" cy="457200"/>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75" name="Left Brace 74"/>
            <p:cNvSpPr/>
            <p:nvPr/>
          </p:nvSpPr>
          <p:spPr>
            <a:xfrm>
              <a:off x="1371600" y="3657600"/>
              <a:ext cx="1143000" cy="1219200"/>
            </a:xfrm>
            <a:prstGeom prst="leftBrace">
              <a:avLst>
                <a:gd name="adj1" fmla="val 8333"/>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grpSp>
      <p:sp>
        <p:nvSpPr>
          <p:cNvPr id="26" name="Title 2"/>
          <p:cNvSpPr txBox="1">
            <a:spLocks/>
          </p:cNvSpPr>
          <p:nvPr/>
        </p:nvSpPr>
        <p:spPr>
          <a:xfrm>
            <a:off x="1560282" y="653130"/>
            <a:ext cx="8421918" cy="413670"/>
          </a:xfrm>
          <a:prstGeom prst="rect">
            <a:avLst/>
          </a:prstGeom>
        </p:spPr>
        <p:txBody>
          <a:bodyPr/>
          <a:lstStyle/>
          <a:p>
            <a:r>
              <a:rPr lang="en-IN" u="sng" dirty="0"/>
              <a:t>Linear Regression Models </a:t>
            </a:r>
            <a:r>
              <a:rPr lang="en-IN" dirty="0"/>
              <a:t>	 -</a:t>
            </a:r>
          </a:p>
        </p:txBody>
      </p:sp>
      <p:cxnSp>
        <p:nvCxnSpPr>
          <p:cNvPr id="27" name="Straight Connector 26">
            <a:extLst>
              <a:ext uri="{FF2B5EF4-FFF2-40B4-BE49-F238E27FC236}">
                <a16:creationId xmlns:a16="http://schemas.microsoft.com/office/drawing/2014/main" id="{A30E3FB8-6B4C-44B0-9180-C483F83C4515}"/>
              </a:ext>
            </a:extLst>
          </p:cNvPr>
          <p:cNvCxnSpPr/>
          <p:nvPr/>
        </p:nvCxnSpPr>
        <p:spPr>
          <a:xfrm flipV="1">
            <a:off x="3079633" y="4038600"/>
            <a:ext cx="0" cy="22098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8BA3FB4-BCB8-4CF2-A244-966078098B2F}"/>
              </a:ext>
            </a:extLst>
          </p:cNvPr>
          <p:cNvSpPr txBox="1"/>
          <p:nvPr/>
        </p:nvSpPr>
        <p:spPr>
          <a:xfrm>
            <a:off x="2797711" y="6277477"/>
            <a:ext cx="762000" cy="307777"/>
          </a:xfrm>
          <a:prstGeom prst="rect">
            <a:avLst/>
          </a:prstGeom>
          <a:noFill/>
        </p:spPr>
        <p:txBody>
          <a:bodyPr wrap="square" rtlCol="0">
            <a:spAutoFit/>
          </a:bodyPr>
          <a:lstStyle/>
          <a:p>
            <a:r>
              <a:rPr lang="en-IN" sz="1400" dirty="0" err="1"/>
              <a:t>Xbar</a:t>
            </a:r>
            <a:endParaRPr lang="en-IN" sz="1400" dirty="0"/>
          </a:p>
        </p:txBody>
      </p:sp>
    </p:spTree>
    <p:extLst>
      <p:ext uri="{BB962C8B-B14F-4D97-AF65-F5344CB8AC3E}">
        <p14:creationId xmlns:p14="http://schemas.microsoft.com/office/powerpoint/2010/main" val="4134462908"/>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52"/>
          <p:cNvSpPr/>
          <p:nvPr/>
        </p:nvSpPr>
        <p:spPr>
          <a:xfrm>
            <a:off x="3962400" y="2989968"/>
            <a:ext cx="228600" cy="2286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45" name="Straight Connector 44"/>
          <p:cNvCxnSpPr>
            <a:stCxn id="11" idx="6"/>
          </p:cNvCxnSpPr>
          <p:nvPr/>
        </p:nvCxnSpPr>
        <p:spPr>
          <a:xfrm flipH="1" flipV="1">
            <a:off x="2133600" y="2380368"/>
            <a:ext cx="2057478" cy="12684"/>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40995" name="Rectangle 3"/>
          <p:cNvSpPr>
            <a:spLocks noGrp="1" noChangeArrowheads="1"/>
          </p:cNvSpPr>
          <p:nvPr>
            <p:ph idx="4294967295"/>
          </p:nvPr>
        </p:nvSpPr>
        <p:spPr>
          <a:xfrm>
            <a:off x="5860146" y="1429650"/>
            <a:ext cx="4426854" cy="4019562"/>
          </a:xfrm>
        </p:spPr>
        <p:txBody>
          <a:bodyPr wrap="square">
            <a:spAutoFit/>
          </a:bodyPr>
          <a:lstStyle/>
          <a:p>
            <a:pPr marL="342900" indent="-342900">
              <a:spcAft>
                <a:spcPct val="25000"/>
              </a:spcAft>
              <a:buFont typeface="+mj-lt"/>
              <a:buAutoNum type="alphaLcPeriod" startAt="16"/>
            </a:pPr>
            <a:r>
              <a:rPr lang="en-US" altLang="en-US" sz="1600" dirty="0"/>
              <a:t>Coefficient of determinant (</a:t>
            </a:r>
            <a:r>
              <a:rPr lang="en-US" altLang="en-US" sz="1600" dirty="0" err="1"/>
              <a:t>Contd</a:t>
            </a:r>
            <a:r>
              <a:rPr lang="en-US" altLang="en-US" sz="1600" dirty="0"/>
              <a:t>…)</a:t>
            </a:r>
          </a:p>
          <a:p>
            <a:pPr marL="854075" lvl="1" indent="-342900">
              <a:buFont typeface="+mj-lt"/>
              <a:buAutoNum type="arabicPeriod"/>
            </a:pPr>
            <a:r>
              <a:rPr lang="en-IN" sz="1400" dirty="0"/>
              <a:t>That model is the most fit where every data point lies on the line. i.e. SSE = 0 for all data points</a:t>
            </a:r>
          </a:p>
          <a:p>
            <a:pPr marL="854075" lvl="1" indent="-342900">
              <a:buFont typeface="+mj-lt"/>
              <a:buAutoNum type="arabicPeriod"/>
            </a:pPr>
            <a:endParaRPr lang="en-IN" sz="1400" dirty="0"/>
          </a:p>
          <a:p>
            <a:pPr marL="854075" lvl="1" indent="-342900">
              <a:buFont typeface="+mj-lt"/>
              <a:buAutoNum type="arabicPeriod"/>
            </a:pPr>
            <a:r>
              <a:rPr lang="en-IN" sz="1400" dirty="0"/>
              <a:t>Hence SSR should be equal to SST i.e. SSR/SST should be 1. </a:t>
            </a:r>
          </a:p>
          <a:p>
            <a:pPr marL="854075" lvl="1" indent="-342900">
              <a:buFont typeface="+mj-lt"/>
              <a:buAutoNum type="arabicPeriod"/>
            </a:pPr>
            <a:endParaRPr lang="en-IN" sz="1400" dirty="0"/>
          </a:p>
          <a:p>
            <a:pPr marL="854075" lvl="1" indent="-342900">
              <a:buFont typeface="+mj-lt"/>
              <a:buAutoNum type="arabicPeriod"/>
            </a:pPr>
            <a:r>
              <a:rPr lang="en-IN" sz="1400" dirty="0">
                <a:solidFill>
                  <a:srgbClr val="FF0000"/>
                </a:solidFill>
              </a:rPr>
              <a:t>Poor fit will mean large SSE. SSR/SST will be close to 0</a:t>
            </a:r>
          </a:p>
          <a:p>
            <a:pPr marL="854075" lvl="1" indent="-342900">
              <a:buFont typeface="+mj-lt"/>
              <a:buAutoNum type="arabicPeriod"/>
            </a:pPr>
            <a:endParaRPr lang="en-IN" sz="1400" dirty="0"/>
          </a:p>
          <a:p>
            <a:pPr marL="854075" lvl="1" indent="-342900">
              <a:buFont typeface="+mj-lt"/>
              <a:buAutoNum type="arabicPeriod"/>
            </a:pPr>
            <a:r>
              <a:rPr lang="en-IN" sz="1400" dirty="0"/>
              <a:t>SSR / SST is called as r^2 (r square) or coefficient of determination</a:t>
            </a:r>
          </a:p>
          <a:p>
            <a:pPr marL="854075" lvl="1" indent="-342900">
              <a:buFont typeface="+mj-lt"/>
              <a:buAutoNum type="arabicPeriod"/>
            </a:pPr>
            <a:endParaRPr lang="en-IN" sz="1400" dirty="0"/>
          </a:p>
          <a:p>
            <a:pPr marL="854075" lvl="1" indent="-342900">
              <a:buFont typeface="+mj-lt"/>
              <a:buAutoNum type="arabicPeriod"/>
            </a:pPr>
            <a:r>
              <a:rPr lang="en-IN" sz="1400" dirty="0"/>
              <a:t>r^2 is always between 0 and 1 and is a measure of utility of the  regression model </a:t>
            </a:r>
          </a:p>
        </p:txBody>
      </p:sp>
      <p:cxnSp>
        <p:nvCxnSpPr>
          <p:cNvPr id="8" name="Straight Connector 7"/>
          <p:cNvCxnSpPr/>
          <p:nvPr/>
        </p:nvCxnSpPr>
        <p:spPr>
          <a:xfrm flipV="1">
            <a:off x="2166336" y="2351322"/>
            <a:ext cx="3305628" cy="1752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151822" y="4942122"/>
            <a:ext cx="381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119164" y="1465950"/>
            <a:ext cx="0" cy="3505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100364" y="3113322"/>
            <a:ext cx="0" cy="18288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100364" y="2275122"/>
            <a:ext cx="0" cy="838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962478" y="2278752"/>
            <a:ext cx="228600" cy="228600"/>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0" name="Left Brace 29"/>
          <p:cNvSpPr/>
          <p:nvPr/>
        </p:nvSpPr>
        <p:spPr>
          <a:xfrm>
            <a:off x="3719364" y="2427522"/>
            <a:ext cx="304800" cy="685800"/>
          </a:xfrm>
          <a:prstGeom prst="leftBrac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32" name="TextBox 31"/>
          <p:cNvSpPr txBox="1"/>
          <p:nvPr/>
        </p:nvSpPr>
        <p:spPr>
          <a:xfrm>
            <a:off x="3211284" y="3185911"/>
            <a:ext cx="685800" cy="307777"/>
          </a:xfrm>
          <a:prstGeom prst="rect">
            <a:avLst/>
          </a:prstGeom>
          <a:solidFill>
            <a:schemeClr val="bg1"/>
          </a:solidFill>
        </p:spPr>
        <p:txBody>
          <a:bodyPr wrap="square" rtlCol="0">
            <a:spAutoFit/>
          </a:bodyPr>
          <a:lstStyle/>
          <a:p>
            <a:r>
              <a:rPr lang="en-IN" sz="1400" dirty="0"/>
              <a:t>SSR</a:t>
            </a:r>
          </a:p>
        </p:txBody>
      </p:sp>
      <p:sp>
        <p:nvSpPr>
          <p:cNvPr id="33" name="TextBox 32"/>
          <p:cNvSpPr txBox="1"/>
          <p:nvPr/>
        </p:nvSpPr>
        <p:spPr>
          <a:xfrm>
            <a:off x="3301998" y="2608951"/>
            <a:ext cx="595164" cy="307777"/>
          </a:xfrm>
          <a:prstGeom prst="rect">
            <a:avLst/>
          </a:prstGeom>
          <a:noFill/>
        </p:spPr>
        <p:txBody>
          <a:bodyPr wrap="square" rtlCol="0">
            <a:spAutoFit/>
          </a:bodyPr>
          <a:lstStyle/>
          <a:p>
            <a:r>
              <a:rPr lang="en-IN" sz="1400" dirty="0"/>
              <a:t>SSE</a:t>
            </a:r>
          </a:p>
        </p:txBody>
      </p:sp>
      <p:sp>
        <p:nvSpPr>
          <p:cNvPr id="34" name="TextBox 33"/>
          <p:cNvSpPr txBox="1"/>
          <p:nvPr/>
        </p:nvSpPr>
        <p:spPr>
          <a:xfrm>
            <a:off x="4176564" y="2198923"/>
            <a:ext cx="624036" cy="307777"/>
          </a:xfrm>
          <a:prstGeom prst="rect">
            <a:avLst/>
          </a:prstGeom>
          <a:noFill/>
        </p:spPr>
        <p:txBody>
          <a:bodyPr wrap="square" rtlCol="0">
            <a:spAutoFit/>
          </a:bodyPr>
          <a:lstStyle/>
          <a:p>
            <a:r>
              <a:rPr lang="en-IN" sz="1400" b="1" dirty="0"/>
              <a:t>P1</a:t>
            </a:r>
          </a:p>
        </p:txBody>
      </p:sp>
      <p:cxnSp>
        <p:nvCxnSpPr>
          <p:cNvPr id="27" name="Straight Connector 26"/>
          <p:cNvCxnSpPr/>
          <p:nvPr/>
        </p:nvCxnSpPr>
        <p:spPr>
          <a:xfrm flipV="1">
            <a:off x="2119164" y="3577764"/>
            <a:ext cx="3886200" cy="762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603824" y="3494341"/>
            <a:ext cx="762000" cy="307777"/>
          </a:xfrm>
          <a:prstGeom prst="rect">
            <a:avLst/>
          </a:prstGeom>
          <a:noFill/>
        </p:spPr>
        <p:txBody>
          <a:bodyPr wrap="square" rtlCol="0">
            <a:spAutoFit/>
          </a:bodyPr>
          <a:lstStyle/>
          <a:p>
            <a:r>
              <a:rPr lang="en-IN" sz="1400" dirty="0" err="1"/>
              <a:t>Ybar</a:t>
            </a:r>
            <a:endParaRPr lang="en-IN" sz="1400" dirty="0"/>
          </a:p>
        </p:txBody>
      </p:sp>
      <p:sp>
        <p:nvSpPr>
          <p:cNvPr id="41" name="TextBox 40"/>
          <p:cNvSpPr txBox="1"/>
          <p:nvPr/>
        </p:nvSpPr>
        <p:spPr>
          <a:xfrm>
            <a:off x="2224314" y="2848453"/>
            <a:ext cx="533400" cy="307777"/>
          </a:xfrm>
          <a:prstGeom prst="rect">
            <a:avLst/>
          </a:prstGeom>
          <a:noFill/>
        </p:spPr>
        <p:txBody>
          <a:bodyPr wrap="square" rtlCol="0">
            <a:spAutoFit/>
          </a:bodyPr>
          <a:lstStyle/>
          <a:p>
            <a:r>
              <a:rPr lang="en-IN" sz="1400" dirty="0"/>
              <a:t>SST</a:t>
            </a:r>
          </a:p>
        </p:txBody>
      </p:sp>
      <p:sp>
        <p:nvSpPr>
          <p:cNvPr id="51" name="TextBox 50"/>
          <p:cNvSpPr txBox="1"/>
          <p:nvPr/>
        </p:nvSpPr>
        <p:spPr>
          <a:xfrm>
            <a:off x="1752600" y="2227969"/>
            <a:ext cx="304800" cy="307777"/>
          </a:xfrm>
          <a:prstGeom prst="rect">
            <a:avLst/>
          </a:prstGeom>
          <a:noFill/>
        </p:spPr>
        <p:txBody>
          <a:bodyPr wrap="square" rtlCol="0">
            <a:spAutoFit/>
          </a:bodyPr>
          <a:lstStyle/>
          <a:p>
            <a:r>
              <a:rPr lang="en-IN" sz="1400" dirty="0"/>
              <a:t>y</a:t>
            </a:r>
          </a:p>
        </p:txBody>
      </p:sp>
      <p:sp>
        <p:nvSpPr>
          <p:cNvPr id="52" name="TextBox 51"/>
          <p:cNvSpPr txBox="1"/>
          <p:nvPr/>
        </p:nvSpPr>
        <p:spPr>
          <a:xfrm>
            <a:off x="3962400" y="4982706"/>
            <a:ext cx="304800" cy="307777"/>
          </a:xfrm>
          <a:prstGeom prst="rect">
            <a:avLst/>
          </a:prstGeom>
          <a:noFill/>
        </p:spPr>
        <p:txBody>
          <a:bodyPr wrap="square" rtlCol="0">
            <a:spAutoFit/>
          </a:bodyPr>
          <a:lstStyle/>
          <a:p>
            <a:r>
              <a:rPr lang="en-IN" sz="1400" dirty="0"/>
              <a:t>x</a:t>
            </a:r>
          </a:p>
        </p:txBody>
      </p:sp>
      <p:sp>
        <p:nvSpPr>
          <p:cNvPr id="54" name="TextBox 53"/>
          <p:cNvSpPr txBox="1"/>
          <p:nvPr/>
        </p:nvSpPr>
        <p:spPr>
          <a:xfrm>
            <a:off x="4328964" y="2986992"/>
            <a:ext cx="624036" cy="307777"/>
          </a:xfrm>
          <a:prstGeom prst="rect">
            <a:avLst/>
          </a:prstGeom>
          <a:noFill/>
        </p:spPr>
        <p:txBody>
          <a:bodyPr wrap="square" rtlCol="0">
            <a:spAutoFit/>
          </a:bodyPr>
          <a:lstStyle/>
          <a:p>
            <a:r>
              <a:rPr lang="en-IN" sz="1400" b="1" dirty="0"/>
              <a:t>P2</a:t>
            </a:r>
          </a:p>
        </p:txBody>
      </p:sp>
      <p:sp>
        <p:nvSpPr>
          <p:cNvPr id="31" name="Left Brace 30"/>
          <p:cNvSpPr/>
          <p:nvPr/>
        </p:nvSpPr>
        <p:spPr>
          <a:xfrm>
            <a:off x="3657600" y="3113340"/>
            <a:ext cx="460830" cy="457200"/>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38" name="Left Brace 37"/>
          <p:cNvSpPr/>
          <p:nvPr/>
        </p:nvSpPr>
        <p:spPr>
          <a:xfrm>
            <a:off x="2743200" y="2380368"/>
            <a:ext cx="1143000" cy="1219200"/>
          </a:xfrm>
          <a:prstGeom prst="leftBrace">
            <a:avLst>
              <a:gd name="adj1" fmla="val 8333"/>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24" name="Title 2"/>
          <p:cNvSpPr txBox="1">
            <a:spLocks/>
          </p:cNvSpPr>
          <p:nvPr/>
        </p:nvSpPr>
        <p:spPr>
          <a:xfrm>
            <a:off x="1560282" y="653130"/>
            <a:ext cx="8421918" cy="413670"/>
          </a:xfrm>
          <a:prstGeom prst="rect">
            <a:avLst/>
          </a:prstGeom>
        </p:spPr>
        <p:txBody>
          <a:bodyPr/>
          <a:lstStyle/>
          <a:p>
            <a:r>
              <a:rPr lang="en-IN" u="sng" dirty="0"/>
              <a:t>Linear Regression Models </a:t>
            </a:r>
            <a:r>
              <a:rPr lang="en-IN" dirty="0"/>
              <a:t>	 -</a:t>
            </a:r>
          </a:p>
        </p:txBody>
      </p:sp>
      <p:cxnSp>
        <p:nvCxnSpPr>
          <p:cNvPr id="25" name="Straight Connector 24">
            <a:extLst>
              <a:ext uri="{FF2B5EF4-FFF2-40B4-BE49-F238E27FC236}">
                <a16:creationId xmlns:a16="http://schemas.microsoft.com/office/drawing/2014/main" id="{B9804CBE-04E2-48E6-8285-AE693204FC7B}"/>
              </a:ext>
            </a:extLst>
          </p:cNvPr>
          <p:cNvCxnSpPr/>
          <p:nvPr/>
        </p:nvCxnSpPr>
        <p:spPr>
          <a:xfrm flipV="1">
            <a:off x="3079633" y="2729457"/>
            <a:ext cx="0" cy="220980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2C06B719-43E6-408F-992D-208EF0E2AA7B}"/>
              </a:ext>
            </a:extLst>
          </p:cNvPr>
          <p:cNvSpPr txBox="1"/>
          <p:nvPr/>
        </p:nvSpPr>
        <p:spPr>
          <a:xfrm>
            <a:off x="2797711" y="4968334"/>
            <a:ext cx="762000" cy="307777"/>
          </a:xfrm>
          <a:prstGeom prst="rect">
            <a:avLst/>
          </a:prstGeom>
          <a:noFill/>
        </p:spPr>
        <p:txBody>
          <a:bodyPr wrap="square" rtlCol="0">
            <a:spAutoFit/>
          </a:bodyPr>
          <a:lstStyle/>
          <a:p>
            <a:r>
              <a:rPr lang="en-IN" sz="1400" dirty="0" err="1"/>
              <a:t>Xbar</a:t>
            </a:r>
            <a:endParaRPr lang="en-IN" sz="1400" dirty="0"/>
          </a:p>
        </p:txBody>
      </p:sp>
    </p:spTree>
    <p:extLst>
      <p:ext uri="{BB962C8B-B14F-4D97-AF65-F5344CB8AC3E}">
        <p14:creationId xmlns:p14="http://schemas.microsoft.com/office/powerpoint/2010/main" val="2402887740"/>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763478" y="1192568"/>
            <a:ext cx="8229600" cy="221599"/>
          </a:xfrm>
        </p:spPr>
        <p:txBody>
          <a:bodyPr wrap="square">
            <a:spAutoFit/>
          </a:bodyPr>
          <a:lstStyle/>
          <a:p>
            <a:pPr marL="342900" indent="-342900">
              <a:spcAft>
                <a:spcPct val="25000"/>
              </a:spcAft>
              <a:buFont typeface="+mj-lt"/>
              <a:buAutoNum type="alphaLcPeriod" startAt="17"/>
            </a:pPr>
            <a:r>
              <a:rPr lang="en-IN" sz="1600" dirty="0"/>
              <a:t>Coefficient of determinant (</a:t>
            </a:r>
            <a:r>
              <a:rPr lang="en-IN" sz="1600" dirty="0" err="1"/>
              <a:t>Contd</a:t>
            </a:r>
            <a:r>
              <a:rPr lang="en-IN" sz="1600" dirty="0"/>
              <a:t>…) -</a:t>
            </a:r>
          </a:p>
        </p:txBody>
      </p:sp>
      <p:sp>
        <p:nvSpPr>
          <p:cNvPr id="10" name="Title 2"/>
          <p:cNvSpPr txBox="1">
            <a:spLocks/>
          </p:cNvSpPr>
          <p:nvPr/>
        </p:nvSpPr>
        <p:spPr>
          <a:xfrm>
            <a:off x="1560282" y="653130"/>
            <a:ext cx="8421918" cy="413670"/>
          </a:xfrm>
          <a:prstGeom prst="rect">
            <a:avLst/>
          </a:prstGeom>
        </p:spPr>
        <p:txBody>
          <a:bodyPr/>
          <a:lstStyle/>
          <a:p>
            <a:r>
              <a:rPr lang="en-IN" u="sng" dirty="0"/>
              <a:t>Linear Regression Models (Recap)</a:t>
            </a:r>
            <a:r>
              <a:rPr lang="en-IN" dirty="0"/>
              <a:t>	 -</a:t>
            </a:r>
          </a:p>
        </p:txBody>
      </p:sp>
      <p:pic>
        <p:nvPicPr>
          <p:cNvPr id="1263621" name="Picture 5"/>
          <p:cNvPicPr>
            <a:picLocks noChangeAspect="1" noChangeArrowheads="1"/>
          </p:cNvPicPr>
          <p:nvPr/>
        </p:nvPicPr>
        <p:blipFill>
          <a:blip r:embed="rId3" cstate="print"/>
          <a:srcRect/>
          <a:stretch>
            <a:fillRect/>
          </a:stretch>
        </p:blipFill>
        <p:spPr bwMode="auto">
          <a:xfrm>
            <a:off x="2514601" y="2828925"/>
            <a:ext cx="2276475" cy="1428750"/>
          </a:xfrm>
          <a:prstGeom prst="rect">
            <a:avLst/>
          </a:prstGeom>
          <a:noFill/>
          <a:ln w="9525">
            <a:noFill/>
            <a:miter lim="800000"/>
            <a:headEnd/>
            <a:tailEnd/>
          </a:ln>
        </p:spPr>
      </p:pic>
      <p:pic>
        <p:nvPicPr>
          <p:cNvPr id="1263622" name="Picture 6"/>
          <p:cNvPicPr>
            <a:picLocks noChangeAspect="1" noChangeArrowheads="1"/>
          </p:cNvPicPr>
          <p:nvPr/>
        </p:nvPicPr>
        <p:blipFill>
          <a:blip r:embed="rId4" cstate="print"/>
          <a:srcRect/>
          <a:stretch>
            <a:fillRect/>
          </a:stretch>
        </p:blipFill>
        <p:spPr bwMode="auto">
          <a:xfrm>
            <a:off x="7315201" y="1981201"/>
            <a:ext cx="2276475" cy="2581275"/>
          </a:xfrm>
          <a:prstGeom prst="rect">
            <a:avLst/>
          </a:prstGeom>
          <a:noFill/>
          <a:ln w="9525">
            <a:noFill/>
            <a:miter lim="800000"/>
            <a:headEnd/>
            <a:tailEnd/>
          </a:ln>
        </p:spPr>
      </p:pic>
      <p:cxnSp>
        <p:nvCxnSpPr>
          <p:cNvPr id="34" name="Straight Connector 33"/>
          <p:cNvCxnSpPr/>
          <p:nvPr/>
        </p:nvCxnSpPr>
        <p:spPr>
          <a:xfrm flipV="1">
            <a:off x="7620000" y="2447925"/>
            <a:ext cx="1600200" cy="1905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2895600" y="2600325"/>
            <a:ext cx="1752600" cy="1828800"/>
          </a:xfrm>
          <a:prstGeom prst="line">
            <a:avLst/>
          </a:prstGeom>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676400" y="4648201"/>
            <a:ext cx="8610600" cy="1354217"/>
          </a:xfrm>
          <a:prstGeom prst="rect">
            <a:avLst/>
          </a:prstGeom>
          <a:noFill/>
        </p:spPr>
        <p:txBody>
          <a:bodyPr wrap="square" rtlCol="0">
            <a:spAutoFit/>
          </a:bodyPr>
          <a:lstStyle/>
          <a:p>
            <a:r>
              <a:rPr lang="en-IN" dirty="0"/>
              <a:t>I</a:t>
            </a:r>
            <a:r>
              <a:rPr lang="en-IN" sz="1600" dirty="0"/>
              <a:t>n case of point “A”,  the line explains the variance of the point</a:t>
            </a:r>
          </a:p>
          <a:p>
            <a:endParaRPr lang="en-IN" sz="1600" dirty="0"/>
          </a:p>
          <a:p>
            <a:r>
              <a:rPr lang="en-IN" sz="1600" dirty="0"/>
              <a:t>Whereas point “B” the is a small area (light grey) which the line does not represent.  </a:t>
            </a:r>
          </a:p>
          <a:p>
            <a:endParaRPr lang="en-IN" sz="1600" dirty="0"/>
          </a:p>
          <a:p>
            <a:r>
              <a:rPr lang="en-IN" sz="1600" dirty="0"/>
              <a:t>%age of total variance that is represented by the line is </a:t>
            </a:r>
            <a:r>
              <a:rPr lang="en-IN" sz="1600" dirty="0" err="1"/>
              <a:t>coeff</a:t>
            </a:r>
            <a:r>
              <a:rPr lang="en-IN" sz="1600" dirty="0"/>
              <a:t> of determinant </a:t>
            </a:r>
            <a:endParaRPr lang="en-IN" sz="1600" dirty="0">
              <a:solidFill>
                <a:schemeClr val="tx1">
                  <a:lumMod val="50000"/>
                  <a:lumOff val="50000"/>
                </a:schemeClr>
              </a:solidFill>
            </a:endParaRPr>
          </a:p>
        </p:txBody>
      </p:sp>
      <p:sp>
        <p:nvSpPr>
          <p:cNvPr id="41" name="Rectangle 40"/>
          <p:cNvSpPr/>
          <p:nvPr/>
        </p:nvSpPr>
        <p:spPr>
          <a:xfrm>
            <a:off x="2895600" y="3590925"/>
            <a:ext cx="762000" cy="838200"/>
          </a:xfrm>
          <a:prstGeom prst="rect">
            <a:avLst/>
          </a:prstGeom>
          <a:solidFill>
            <a:schemeClr val="tx1">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3" name="Rectangle 42"/>
          <p:cNvSpPr/>
          <p:nvPr/>
        </p:nvSpPr>
        <p:spPr>
          <a:xfrm>
            <a:off x="2895600" y="3286125"/>
            <a:ext cx="762000" cy="1143000"/>
          </a:xfrm>
          <a:prstGeom prst="rect">
            <a:avLst/>
          </a:prstGeom>
          <a:solidFill>
            <a:schemeClr val="tx1">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45" name="Straight Arrow Connector 44"/>
          <p:cNvCxnSpPr/>
          <p:nvPr/>
        </p:nvCxnSpPr>
        <p:spPr>
          <a:xfrm flipV="1">
            <a:off x="3657600" y="3133725"/>
            <a:ext cx="16764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410200" y="2981326"/>
            <a:ext cx="1066800" cy="276999"/>
          </a:xfrm>
          <a:prstGeom prst="rect">
            <a:avLst/>
          </a:prstGeom>
          <a:noFill/>
        </p:spPr>
        <p:txBody>
          <a:bodyPr wrap="square" rtlCol="0">
            <a:spAutoFit/>
          </a:bodyPr>
          <a:lstStyle/>
          <a:p>
            <a:r>
              <a:rPr lang="en-IN" sz="1200" dirty="0"/>
              <a:t>Point A</a:t>
            </a:r>
          </a:p>
        </p:txBody>
      </p:sp>
      <p:cxnSp>
        <p:nvCxnSpPr>
          <p:cNvPr id="48" name="Straight Arrow Connector 47"/>
          <p:cNvCxnSpPr/>
          <p:nvPr/>
        </p:nvCxnSpPr>
        <p:spPr>
          <a:xfrm flipV="1">
            <a:off x="3657600" y="2600325"/>
            <a:ext cx="2286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3352800" y="2323327"/>
            <a:ext cx="1066800" cy="276999"/>
          </a:xfrm>
          <a:prstGeom prst="rect">
            <a:avLst/>
          </a:prstGeom>
          <a:noFill/>
        </p:spPr>
        <p:txBody>
          <a:bodyPr wrap="square" rtlCol="0">
            <a:spAutoFit/>
          </a:bodyPr>
          <a:lstStyle/>
          <a:p>
            <a:r>
              <a:rPr lang="en-IN" sz="1200" dirty="0"/>
              <a:t>Point B</a:t>
            </a:r>
          </a:p>
        </p:txBody>
      </p:sp>
      <p:sp>
        <p:nvSpPr>
          <p:cNvPr id="15" name="Rectangle 14"/>
          <p:cNvSpPr/>
          <p:nvPr/>
        </p:nvSpPr>
        <p:spPr>
          <a:xfrm>
            <a:off x="7543800" y="3581400"/>
            <a:ext cx="762000" cy="838200"/>
          </a:xfrm>
          <a:prstGeom prst="rect">
            <a:avLst/>
          </a:prstGeom>
          <a:solidFill>
            <a:schemeClr val="tx1">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6" name="Rectangle 15"/>
          <p:cNvSpPr/>
          <p:nvPr/>
        </p:nvSpPr>
        <p:spPr>
          <a:xfrm>
            <a:off x="7543800" y="3505200"/>
            <a:ext cx="762000" cy="914400"/>
          </a:xfrm>
          <a:prstGeom prst="rect">
            <a:avLst/>
          </a:prstGeom>
          <a:solidFill>
            <a:schemeClr val="tx1">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17" name="Straight Arrow Connector 16"/>
          <p:cNvCxnSpPr/>
          <p:nvPr/>
        </p:nvCxnSpPr>
        <p:spPr>
          <a:xfrm flipV="1">
            <a:off x="8305800" y="3200400"/>
            <a:ext cx="12192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20" idx="2"/>
          </p:cNvCxnSpPr>
          <p:nvPr/>
        </p:nvCxnSpPr>
        <p:spPr>
          <a:xfrm flipH="1" flipV="1">
            <a:off x="8229600" y="2743200"/>
            <a:ext cx="762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9448800" y="2923402"/>
            <a:ext cx="1066800" cy="276999"/>
          </a:xfrm>
          <a:prstGeom prst="rect">
            <a:avLst/>
          </a:prstGeom>
          <a:noFill/>
        </p:spPr>
        <p:txBody>
          <a:bodyPr wrap="square" rtlCol="0">
            <a:spAutoFit/>
          </a:bodyPr>
          <a:lstStyle/>
          <a:p>
            <a:r>
              <a:rPr lang="en-IN" sz="1200" dirty="0"/>
              <a:t>Point A</a:t>
            </a:r>
          </a:p>
        </p:txBody>
      </p:sp>
      <p:sp>
        <p:nvSpPr>
          <p:cNvPr id="20" name="TextBox 19"/>
          <p:cNvSpPr txBox="1"/>
          <p:nvPr/>
        </p:nvSpPr>
        <p:spPr>
          <a:xfrm>
            <a:off x="7696200" y="2466202"/>
            <a:ext cx="1066800" cy="276999"/>
          </a:xfrm>
          <a:prstGeom prst="rect">
            <a:avLst/>
          </a:prstGeom>
          <a:noFill/>
        </p:spPr>
        <p:txBody>
          <a:bodyPr wrap="square" rtlCol="0">
            <a:spAutoFit/>
          </a:bodyPr>
          <a:lstStyle/>
          <a:p>
            <a:r>
              <a:rPr lang="en-IN" sz="1200" dirty="0"/>
              <a:t>Point B</a:t>
            </a:r>
          </a:p>
        </p:txBody>
      </p:sp>
    </p:spTree>
    <p:extLst>
      <p:ext uri="{BB962C8B-B14F-4D97-AF65-F5344CB8AC3E}">
        <p14:creationId xmlns:p14="http://schemas.microsoft.com/office/powerpoint/2010/main" val="402378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36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3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85800" y="685800"/>
            <a:ext cx="8229600" cy="5099858"/>
          </a:xfrm>
        </p:spPr>
        <p:txBody>
          <a:bodyPr>
            <a:spAutoFit/>
          </a:bodyPr>
          <a:lstStyle/>
          <a:p>
            <a:pPr marL="0" indent="0">
              <a:buNone/>
            </a:pPr>
            <a:r>
              <a:rPr lang="en-IN" sz="1800" u="sng" dirty="0"/>
              <a:t>Linear Regression Model </a:t>
            </a:r>
            <a:r>
              <a:rPr lang="en-IN" sz="1800" dirty="0"/>
              <a:t>-</a:t>
            </a:r>
            <a:endParaRPr lang="en-IN" sz="1800" u="sng" dirty="0"/>
          </a:p>
          <a:p>
            <a:pPr marL="0" indent="0">
              <a:buNone/>
            </a:pPr>
            <a:endParaRPr lang="en-IN" sz="1400" dirty="0"/>
          </a:p>
          <a:p>
            <a:pPr marL="0" indent="0">
              <a:buNone/>
            </a:pPr>
            <a:r>
              <a:rPr lang="en-US" sz="1800" dirty="0"/>
              <a:t>Advantages – </a:t>
            </a:r>
          </a:p>
          <a:p>
            <a:pPr marL="342900" indent="-342900">
              <a:buFont typeface="+mj-lt"/>
              <a:buAutoNum type="arabicPeriod"/>
            </a:pPr>
            <a:r>
              <a:rPr lang="en-US" sz="1600" dirty="0"/>
              <a:t>Simple to implement and easier to interpret the outputs coefficients</a:t>
            </a:r>
          </a:p>
          <a:p>
            <a:pPr marL="0" indent="0">
              <a:buNone/>
            </a:pPr>
            <a:endParaRPr lang="en-US" sz="1800" dirty="0"/>
          </a:p>
          <a:p>
            <a:pPr marL="0" indent="0">
              <a:buNone/>
            </a:pPr>
            <a:r>
              <a:rPr lang="en-US" sz="1800" dirty="0"/>
              <a:t>Disadvantages - </a:t>
            </a:r>
          </a:p>
          <a:p>
            <a:pPr marL="342900" indent="-342900">
              <a:buFont typeface="Arial"/>
              <a:buAutoNum type="arabicPeriod"/>
            </a:pPr>
            <a:r>
              <a:rPr lang="en-US" sz="1600" dirty="0"/>
              <a:t>Assumes a linear relationships between dependent and independent variables. That is, it assumes there is a straight-line relationship between them</a:t>
            </a:r>
          </a:p>
          <a:p>
            <a:pPr marL="342900" indent="-342900">
              <a:buFont typeface="Arial"/>
              <a:buAutoNum type="arabicPeriod"/>
            </a:pPr>
            <a:r>
              <a:rPr lang="en-US" sz="1600" dirty="0"/>
              <a:t>Outliers can have huge effects on the regression</a:t>
            </a:r>
          </a:p>
          <a:p>
            <a:pPr marL="342900" indent="-342900">
              <a:buFont typeface="Arial"/>
              <a:buAutoNum type="arabicPeriod"/>
            </a:pPr>
            <a:r>
              <a:rPr lang="en-US" sz="1600" dirty="0"/>
              <a:t>Linear regression assume independence between attributes</a:t>
            </a:r>
          </a:p>
          <a:p>
            <a:pPr marL="342900" indent="-342900">
              <a:buFont typeface="Arial"/>
              <a:buAutoNum type="arabicPeriod"/>
            </a:pPr>
            <a:r>
              <a:rPr lang="en-US" sz="1600" dirty="0"/>
              <a:t>Linear regression looks at a relationship between the mean of the dependent variable and the independent variables. </a:t>
            </a:r>
          </a:p>
          <a:p>
            <a:pPr marL="342900" indent="-342900">
              <a:buFont typeface="Arial"/>
              <a:buAutoNum type="arabicPeriod"/>
            </a:pPr>
            <a:r>
              <a:rPr lang="en-US" sz="1600" dirty="0"/>
              <a:t>Just as the mean is not a complete description of a single variable, linear regression is not a complete description of relationships among variables</a:t>
            </a:r>
          </a:p>
          <a:p>
            <a:pPr marL="342900" indent="-342900">
              <a:buFont typeface="Arial"/>
              <a:buAutoNum type="arabicPeriod"/>
            </a:pPr>
            <a:r>
              <a:rPr lang="en-US" sz="1600" dirty="0"/>
              <a:t>Boundaries are linear</a:t>
            </a:r>
          </a:p>
        </p:txBody>
      </p:sp>
    </p:spTree>
    <p:extLst>
      <p:ext uri="{BB962C8B-B14F-4D97-AF65-F5344CB8AC3E}">
        <p14:creationId xmlns:p14="http://schemas.microsoft.com/office/powerpoint/2010/main" val="4069499514"/>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48200" y="2895601"/>
            <a:ext cx="2514600" cy="249299"/>
          </a:xfrm>
        </p:spPr>
        <p:txBody>
          <a:bodyPr wrap="square">
            <a:spAutoFit/>
          </a:bodyPr>
          <a:lstStyle/>
          <a:p>
            <a:pPr marL="0" indent="0">
              <a:buNone/>
            </a:pPr>
            <a:r>
              <a:rPr lang="en-IN" sz="1800" b="1" u="sng" dirty="0"/>
              <a:t>Logistic Regression</a:t>
            </a:r>
          </a:p>
        </p:txBody>
      </p:sp>
    </p:spTree>
    <p:extLst>
      <p:ext uri="{BB962C8B-B14F-4D97-AF65-F5344CB8AC3E}">
        <p14:creationId xmlns:p14="http://schemas.microsoft.com/office/powerpoint/2010/main" val="2887739901"/>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04800" y="774106"/>
            <a:ext cx="11506200" cy="3914918"/>
          </a:xfrm>
        </p:spPr>
        <p:txBody>
          <a:bodyPr wrap="square">
            <a:spAutoFit/>
          </a:bodyPr>
          <a:lstStyle/>
          <a:p>
            <a:pPr marL="0" indent="0">
              <a:buNone/>
            </a:pPr>
            <a:r>
              <a:rPr lang="en-IN" sz="1800" dirty="0"/>
              <a:t>Logistic Regression Model</a:t>
            </a:r>
          </a:p>
          <a:p>
            <a:pPr marL="0" indent="0">
              <a:buNone/>
            </a:pPr>
            <a:endParaRPr lang="en-IN" sz="1400" dirty="0"/>
          </a:p>
          <a:p>
            <a:pPr marL="854075" lvl="1" indent="-342900"/>
            <a:r>
              <a:rPr lang="en-US" sz="1400" dirty="0"/>
              <a:t>A classification method built on the same concept as linear regression. The response variable is categorical. In it’s simplest form,  the response variable is binary i.e. belongs to one class or the other</a:t>
            </a:r>
          </a:p>
          <a:p>
            <a:pPr marL="854075" lvl="1" indent="-342900"/>
            <a:endParaRPr lang="en-US" sz="1400" dirty="0"/>
          </a:p>
          <a:p>
            <a:pPr marL="854075" lvl="1" indent="-342900"/>
            <a:r>
              <a:rPr lang="en-US" sz="1400" dirty="0"/>
              <a:t>Given the value of predictor (variable x), the model estimates the probability that the new data point belongs to a given class say “A”. Probability values can range between 0 and 1. </a:t>
            </a:r>
          </a:p>
          <a:p>
            <a:pPr marL="854075" lvl="1" indent="-342900"/>
            <a:endParaRPr lang="en-US" sz="1400" dirty="0"/>
          </a:p>
          <a:p>
            <a:pPr marL="854075" lvl="1" indent="-342900"/>
            <a:r>
              <a:rPr lang="en-US" sz="1400" dirty="0"/>
              <a:t>A new data point (shown with “?”) needs to be classified i.e. does it belong to class A or B. </a:t>
            </a:r>
          </a:p>
          <a:p>
            <a:pPr marL="854075" lvl="1" indent="-342900"/>
            <a:endParaRPr lang="en-US" sz="1400" dirty="0"/>
          </a:p>
          <a:p>
            <a:pPr marL="854075" lvl="1" indent="-342900"/>
            <a:r>
              <a:rPr lang="en-US" sz="1400" dirty="0"/>
              <a:t>Given the distribution, closer the point is to the origin, it is unlikely to belong to class A. Farther away it is from the origin, likely it belongs to class A</a:t>
            </a:r>
          </a:p>
          <a:p>
            <a:pPr marL="854075" lvl="1" indent="-342900"/>
            <a:endParaRPr lang="en-US" sz="1400" dirty="0"/>
          </a:p>
          <a:p>
            <a:pPr marL="854075" lvl="1" indent="-342900"/>
            <a:r>
              <a:rPr lang="en-US" sz="1400" dirty="0"/>
              <a:t>One can try to fit a simple linear model (y = mx +c) where y greater than a threshold means point most probably belongs to class A. The challenge is, for extreme values of x, probability is &lt;0 or &gt;1 which is absurd</a:t>
            </a:r>
          </a:p>
          <a:p>
            <a:pPr marL="854075" lvl="1" indent="-342900">
              <a:buFont typeface="+mj-lt"/>
              <a:buAutoNum type="alphaLcPeriod" startAt="3"/>
            </a:pPr>
            <a:endParaRPr lang="en-US" sz="1600" dirty="0"/>
          </a:p>
        </p:txBody>
      </p:sp>
      <p:pic>
        <p:nvPicPr>
          <p:cNvPr id="8" name="Picture 7">
            <a:extLst>
              <a:ext uri="{FF2B5EF4-FFF2-40B4-BE49-F238E27FC236}">
                <a16:creationId xmlns:a16="http://schemas.microsoft.com/office/drawing/2014/main" id="{8F356374-7D77-4AE7-8128-0B54A069675C}"/>
              </a:ext>
            </a:extLst>
          </p:cNvPr>
          <p:cNvPicPr>
            <a:picLocks noChangeAspect="1"/>
          </p:cNvPicPr>
          <p:nvPr/>
        </p:nvPicPr>
        <p:blipFill>
          <a:blip r:embed="rId3"/>
          <a:stretch>
            <a:fillRect/>
          </a:stretch>
        </p:blipFill>
        <p:spPr>
          <a:xfrm>
            <a:off x="5152758" y="4415444"/>
            <a:ext cx="2432606" cy="1962149"/>
          </a:xfrm>
          <a:prstGeom prst="rect">
            <a:avLst/>
          </a:prstGeom>
        </p:spPr>
      </p:pic>
      <p:sp>
        <p:nvSpPr>
          <p:cNvPr id="9" name="Arrow: Right 8">
            <a:extLst>
              <a:ext uri="{FF2B5EF4-FFF2-40B4-BE49-F238E27FC236}">
                <a16:creationId xmlns:a16="http://schemas.microsoft.com/office/drawing/2014/main" id="{C7BFF0F4-005C-4584-84A9-D14F6F91C667}"/>
              </a:ext>
            </a:extLst>
          </p:cNvPr>
          <p:cNvSpPr/>
          <p:nvPr/>
        </p:nvSpPr>
        <p:spPr>
          <a:xfrm>
            <a:off x="7661564" y="4796443"/>
            <a:ext cx="6096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F2148AA-3E77-4BC1-9F41-1E31CDDD7652}"/>
              </a:ext>
            </a:extLst>
          </p:cNvPr>
          <p:cNvPicPr>
            <a:picLocks noChangeAspect="1"/>
          </p:cNvPicPr>
          <p:nvPr/>
        </p:nvPicPr>
        <p:blipFill>
          <a:blip r:embed="rId4"/>
          <a:stretch>
            <a:fillRect/>
          </a:stretch>
        </p:blipFill>
        <p:spPr>
          <a:xfrm>
            <a:off x="8305800" y="4419600"/>
            <a:ext cx="3200400" cy="1968321"/>
          </a:xfrm>
          <a:prstGeom prst="rect">
            <a:avLst/>
          </a:prstGeom>
        </p:spPr>
      </p:pic>
      <p:sp>
        <p:nvSpPr>
          <p:cNvPr id="14" name="TextBox 13">
            <a:extLst>
              <a:ext uri="{FF2B5EF4-FFF2-40B4-BE49-F238E27FC236}">
                <a16:creationId xmlns:a16="http://schemas.microsoft.com/office/drawing/2014/main" id="{76CE9A56-7318-4027-BD27-2E0EB9FB64F8}"/>
              </a:ext>
            </a:extLst>
          </p:cNvPr>
          <p:cNvSpPr txBox="1"/>
          <p:nvPr/>
        </p:nvSpPr>
        <p:spPr>
          <a:xfrm>
            <a:off x="7280564" y="5072424"/>
            <a:ext cx="990600" cy="461665"/>
          </a:xfrm>
          <a:prstGeom prst="rect">
            <a:avLst/>
          </a:prstGeom>
          <a:noFill/>
        </p:spPr>
        <p:txBody>
          <a:bodyPr wrap="square" rtlCol="0">
            <a:spAutoFit/>
          </a:bodyPr>
          <a:lstStyle/>
          <a:p>
            <a:r>
              <a:rPr lang="en-US" sz="1200" dirty="0"/>
              <a:t>Probability model</a:t>
            </a:r>
          </a:p>
        </p:txBody>
      </p:sp>
      <p:sp>
        <p:nvSpPr>
          <p:cNvPr id="7" name="Arrow: Right 6">
            <a:extLst>
              <a:ext uri="{FF2B5EF4-FFF2-40B4-BE49-F238E27FC236}">
                <a16:creationId xmlns:a16="http://schemas.microsoft.com/office/drawing/2014/main" id="{99B6E85B-E32D-4F87-AB6E-4DD99D1C5B8A}"/>
              </a:ext>
            </a:extLst>
          </p:cNvPr>
          <p:cNvSpPr/>
          <p:nvPr/>
        </p:nvSpPr>
        <p:spPr>
          <a:xfrm>
            <a:off x="4056545" y="5286846"/>
            <a:ext cx="576936"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E07E272-F9B1-45B0-B519-581E22FF6FE1}"/>
              </a:ext>
            </a:extLst>
          </p:cNvPr>
          <p:cNvSpPr txBox="1"/>
          <p:nvPr/>
        </p:nvSpPr>
        <p:spPr>
          <a:xfrm>
            <a:off x="1541945" y="4679174"/>
            <a:ext cx="838200" cy="276999"/>
          </a:xfrm>
          <a:prstGeom prst="rect">
            <a:avLst/>
          </a:prstGeom>
          <a:noFill/>
        </p:spPr>
        <p:txBody>
          <a:bodyPr wrap="square" rtlCol="0">
            <a:spAutoFit/>
          </a:bodyPr>
          <a:lstStyle/>
          <a:p>
            <a:r>
              <a:rPr lang="en-US" sz="1200" dirty="0"/>
              <a:t>Class B</a:t>
            </a:r>
          </a:p>
        </p:txBody>
      </p:sp>
      <p:sp>
        <p:nvSpPr>
          <p:cNvPr id="11" name="TextBox 10">
            <a:extLst>
              <a:ext uri="{FF2B5EF4-FFF2-40B4-BE49-F238E27FC236}">
                <a16:creationId xmlns:a16="http://schemas.microsoft.com/office/drawing/2014/main" id="{FD5C61D1-18D2-4C2C-B630-14A82EE70B67}"/>
              </a:ext>
            </a:extLst>
          </p:cNvPr>
          <p:cNvSpPr txBox="1"/>
          <p:nvPr/>
        </p:nvSpPr>
        <p:spPr>
          <a:xfrm>
            <a:off x="2565209" y="4653002"/>
            <a:ext cx="838200" cy="276999"/>
          </a:xfrm>
          <a:prstGeom prst="rect">
            <a:avLst/>
          </a:prstGeom>
          <a:noFill/>
        </p:spPr>
        <p:txBody>
          <a:bodyPr wrap="square" rtlCol="0">
            <a:spAutoFit/>
          </a:bodyPr>
          <a:lstStyle/>
          <a:p>
            <a:r>
              <a:rPr lang="en-US" sz="1200" dirty="0"/>
              <a:t>Class A</a:t>
            </a:r>
          </a:p>
        </p:txBody>
      </p:sp>
      <p:sp>
        <p:nvSpPr>
          <p:cNvPr id="12" name="TextBox 11">
            <a:extLst>
              <a:ext uri="{FF2B5EF4-FFF2-40B4-BE49-F238E27FC236}">
                <a16:creationId xmlns:a16="http://schemas.microsoft.com/office/drawing/2014/main" id="{5246E77A-6F12-432B-A692-46E67DA31C99}"/>
              </a:ext>
            </a:extLst>
          </p:cNvPr>
          <p:cNvSpPr txBox="1"/>
          <p:nvPr/>
        </p:nvSpPr>
        <p:spPr>
          <a:xfrm>
            <a:off x="5669468" y="4412158"/>
            <a:ext cx="838200" cy="276999"/>
          </a:xfrm>
          <a:prstGeom prst="rect">
            <a:avLst/>
          </a:prstGeom>
          <a:noFill/>
        </p:spPr>
        <p:txBody>
          <a:bodyPr wrap="square" rtlCol="0">
            <a:spAutoFit/>
          </a:bodyPr>
          <a:lstStyle/>
          <a:p>
            <a:r>
              <a:rPr lang="en-US" sz="1200" dirty="0"/>
              <a:t>Class B</a:t>
            </a:r>
          </a:p>
        </p:txBody>
      </p:sp>
      <p:sp>
        <p:nvSpPr>
          <p:cNvPr id="15" name="TextBox 14">
            <a:extLst>
              <a:ext uri="{FF2B5EF4-FFF2-40B4-BE49-F238E27FC236}">
                <a16:creationId xmlns:a16="http://schemas.microsoft.com/office/drawing/2014/main" id="{09216E30-4EF9-4869-866F-12388113D867}"/>
              </a:ext>
            </a:extLst>
          </p:cNvPr>
          <p:cNvSpPr txBox="1"/>
          <p:nvPr/>
        </p:nvSpPr>
        <p:spPr>
          <a:xfrm>
            <a:off x="6692732" y="4385986"/>
            <a:ext cx="838200" cy="276999"/>
          </a:xfrm>
          <a:prstGeom prst="rect">
            <a:avLst/>
          </a:prstGeom>
          <a:noFill/>
        </p:spPr>
        <p:txBody>
          <a:bodyPr wrap="square" rtlCol="0">
            <a:spAutoFit/>
          </a:bodyPr>
          <a:lstStyle/>
          <a:p>
            <a:r>
              <a:rPr lang="en-US" sz="1200" dirty="0"/>
              <a:t>Class A</a:t>
            </a:r>
          </a:p>
        </p:txBody>
      </p:sp>
      <p:sp>
        <p:nvSpPr>
          <p:cNvPr id="17" name="TextBox 16">
            <a:extLst>
              <a:ext uri="{FF2B5EF4-FFF2-40B4-BE49-F238E27FC236}">
                <a16:creationId xmlns:a16="http://schemas.microsoft.com/office/drawing/2014/main" id="{3C047AF3-3EAE-47DB-B00A-5DE1BA419460}"/>
              </a:ext>
            </a:extLst>
          </p:cNvPr>
          <p:cNvSpPr txBox="1"/>
          <p:nvPr/>
        </p:nvSpPr>
        <p:spPr>
          <a:xfrm>
            <a:off x="3904145" y="5820246"/>
            <a:ext cx="1371600" cy="246221"/>
          </a:xfrm>
          <a:prstGeom prst="rect">
            <a:avLst/>
          </a:prstGeom>
          <a:noFill/>
        </p:spPr>
        <p:txBody>
          <a:bodyPr wrap="square" rtlCol="0">
            <a:spAutoFit/>
          </a:bodyPr>
          <a:lstStyle/>
          <a:p>
            <a:r>
              <a:rPr lang="en-US" sz="1000" dirty="0"/>
              <a:t>Density distribution</a:t>
            </a:r>
          </a:p>
        </p:txBody>
      </p:sp>
      <p:pic>
        <p:nvPicPr>
          <p:cNvPr id="18" name="Picture 17">
            <a:extLst>
              <a:ext uri="{FF2B5EF4-FFF2-40B4-BE49-F238E27FC236}">
                <a16:creationId xmlns:a16="http://schemas.microsoft.com/office/drawing/2014/main" id="{5088E1BC-820B-47F1-8735-7173A82475C4}"/>
              </a:ext>
            </a:extLst>
          </p:cNvPr>
          <p:cNvPicPr>
            <a:picLocks noChangeAspect="1"/>
          </p:cNvPicPr>
          <p:nvPr/>
        </p:nvPicPr>
        <p:blipFill>
          <a:blip r:embed="rId5"/>
          <a:stretch>
            <a:fillRect/>
          </a:stretch>
        </p:blipFill>
        <p:spPr>
          <a:xfrm>
            <a:off x="1146370" y="5351030"/>
            <a:ext cx="2705100" cy="323850"/>
          </a:xfrm>
          <a:prstGeom prst="rect">
            <a:avLst/>
          </a:prstGeom>
        </p:spPr>
      </p:pic>
    </p:spTree>
    <p:extLst>
      <p:ext uri="{BB962C8B-B14F-4D97-AF65-F5344CB8AC3E}">
        <p14:creationId xmlns:p14="http://schemas.microsoft.com/office/powerpoint/2010/main" val="2189931990"/>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5564A2-30D2-4169-983C-A3C0F41DB0FE}"/>
              </a:ext>
            </a:extLst>
          </p:cNvPr>
          <p:cNvSpPr>
            <a:spLocks noGrp="1"/>
          </p:cNvSpPr>
          <p:nvPr>
            <p:ph type="title"/>
          </p:nvPr>
        </p:nvSpPr>
        <p:spPr/>
        <p:txBody>
          <a:bodyPr/>
          <a:lstStyle/>
          <a:p>
            <a:r>
              <a:rPr lang="en-US" dirty="0"/>
              <a:t>Warm ups</a:t>
            </a:r>
            <a:endParaRPr lang="en-GB" dirty="0"/>
          </a:p>
        </p:txBody>
      </p:sp>
      <p:sp>
        <p:nvSpPr>
          <p:cNvPr id="5" name="TextBox 4">
            <a:extLst>
              <a:ext uri="{FF2B5EF4-FFF2-40B4-BE49-F238E27FC236}">
                <a16:creationId xmlns:a16="http://schemas.microsoft.com/office/drawing/2014/main" id="{B1A92498-447A-45E2-B820-7C74CEE02CA9}"/>
              </a:ext>
            </a:extLst>
          </p:cNvPr>
          <p:cNvSpPr txBox="1"/>
          <p:nvPr/>
        </p:nvSpPr>
        <p:spPr>
          <a:xfrm>
            <a:off x="609600" y="1676400"/>
            <a:ext cx="11201400" cy="1231106"/>
          </a:xfrm>
          <a:prstGeom prst="rect">
            <a:avLst/>
          </a:prstGeom>
          <a:noFill/>
        </p:spPr>
        <p:txBody>
          <a:bodyPr wrap="square" rtlCol="0">
            <a:spAutoFit/>
          </a:bodyPr>
          <a:lstStyle/>
          <a:p>
            <a:pPr marL="457200" indent="-457200">
              <a:buFont typeface="Arial" panose="020B0604020202020204" pitchFamily="34" charset="0"/>
              <a:buChar char="•"/>
            </a:pPr>
            <a:r>
              <a:rPr lang="en-IN" sz="2800" b="1" dirty="0">
                <a:latin typeface="Body Level 1"/>
              </a:rPr>
              <a:t>What are the various types of data</a:t>
            </a:r>
          </a:p>
          <a:p>
            <a:pPr marL="457200" indent="-457200">
              <a:buFont typeface="Arial" panose="020B0604020202020204" pitchFamily="34" charset="0"/>
              <a:buChar char="•"/>
            </a:pPr>
            <a:endParaRPr lang="en-IN" sz="2800" b="1" dirty="0">
              <a:latin typeface="Body Level 1"/>
            </a:endParaRPr>
          </a:p>
          <a:p>
            <a:endParaRPr lang="en-IN" b="1" dirty="0">
              <a:latin typeface="Body Level 1"/>
            </a:endParaRPr>
          </a:p>
        </p:txBody>
      </p:sp>
      <p:sp>
        <p:nvSpPr>
          <p:cNvPr id="6" name="Rectangle 5">
            <a:extLst>
              <a:ext uri="{FF2B5EF4-FFF2-40B4-BE49-F238E27FC236}">
                <a16:creationId xmlns:a16="http://schemas.microsoft.com/office/drawing/2014/main" id="{83BC2D16-237C-43A2-A6A6-E617861B9086}"/>
              </a:ext>
            </a:extLst>
          </p:cNvPr>
          <p:cNvSpPr/>
          <p:nvPr/>
        </p:nvSpPr>
        <p:spPr>
          <a:xfrm>
            <a:off x="609600" y="2445841"/>
            <a:ext cx="9144000" cy="954107"/>
          </a:xfrm>
          <a:prstGeom prst="rect">
            <a:avLst/>
          </a:prstGeom>
        </p:spPr>
        <p:txBody>
          <a:bodyPr wrap="square">
            <a:spAutoFit/>
          </a:bodyPr>
          <a:lstStyle/>
          <a:p>
            <a:pPr marL="457200" indent="-457200">
              <a:buFont typeface="Arial" panose="020B0604020202020204" pitchFamily="34" charset="0"/>
              <a:buChar char="•"/>
            </a:pPr>
            <a:r>
              <a:rPr lang="en-IN" sz="2800" b="1" dirty="0">
                <a:latin typeface="Body Level 1"/>
              </a:rPr>
              <a:t>What is the difference between a sample and population</a:t>
            </a:r>
          </a:p>
          <a:p>
            <a:pPr marL="457200" indent="-457200">
              <a:buFont typeface="Arial" panose="020B0604020202020204" pitchFamily="34" charset="0"/>
              <a:buChar char="•"/>
            </a:pPr>
            <a:endParaRPr lang="en-IN" sz="2800" b="1" dirty="0">
              <a:latin typeface="Body Level 1"/>
            </a:endParaRPr>
          </a:p>
        </p:txBody>
      </p:sp>
      <p:sp>
        <p:nvSpPr>
          <p:cNvPr id="7" name="Rectangle 6">
            <a:extLst>
              <a:ext uri="{FF2B5EF4-FFF2-40B4-BE49-F238E27FC236}">
                <a16:creationId xmlns:a16="http://schemas.microsoft.com/office/drawing/2014/main" id="{5220BAEF-FAFB-45A7-A6DD-D7D467123653}"/>
              </a:ext>
            </a:extLst>
          </p:cNvPr>
          <p:cNvSpPr/>
          <p:nvPr/>
        </p:nvSpPr>
        <p:spPr>
          <a:xfrm>
            <a:off x="609600" y="3227337"/>
            <a:ext cx="5943600" cy="954107"/>
          </a:xfrm>
          <a:prstGeom prst="rect">
            <a:avLst/>
          </a:prstGeom>
        </p:spPr>
        <p:txBody>
          <a:bodyPr>
            <a:spAutoFit/>
          </a:bodyPr>
          <a:lstStyle/>
          <a:p>
            <a:pPr marL="457200" indent="-457200">
              <a:buFont typeface="Arial" panose="020B0604020202020204" pitchFamily="34" charset="0"/>
              <a:buChar char="•"/>
            </a:pPr>
            <a:r>
              <a:rPr lang="en-IN" sz="2800" b="1" dirty="0">
                <a:latin typeface="Body Level 1"/>
              </a:rPr>
              <a:t>What is normal distribution</a:t>
            </a:r>
          </a:p>
          <a:p>
            <a:pPr marL="457200" indent="-457200">
              <a:buFont typeface="Arial" panose="020B0604020202020204" pitchFamily="34" charset="0"/>
              <a:buChar char="•"/>
            </a:pPr>
            <a:endParaRPr lang="en-IN" sz="2800" b="1" dirty="0">
              <a:latin typeface="Body Level 1"/>
            </a:endParaRPr>
          </a:p>
        </p:txBody>
      </p:sp>
      <p:sp>
        <p:nvSpPr>
          <p:cNvPr id="8" name="Rectangle 7">
            <a:extLst>
              <a:ext uri="{FF2B5EF4-FFF2-40B4-BE49-F238E27FC236}">
                <a16:creationId xmlns:a16="http://schemas.microsoft.com/office/drawing/2014/main" id="{E6340438-E56F-45BB-87D8-6678A9694DBB}"/>
              </a:ext>
            </a:extLst>
          </p:cNvPr>
          <p:cNvSpPr/>
          <p:nvPr/>
        </p:nvSpPr>
        <p:spPr>
          <a:xfrm>
            <a:off x="609600" y="4181444"/>
            <a:ext cx="6988195" cy="523220"/>
          </a:xfrm>
          <a:prstGeom prst="rect">
            <a:avLst/>
          </a:prstGeom>
        </p:spPr>
        <p:txBody>
          <a:bodyPr wrap="none">
            <a:spAutoFit/>
          </a:bodyPr>
          <a:lstStyle/>
          <a:p>
            <a:pPr marL="457200" indent="-457200">
              <a:buFont typeface="Arial" panose="020B0604020202020204" pitchFamily="34" charset="0"/>
              <a:buChar char="•"/>
            </a:pPr>
            <a:r>
              <a:rPr lang="en-IN" sz="2800" b="1" dirty="0">
                <a:latin typeface="Body Level 1"/>
              </a:rPr>
              <a:t>What is linear and non-linear relationships</a:t>
            </a:r>
          </a:p>
        </p:txBody>
      </p:sp>
      <p:sp>
        <p:nvSpPr>
          <p:cNvPr id="9" name="Rectangle 8">
            <a:extLst>
              <a:ext uri="{FF2B5EF4-FFF2-40B4-BE49-F238E27FC236}">
                <a16:creationId xmlns:a16="http://schemas.microsoft.com/office/drawing/2014/main" id="{2EF95E4B-DD31-42C0-A8AB-EA9D339A8BED}"/>
              </a:ext>
            </a:extLst>
          </p:cNvPr>
          <p:cNvSpPr/>
          <p:nvPr/>
        </p:nvSpPr>
        <p:spPr>
          <a:xfrm>
            <a:off x="634538" y="4962940"/>
            <a:ext cx="6152453" cy="523220"/>
          </a:xfrm>
          <a:prstGeom prst="rect">
            <a:avLst/>
          </a:prstGeom>
        </p:spPr>
        <p:txBody>
          <a:bodyPr wrap="none">
            <a:spAutoFit/>
          </a:bodyPr>
          <a:lstStyle/>
          <a:p>
            <a:pPr marL="457200" indent="-457200">
              <a:buFont typeface="Arial" panose="020B0604020202020204" pitchFamily="34" charset="0"/>
              <a:buChar char="•"/>
            </a:pPr>
            <a:r>
              <a:rPr lang="en-IN" sz="2800" b="1" dirty="0">
                <a:latin typeface="Body Level 1"/>
              </a:rPr>
              <a:t>What are outliers and its pros &amp; cons</a:t>
            </a:r>
          </a:p>
        </p:txBody>
      </p:sp>
    </p:spTree>
    <p:extLst>
      <p:ext uri="{BB962C8B-B14F-4D97-AF65-F5344CB8AC3E}">
        <p14:creationId xmlns:p14="http://schemas.microsoft.com/office/powerpoint/2010/main" val="19210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28600" y="775928"/>
            <a:ext cx="11353800" cy="4351961"/>
          </a:xfrm>
        </p:spPr>
        <p:txBody>
          <a:bodyPr wrap="square">
            <a:spAutoFit/>
          </a:bodyPr>
          <a:lstStyle/>
          <a:p>
            <a:pPr marL="0" indent="0">
              <a:buNone/>
            </a:pPr>
            <a:r>
              <a:rPr lang="en-IN" sz="1800" u="sng" dirty="0"/>
              <a:t>Logistic Regression Model </a:t>
            </a:r>
            <a:r>
              <a:rPr lang="en-IN" sz="1800" dirty="0"/>
              <a:t>-</a:t>
            </a:r>
          </a:p>
          <a:p>
            <a:pPr marL="854075" lvl="1" indent="-342900">
              <a:buFont typeface="+mj-lt"/>
              <a:buAutoNum type="alphaLcPeriod"/>
            </a:pPr>
            <a:endParaRPr lang="en-US" sz="1600" dirty="0"/>
          </a:p>
          <a:p>
            <a:pPr marL="854075" lvl="1" indent="-342900"/>
            <a:r>
              <a:rPr lang="en-US" sz="1600" dirty="0"/>
              <a:t>The linear model is passed to a logistic function  </a:t>
            </a:r>
            <a:r>
              <a:rPr lang="en-US" sz="1600" b="1" dirty="0"/>
              <a:t>p</a:t>
            </a:r>
            <a:r>
              <a:rPr lang="en-US" sz="1600" dirty="0"/>
              <a:t> = 1/ 1 + e^-t  the result of which  is values between 0 and 1. Thus </a:t>
            </a:r>
            <a:r>
              <a:rPr lang="en-US" sz="1600" b="1" dirty="0"/>
              <a:t>p</a:t>
            </a:r>
            <a:r>
              <a:rPr lang="en-US" sz="1600" dirty="0"/>
              <a:t> represents probability a data point belongs to class “A” given x</a:t>
            </a:r>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p:txBody>
      </p:sp>
      <p:grpSp>
        <p:nvGrpSpPr>
          <p:cNvPr id="5" name="Group 4">
            <a:extLst>
              <a:ext uri="{FF2B5EF4-FFF2-40B4-BE49-F238E27FC236}">
                <a16:creationId xmlns:a16="http://schemas.microsoft.com/office/drawing/2014/main" id="{291D340F-09F3-43A8-A08C-61594D46979A}"/>
              </a:ext>
            </a:extLst>
          </p:cNvPr>
          <p:cNvGrpSpPr/>
          <p:nvPr/>
        </p:nvGrpSpPr>
        <p:grpSpPr>
          <a:xfrm>
            <a:off x="8077200" y="2362200"/>
            <a:ext cx="3733800" cy="2342326"/>
            <a:chOff x="2971800" y="2743200"/>
            <a:chExt cx="3733800" cy="2342326"/>
          </a:xfrm>
        </p:grpSpPr>
        <p:pic>
          <p:nvPicPr>
            <p:cNvPr id="1268738" name="Picture 2" descr="Image result for logistic regression">
              <a:extLst>
                <a:ext uri="{FF2B5EF4-FFF2-40B4-BE49-F238E27FC236}">
                  <a16:creationId xmlns:a16="http://schemas.microsoft.com/office/drawing/2014/main" id="{4D3B71CB-4FFE-47BE-8447-A7BBB0711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743200"/>
              <a:ext cx="2906796" cy="2342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A76950-8F75-4E09-BF37-AD8FE4F82F70}"/>
                </a:ext>
              </a:extLst>
            </p:cNvPr>
            <p:cNvSpPr txBox="1"/>
            <p:nvPr/>
          </p:nvSpPr>
          <p:spPr>
            <a:xfrm>
              <a:off x="5985042" y="2904277"/>
              <a:ext cx="720558" cy="246221"/>
            </a:xfrm>
            <a:prstGeom prst="rect">
              <a:avLst/>
            </a:prstGeom>
            <a:noFill/>
          </p:spPr>
          <p:txBody>
            <a:bodyPr wrap="square" rtlCol="0">
              <a:spAutoFit/>
            </a:bodyPr>
            <a:lstStyle/>
            <a:p>
              <a:r>
                <a:rPr lang="en-US" sz="1000" dirty="0"/>
                <a:t>Class A</a:t>
              </a:r>
            </a:p>
          </p:txBody>
        </p:sp>
        <p:sp>
          <p:nvSpPr>
            <p:cNvPr id="7" name="TextBox 6">
              <a:extLst>
                <a:ext uri="{FF2B5EF4-FFF2-40B4-BE49-F238E27FC236}">
                  <a16:creationId xmlns:a16="http://schemas.microsoft.com/office/drawing/2014/main" id="{7D894902-C55A-4F25-AF80-374A645FD76B}"/>
                </a:ext>
              </a:extLst>
            </p:cNvPr>
            <p:cNvSpPr txBox="1"/>
            <p:nvPr/>
          </p:nvSpPr>
          <p:spPr>
            <a:xfrm>
              <a:off x="5983284" y="4629721"/>
              <a:ext cx="720558" cy="246221"/>
            </a:xfrm>
            <a:prstGeom prst="rect">
              <a:avLst/>
            </a:prstGeom>
            <a:noFill/>
          </p:spPr>
          <p:txBody>
            <a:bodyPr wrap="square" rtlCol="0">
              <a:spAutoFit/>
            </a:bodyPr>
            <a:lstStyle/>
            <a:p>
              <a:r>
                <a:rPr lang="en-US" sz="1000" dirty="0"/>
                <a:t>Class B</a:t>
              </a:r>
            </a:p>
          </p:txBody>
        </p:sp>
        <p:pic>
          <p:nvPicPr>
            <p:cNvPr id="4" name="Picture 3">
              <a:extLst>
                <a:ext uri="{FF2B5EF4-FFF2-40B4-BE49-F238E27FC236}">
                  <a16:creationId xmlns:a16="http://schemas.microsoft.com/office/drawing/2014/main" id="{5C294C40-6822-4493-823F-05A28B3F5394}"/>
                </a:ext>
              </a:extLst>
            </p:cNvPr>
            <p:cNvPicPr>
              <a:picLocks noChangeAspect="1"/>
            </p:cNvPicPr>
            <p:nvPr/>
          </p:nvPicPr>
          <p:blipFill>
            <a:blip r:embed="rId4"/>
            <a:stretch>
              <a:fillRect/>
            </a:stretch>
          </p:blipFill>
          <p:spPr>
            <a:xfrm>
              <a:off x="3200400" y="4724400"/>
              <a:ext cx="2514600" cy="119743"/>
            </a:xfrm>
            <a:prstGeom prst="rect">
              <a:avLst/>
            </a:prstGeom>
          </p:spPr>
        </p:pic>
      </p:grpSp>
      <p:sp>
        <p:nvSpPr>
          <p:cNvPr id="9" name="TextBox 8">
            <a:extLst>
              <a:ext uri="{FF2B5EF4-FFF2-40B4-BE49-F238E27FC236}">
                <a16:creationId xmlns:a16="http://schemas.microsoft.com/office/drawing/2014/main" id="{7B949825-E20D-462A-A3C4-658A1D5AE06B}"/>
              </a:ext>
            </a:extLst>
          </p:cNvPr>
          <p:cNvSpPr txBox="1"/>
          <p:nvPr/>
        </p:nvSpPr>
        <p:spPr>
          <a:xfrm>
            <a:off x="304800" y="6088410"/>
            <a:ext cx="10896600" cy="523220"/>
          </a:xfrm>
          <a:prstGeom prst="rect">
            <a:avLst/>
          </a:prstGeom>
          <a:noFill/>
        </p:spPr>
        <p:txBody>
          <a:bodyPr wrap="square" rtlCol="0">
            <a:spAutoFit/>
          </a:bodyPr>
          <a:lstStyle/>
          <a:p>
            <a:pPr marL="511175" lvl="1"/>
            <a:r>
              <a:rPr lang="en-US" sz="1400" b="1" dirty="0"/>
              <a:t>Note: </a:t>
            </a:r>
            <a:r>
              <a:rPr lang="en-US" sz="1400" dirty="0"/>
              <a:t>The linear model t (which is of the form mx + c),  represents logit which is natural log(p / 1-p)  where p is probability that a data point belongs to a class or not</a:t>
            </a:r>
            <a:endParaRPr lang="en-US" dirty="0">
              <a:solidFill>
                <a:schemeClr val="tx1">
                  <a:lumMod val="50000"/>
                  <a:lumOff val="50000"/>
                </a:schemeClr>
              </a:solidFill>
            </a:endParaRPr>
          </a:p>
        </p:txBody>
      </p:sp>
      <p:sp>
        <p:nvSpPr>
          <p:cNvPr id="10" name="Rectangle 3">
            <a:extLst>
              <a:ext uri="{FF2B5EF4-FFF2-40B4-BE49-F238E27FC236}">
                <a16:creationId xmlns:a16="http://schemas.microsoft.com/office/drawing/2014/main" id="{372F8016-C59E-4331-866A-7900305873EC}"/>
              </a:ext>
            </a:extLst>
          </p:cNvPr>
          <p:cNvSpPr txBox="1">
            <a:spLocks noChangeArrowheads="1"/>
          </p:cNvSpPr>
          <p:nvPr/>
        </p:nvSpPr>
        <p:spPr>
          <a:xfrm>
            <a:off x="228600" y="1676400"/>
            <a:ext cx="8229600" cy="4324261"/>
          </a:xfrm>
          <a:prstGeom prst="rect">
            <a:avLst/>
          </a:prstGeom>
        </p:spPr>
        <p:txBody>
          <a:bodyPr vert="horz" lIns="0" tIns="0" rIns="0" bIns="0" rtlCol="0">
            <a:spAutoFit/>
          </a:bodyPr>
          <a:lstStyle>
            <a:lvl1pPr marL="274320" indent="-274320" algn="l" defTabSz="1097280" rtl="0" eaLnBrk="1" latinLnBrk="0" hangingPunct="1">
              <a:lnSpc>
                <a:spcPct val="90000"/>
              </a:lnSpc>
              <a:spcBef>
                <a:spcPts val="1200"/>
              </a:spcBef>
              <a:buClr>
                <a:schemeClr val="accent3"/>
              </a:buClr>
              <a:buFont typeface="Arial" panose="020B0604020202020204" pitchFamily="34" charset="0"/>
              <a:buChar char="•"/>
              <a:defRPr sz="2160" kern="1200" baseline="0">
                <a:solidFill>
                  <a:schemeClr val="tx1"/>
                </a:solidFill>
                <a:latin typeface="Body Level 1"/>
                <a:ea typeface="+mn-ea"/>
                <a:cs typeface="+mn-cs"/>
              </a:defRPr>
            </a:lvl1pPr>
            <a:lvl2pPr marL="822960" indent="-274320" algn="l" defTabSz="1097280" rtl="0" eaLnBrk="1" latinLnBrk="0" hangingPunct="1">
              <a:lnSpc>
                <a:spcPct val="90000"/>
              </a:lnSpc>
              <a:spcBef>
                <a:spcPts val="600"/>
              </a:spcBef>
              <a:buClr>
                <a:schemeClr val="accent3"/>
              </a:buClr>
              <a:buSzPct val="100000"/>
              <a:buFont typeface="Wingdings" panose="05000000000000000000" pitchFamily="2" charset="2"/>
              <a:buChar char="§"/>
              <a:defRPr sz="1920" kern="1200" baseline="0">
                <a:solidFill>
                  <a:schemeClr val="tx1"/>
                </a:solidFill>
                <a:latin typeface="Body Level 2"/>
                <a:ea typeface="+mn-ea"/>
                <a:cs typeface="+mn-cs"/>
              </a:defRPr>
            </a:lvl2pPr>
            <a:lvl3pPr marL="1371600" indent="-274320" algn="l" defTabSz="1097280" rtl="0" eaLnBrk="1" latinLnBrk="0" hangingPunct="1">
              <a:lnSpc>
                <a:spcPct val="90000"/>
              </a:lnSpc>
              <a:spcBef>
                <a:spcPts val="600"/>
              </a:spcBef>
              <a:buClr>
                <a:schemeClr val="accent3"/>
              </a:buClr>
              <a:buSzPct val="80000"/>
              <a:buFont typeface="Courier New" panose="02070309020205020404" pitchFamily="49" charset="0"/>
              <a:buChar char="o"/>
              <a:defRPr sz="1800" kern="1200" baseline="0">
                <a:solidFill>
                  <a:schemeClr val="tx1"/>
                </a:solidFill>
                <a:latin typeface="Body Level 3"/>
                <a:ea typeface="+mn-ea"/>
                <a:cs typeface="+mn-cs"/>
              </a:defRPr>
            </a:lvl3pPr>
            <a:lvl4pPr marL="1920240" indent="-274320" algn="l" defTabSz="1097280" rtl="0" eaLnBrk="1" latinLnBrk="0" hangingPunct="1">
              <a:lnSpc>
                <a:spcPct val="90000"/>
              </a:lnSpc>
              <a:spcBef>
                <a:spcPts val="600"/>
              </a:spcBef>
              <a:buClr>
                <a:schemeClr val="accent3"/>
              </a:buClr>
              <a:buSzPct val="60000"/>
              <a:buFont typeface="Wingdings" panose="05000000000000000000" pitchFamily="2" charset="2"/>
              <a:buChar char="q"/>
              <a:defRPr sz="1680" kern="1200" baseline="0">
                <a:solidFill>
                  <a:schemeClr val="tx1"/>
                </a:solidFill>
                <a:latin typeface="Body Level 4"/>
                <a:ea typeface="+mn-ea"/>
                <a:cs typeface="+mn-cs"/>
              </a:defRPr>
            </a:lvl4pPr>
            <a:lvl5pPr marL="2468880" indent="-274320" algn="l" defTabSz="1097280" rtl="0" eaLnBrk="1" latinLnBrk="0" hangingPunct="1">
              <a:lnSpc>
                <a:spcPct val="90000"/>
              </a:lnSpc>
              <a:spcBef>
                <a:spcPts val="600"/>
              </a:spcBef>
              <a:buClr>
                <a:schemeClr val="accent3"/>
              </a:buClr>
              <a:buFont typeface="Arial" panose="020B0604020202020204" pitchFamily="34" charset="0"/>
              <a:buChar char="-"/>
              <a:defRPr sz="1440" kern="1200" baseline="0">
                <a:solidFill>
                  <a:schemeClr val="tx1"/>
                </a:solidFill>
                <a:latin typeface="Body Level 5"/>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854075" lvl="1" indent="-342900">
              <a:buFont typeface="+mj-lt"/>
              <a:buAutoNum type="alphaLcPeriod"/>
            </a:pPr>
            <a:endParaRPr lang="en-US" sz="1600" dirty="0"/>
          </a:p>
          <a:p>
            <a:pPr marL="854075" lvl="1" indent="-342900"/>
            <a:r>
              <a:rPr lang="en-US" sz="1600" dirty="0"/>
              <a:t>Uses </a:t>
            </a:r>
            <a:r>
              <a:rPr lang="en-US" sz="1600" dirty="0" err="1"/>
              <a:t>logloss</a:t>
            </a:r>
            <a:r>
              <a:rPr lang="en-US" sz="1600" dirty="0"/>
              <a:t> function to find the best fit line from the infinite possibilities where </a:t>
            </a:r>
          </a:p>
          <a:p>
            <a:pPr marL="854075" lvl="1" indent="-342900"/>
            <a:endParaRPr lang="en-US" sz="1600" dirty="0"/>
          </a:p>
          <a:p>
            <a:pPr marL="854075" lvl="1" indent="-342900"/>
            <a:endParaRPr lang="en-US" sz="1600" dirty="0"/>
          </a:p>
          <a:p>
            <a:pPr marL="854075" lvl="1" indent="-342900"/>
            <a:r>
              <a:rPr lang="en-US" sz="1600" dirty="0"/>
              <a:t>The objective is to make </a:t>
            </a:r>
            <a:r>
              <a:rPr lang="en-US" sz="1600" dirty="0" err="1"/>
              <a:t>logLoss</a:t>
            </a:r>
            <a:r>
              <a:rPr lang="en-US" sz="1600" dirty="0"/>
              <a:t> as large negative number as possible</a:t>
            </a:r>
          </a:p>
          <a:p>
            <a:pPr marL="854075" lvl="1" indent="-342900"/>
            <a:endParaRPr lang="en-US" sz="1600" dirty="0"/>
          </a:p>
          <a:p>
            <a:pPr marL="854075" lvl="1" indent="-342900"/>
            <a:r>
              <a:rPr lang="en-US" sz="1600" dirty="0"/>
              <a:t>There can be four difference cases for the value of </a:t>
            </a:r>
            <a:r>
              <a:rPr lang="en-US" sz="1600" dirty="0" err="1"/>
              <a:t>yi</a:t>
            </a:r>
            <a:r>
              <a:rPr lang="en-US" sz="1600" dirty="0"/>
              <a:t> and pi</a:t>
            </a:r>
          </a:p>
          <a:p>
            <a:pPr marL="854075" lvl="1" indent="-342900"/>
            <a:endParaRPr lang="en-US" sz="1600" dirty="0"/>
          </a:p>
          <a:p>
            <a:pPr marL="854075" lvl="1" indent="-342900"/>
            <a:endParaRPr lang="en-US" sz="1600" dirty="0"/>
          </a:p>
          <a:p>
            <a:pPr marL="854075" lvl="1" indent="-342900"/>
            <a:endParaRPr lang="en-US" sz="1600" dirty="0"/>
          </a:p>
          <a:p>
            <a:pPr marL="854075" lvl="1" indent="-342900"/>
            <a:endParaRPr lang="en-US" sz="1600" dirty="0"/>
          </a:p>
          <a:p>
            <a:pPr marL="854075" lvl="1" indent="-342900"/>
            <a:endParaRPr lang="en-US" sz="1600" dirty="0"/>
          </a:p>
          <a:p>
            <a:pPr marL="854075" lvl="1" indent="-342900"/>
            <a:endParaRPr lang="en-US" sz="1600" dirty="0"/>
          </a:p>
          <a:p>
            <a:pPr marL="854075" lvl="1" indent="-342900"/>
            <a:r>
              <a:rPr lang="en-US" sz="1600" u="sng" dirty="0"/>
              <a:t>Incorrect classification contributes very minimal to the sum while a correct classification contributes large magnitudes</a:t>
            </a:r>
          </a:p>
        </p:txBody>
      </p:sp>
      <p:pic>
        <p:nvPicPr>
          <p:cNvPr id="11" name="Picture 10">
            <a:extLst>
              <a:ext uri="{FF2B5EF4-FFF2-40B4-BE49-F238E27FC236}">
                <a16:creationId xmlns:a16="http://schemas.microsoft.com/office/drawing/2014/main" id="{933E2741-EAD2-4A31-ABA4-B27609C7AD63}"/>
              </a:ext>
            </a:extLst>
          </p:cNvPr>
          <p:cNvPicPr>
            <a:picLocks noChangeAspect="1"/>
          </p:cNvPicPr>
          <p:nvPr/>
        </p:nvPicPr>
        <p:blipFill>
          <a:blip r:embed="rId5"/>
          <a:stretch>
            <a:fillRect/>
          </a:stretch>
        </p:blipFill>
        <p:spPr>
          <a:xfrm>
            <a:off x="1371601" y="2359753"/>
            <a:ext cx="4343400" cy="295661"/>
          </a:xfrm>
          <a:prstGeom prst="rect">
            <a:avLst/>
          </a:prstGeom>
        </p:spPr>
      </p:pic>
      <p:pic>
        <p:nvPicPr>
          <p:cNvPr id="12" name="Picture 11">
            <a:extLst>
              <a:ext uri="{FF2B5EF4-FFF2-40B4-BE49-F238E27FC236}">
                <a16:creationId xmlns:a16="http://schemas.microsoft.com/office/drawing/2014/main" id="{CC90FCB1-CF23-4B60-9786-6386954002E2}"/>
              </a:ext>
            </a:extLst>
          </p:cNvPr>
          <p:cNvPicPr>
            <a:picLocks noChangeAspect="1"/>
          </p:cNvPicPr>
          <p:nvPr/>
        </p:nvPicPr>
        <p:blipFill>
          <a:blip r:embed="rId6"/>
          <a:stretch>
            <a:fillRect/>
          </a:stretch>
        </p:blipFill>
        <p:spPr>
          <a:xfrm>
            <a:off x="1447800" y="4071678"/>
            <a:ext cx="3352800" cy="1183674"/>
          </a:xfrm>
          <a:prstGeom prst="rect">
            <a:avLst/>
          </a:prstGeom>
        </p:spPr>
      </p:pic>
      <p:sp>
        <p:nvSpPr>
          <p:cNvPr id="13" name="TextBox 12">
            <a:extLst>
              <a:ext uri="{FF2B5EF4-FFF2-40B4-BE49-F238E27FC236}">
                <a16:creationId xmlns:a16="http://schemas.microsoft.com/office/drawing/2014/main" id="{D2E27B16-AF96-4384-AFCC-31947C30BF07}"/>
              </a:ext>
            </a:extLst>
          </p:cNvPr>
          <p:cNvSpPr txBox="1"/>
          <p:nvPr/>
        </p:nvSpPr>
        <p:spPr>
          <a:xfrm>
            <a:off x="5257800" y="3959953"/>
            <a:ext cx="2286000" cy="1384995"/>
          </a:xfrm>
          <a:prstGeom prst="rect">
            <a:avLst/>
          </a:prstGeom>
          <a:noFill/>
        </p:spPr>
        <p:txBody>
          <a:bodyPr wrap="square" rtlCol="0">
            <a:spAutoFit/>
          </a:bodyPr>
          <a:lstStyle/>
          <a:p>
            <a:r>
              <a:rPr lang="en-US" sz="1200" dirty="0"/>
              <a:t>Correct classification</a:t>
            </a:r>
          </a:p>
          <a:p>
            <a:endParaRPr lang="en-US" sz="1200" dirty="0">
              <a:solidFill>
                <a:schemeClr val="tx1">
                  <a:lumMod val="50000"/>
                  <a:lumOff val="50000"/>
                </a:schemeClr>
              </a:solidFill>
            </a:endParaRPr>
          </a:p>
          <a:p>
            <a:r>
              <a:rPr lang="en-US" sz="1200" dirty="0"/>
              <a:t>Incorrect classification</a:t>
            </a:r>
          </a:p>
          <a:p>
            <a:endParaRPr lang="en-US" sz="1200" dirty="0"/>
          </a:p>
          <a:p>
            <a:r>
              <a:rPr lang="en-US" sz="1200" dirty="0"/>
              <a:t>Correct classification</a:t>
            </a:r>
          </a:p>
          <a:p>
            <a:endParaRPr lang="en-US" sz="1200" dirty="0"/>
          </a:p>
          <a:p>
            <a:r>
              <a:rPr lang="en-US" sz="1200" dirty="0"/>
              <a:t>Incorrect classification</a:t>
            </a:r>
          </a:p>
        </p:txBody>
      </p:sp>
    </p:spTree>
    <p:extLst>
      <p:ext uri="{BB962C8B-B14F-4D97-AF65-F5344CB8AC3E}">
        <p14:creationId xmlns:p14="http://schemas.microsoft.com/office/powerpoint/2010/main" val="2989710598"/>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1076" y="744834"/>
            <a:ext cx="6701725" cy="2653034"/>
          </a:xfrm>
        </p:spPr>
        <p:txBody>
          <a:bodyPr wrap="square">
            <a:spAutoFit/>
          </a:bodyPr>
          <a:lstStyle/>
          <a:p>
            <a:pPr marL="0" indent="0">
              <a:buNone/>
            </a:pPr>
            <a:r>
              <a:rPr lang="en-IN" sz="1800" u="sng" dirty="0"/>
              <a:t>Logistic Regression Model </a:t>
            </a:r>
            <a:r>
              <a:rPr lang="en-IN" sz="1800" dirty="0"/>
              <a:t>-</a:t>
            </a:r>
            <a:endParaRPr lang="en-US" sz="1600" dirty="0"/>
          </a:p>
          <a:p>
            <a:pPr marL="854075" lvl="1" indent="-342900">
              <a:buFont typeface="+mj-lt"/>
              <a:buAutoNum type="alphaLcPeriod" startAt="7"/>
            </a:pPr>
            <a:endParaRPr lang="en-US" sz="1600" dirty="0"/>
          </a:p>
          <a:p>
            <a:r>
              <a:rPr lang="en-US" sz="1400" dirty="0"/>
              <a:t>In case1 y = 1 and p = high implies that we have got things right!. It significantly inflates the sum because, Yi * log (Pi) would be high while the other term in the would be zero since 1 - Yi = 1 - 1 = 0. </a:t>
            </a:r>
          </a:p>
          <a:p>
            <a:endParaRPr lang="en-US" sz="1400" dirty="0"/>
          </a:p>
          <a:p>
            <a:r>
              <a:rPr lang="en-US" sz="1400" dirty="0"/>
              <a:t>So more occurrences of Case 1 would inflate the sum and consequently inflate the mean</a:t>
            </a:r>
          </a:p>
          <a:p>
            <a:pPr marL="342900" indent="-342900">
              <a:buFont typeface="+mj-lt"/>
              <a:buAutoNum type="alphaLcPeriod" startAt="11"/>
            </a:pPr>
            <a:endParaRPr lang="en-US" sz="1600" dirty="0"/>
          </a:p>
          <a:p>
            <a:pPr marL="511175" lvl="1" indent="0">
              <a:buNone/>
            </a:pPr>
            <a:endParaRPr lang="en-US" sz="1600" dirty="0"/>
          </a:p>
        </p:txBody>
      </p:sp>
      <p:grpSp>
        <p:nvGrpSpPr>
          <p:cNvPr id="4" name="Group 3">
            <a:extLst>
              <a:ext uri="{FF2B5EF4-FFF2-40B4-BE49-F238E27FC236}">
                <a16:creationId xmlns:a16="http://schemas.microsoft.com/office/drawing/2014/main" id="{3DC6E263-F38A-4A06-B0B0-3E636F11B02F}"/>
              </a:ext>
            </a:extLst>
          </p:cNvPr>
          <p:cNvGrpSpPr/>
          <p:nvPr/>
        </p:nvGrpSpPr>
        <p:grpSpPr>
          <a:xfrm>
            <a:off x="7924800" y="1143000"/>
            <a:ext cx="2925417" cy="1828800"/>
            <a:chOff x="2971800" y="2743200"/>
            <a:chExt cx="3733800" cy="2421263"/>
          </a:xfrm>
        </p:grpSpPr>
        <p:pic>
          <p:nvPicPr>
            <p:cNvPr id="5" name="Picture 2" descr="Image result for logistic regression">
              <a:extLst>
                <a:ext uri="{FF2B5EF4-FFF2-40B4-BE49-F238E27FC236}">
                  <a16:creationId xmlns:a16="http://schemas.microsoft.com/office/drawing/2014/main" id="{01C466D9-F45C-4873-8E57-126B2E5EF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743200"/>
              <a:ext cx="2906796" cy="2342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6101A2C-03DA-436E-B739-FE2E8AAC0BBB}"/>
                </a:ext>
              </a:extLst>
            </p:cNvPr>
            <p:cNvSpPr txBox="1"/>
            <p:nvPr/>
          </p:nvSpPr>
          <p:spPr>
            <a:xfrm>
              <a:off x="5985042" y="2904277"/>
              <a:ext cx="720558" cy="534742"/>
            </a:xfrm>
            <a:prstGeom prst="rect">
              <a:avLst/>
            </a:prstGeom>
            <a:noFill/>
          </p:spPr>
          <p:txBody>
            <a:bodyPr wrap="square" rtlCol="0">
              <a:spAutoFit/>
            </a:bodyPr>
            <a:lstStyle/>
            <a:p>
              <a:r>
                <a:rPr lang="en-US" sz="1000" dirty="0"/>
                <a:t>Class A</a:t>
              </a:r>
            </a:p>
          </p:txBody>
        </p:sp>
        <p:sp>
          <p:nvSpPr>
            <p:cNvPr id="7" name="TextBox 6">
              <a:extLst>
                <a:ext uri="{FF2B5EF4-FFF2-40B4-BE49-F238E27FC236}">
                  <a16:creationId xmlns:a16="http://schemas.microsoft.com/office/drawing/2014/main" id="{24C94C4E-F3C7-4387-80CD-270FD2F6740C}"/>
                </a:ext>
              </a:extLst>
            </p:cNvPr>
            <p:cNvSpPr txBox="1"/>
            <p:nvPr/>
          </p:nvSpPr>
          <p:spPr>
            <a:xfrm>
              <a:off x="5983284" y="4629721"/>
              <a:ext cx="720558" cy="534742"/>
            </a:xfrm>
            <a:prstGeom prst="rect">
              <a:avLst/>
            </a:prstGeom>
            <a:noFill/>
          </p:spPr>
          <p:txBody>
            <a:bodyPr wrap="square" rtlCol="0">
              <a:spAutoFit/>
            </a:bodyPr>
            <a:lstStyle/>
            <a:p>
              <a:r>
                <a:rPr lang="en-US" sz="1000" dirty="0"/>
                <a:t>Class B</a:t>
              </a:r>
            </a:p>
          </p:txBody>
        </p:sp>
        <p:pic>
          <p:nvPicPr>
            <p:cNvPr id="8" name="Picture 7">
              <a:extLst>
                <a:ext uri="{FF2B5EF4-FFF2-40B4-BE49-F238E27FC236}">
                  <a16:creationId xmlns:a16="http://schemas.microsoft.com/office/drawing/2014/main" id="{5BE66E5F-033E-4D01-A35A-FB372A71FE1F}"/>
                </a:ext>
              </a:extLst>
            </p:cNvPr>
            <p:cNvPicPr>
              <a:picLocks noChangeAspect="1"/>
            </p:cNvPicPr>
            <p:nvPr/>
          </p:nvPicPr>
          <p:blipFill>
            <a:blip r:embed="rId4"/>
            <a:stretch>
              <a:fillRect/>
            </a:stretch>
          </p:blipFill>
          <p:spPr>
            <a:xfrm>
              <a:off x="3200400" y="4724400"/>
              <a:ext cx="2514600" cy="119743"/>
            </a:xfrm>
            <a:prstGeom prst="rect">
              <a:avLst/>
            </a:prstGeom>
          </p:spPr>
        </p:pic>
      </p:grpSp>
      <p:sp>
        <p:nvSpPr>
          <p:cNvPr id="2" name="Flowchart: Connector 1">
            <a:extLst>
              <a:ext uri="{FF2B5EF4-FFF2-40B4-BE49-F238E27FC236}">
                <a16:creationId xmlns:a16="http://schemas.microsoft.com/office/drawing/2014/main" id="{BEFD22A3-A803-4776-AF13-132FF733E95C}"/>
              </a:ext>
            </a:extLst>
          </p:cNvPr>
          <p:cNvSpPr/>
          <p:nvPr/>
        </p:nvSpPr>
        <p:spPr>
          <a:xfrm>
            <a:off x="9829799" y="1199910"/>
            <a:ext cx="228600" cy="2286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1</a:t>
            </a:r>
          </a:p>
        </p:txBody>
      </p:sp>
      <p:sp>
        <p:nvSpPr>
          <p:cNvPr id="10" name="Flowchart: Connector 9">
            <a:extLst>
              <a:ext uri="{FF2B5EF4-FFF2-40B4-BE49-F238E27FC236}">
                <a16:creationId xmlns:a16="http://schemas.microsoft.com/office/drawing/2014/main" id="{01B4C722-C653-46AF-96D2-DA7B4F608A07}"/>
              </a:ext>
            </a:extLst>
          </p:cNvPr>
          <p:cNvSpPr/>
          <p:nvPr/>
        </p:nvSpPr>
        <p:spPr>
          <a:xfrm>
            <a:off x="8915399" y="2286000"/>
            <a:ext cx="228600" cy="2286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2</a:t>
            </a:r>
          </a:p>
        </p:txBody>
      </p:sp>
      <p:sp>
        <p:nvSpPr>
          <p:cNvPr id="11" name="Flowchart: Connector 10">
            <a:extLst>
              <a:ext uri="{FF2B5EF4-FFF2-40B4-BE49-F238E27FC236}">
                <a16:creationId xmlns:a16="http://schemas.microsoft.com/office/drawing/2014/main" id="{3B538BDC-DABB-41D6-A7A1-6994CEE35F63}"/>
              </a:ext>
            </a:extLst>
          </p:cNvPr>
          <p:cNvSpPr/>
          <p:nvPr/>
        </p:nvSpPr>
        <p:spPr>
          <a:xfrm>
            <a:off x="8458199" y="2514600"/>
            <a:ext cx="228600" cy="228600"/>
          </a:xfrm>
          <a:prstGeom prst="flowChartConnector">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3</a:t>
            </a:r>
          </a:p>
        </p:txBody>
      </p:sp>
      <p:sp>
        <p:nvSpPr>
          <p:cNvPr id="13" name="Flowchart: Connector 12">
            <a:extLst>
              <a:ext uri="{FF2B5EF4-FFF2-40B4-BE49-F238E27FC236}">
                <a16:creationId xmlns:a16="http://schemas.microsoft.com/office/drawing/2014/main" id="{303DD2D1-6D16-4E79-89D6-72EFE24D2137}"/>
              </a:ext>
            </a:extLst>
          </p:cNvPr>
          <p:cNvSpPr/>
          <p:nvPr/>
        </p:nvSpPr>
        <p:spPr>
          <a:xfrm>
            <a:off x="9296399" y="1295400"/>
            <a:ext cx="228600" cy="228600"/>
          </a:xfrm>
          <a:prstGeom prst="flowChartConnector">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4</a:t>
            </a:r>
          </a:p>
        </p:txBody>
      </p:sp>
      <p:sp>
        <p:nvSpPr>
          <p:cNvPr id="14" name="Rectangle 3">
            <a:extLst>
              <a:ext uri="{FF2B5EF4-FFF2-40B4-BE49-F238E27FC236}">
                <a16:creationId xmlns:a16="http://schemas.microsoft.com/office/drawing/2014/main" id="{00920573-053D-4FF5-9635-D2014B6FF4B5}"/>
              </a:ext>
            </a:extLst>
          </p:cNvPr>
          <p:cNvSpPr txBox="1">
            <a:spLocks noChangeArrowheads="1"/>
          </p:cNvSpPr>
          <p:nvPr/>
        </p:nvSpPr>
        <p:spPr>
          <a:xfrm>
            <a:off x="381000" y="2389193"/>
            <a:ext cx="11125200" cy="4641271"/>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1175" lvl="1" indent="0">
              <a:buNone/>
            </a:pPr>
            <a:endParaRPr lang="en-US" sz="1600" dirty="0"/>
          </a:p>
          <a:p>
            <a:pPr marL="342900" indent="-342900">
              <a:buFont typeface="+mj-lt"/>
              <a:buAutoNum type="alphaLcPeriod" startAt="10"/>
            </a:pPr>
            <a:endParaRPr lang="en-US" sz="1400" dirty="0"/>
          </a:p>
          <a:p>
            <a:r>
              <a:rPr lang="en-US" sz="1400" dirty="0">
                <a:latin typeface="Body Level 1"/>
              </a:rPr>
              <a:t>In case2, y = 1 and p is low which is incorrect classification. p = low, Yi * log (Pi) would not inflate the sum as much, the second term would be zero since 1- </a:t>
            </a:r>
            <a:r>
              <a:rPr lang="en-US" sz="1400" dirty="0" err="1">
                <a:latin typeface="Body Level 1"/>
              </a:rPr>
              <a:t>yi</a:t>
            </a:r>
            <a:r>
              <a:rPr lang="en-US" sz="1400" dirty="0">
                <a:latin typeface="Body Level 1"/>
              </a:rPr>
              <a:t> would be zero. So Case 2 would ultimately not affect the sum a lot.</a:t>
            </a:r>
          </a:p>
          <a:p>
            <a:endParaRPr lang="en-US" sz="1400" dirty="0">
              <a:latin typeface="Body Level 1"/>
            </a:endParaRPr>
          </a:p>
          <a:p>
            <a:r>
              <a:rPr lang="en-US" sz="1400" dirty="0">
                <a:latin typeface="Body Level 1"/>
              </a:rPr>
              <a:t>Similarly the occurrences of Case 3 would inflate the sum significantly because first term would be 0 but second term will be high i.e. (1- </a:t>
            </a:r>
            <a:r>
              <a:rPr lang="en-US" sz="1400" dirty="0" err="1">
                <a:latin typeface="Body Level 1"/>
              </a:rPr>
              <a:t>yi</a:t>
            </a:r>
            <a:r>
              <a:rPr lang="en-US" sz="1400" dirty="0">
                <a:latin typeface="Body Level 1"/>
              </a:rPr>
              <a:t>)* log(1 – pi)</a:t>
            </a:r>
          </a:p>
          <a:p>
            <a:endParaRPr lang="en-US" sz="1400" dirty="0">
              <a:latin typeface="Body Level 1"/>
            </a:endParaRPr>
          </a:p>
          <a:p>
            <a:r>
              <a:rPr lang="en-US" sz="1400" dirty="0">
                <a:latin typeface="Body Level 1"/>
              </a:rPr>
              <a:t>Case 4 first term will be 0  while in second term due to high pi, (1 – pi) will also be small hence contribution will be small</a:t>
            </a:r>
          </a:p>
          <a:p>
            <a:endParaRPr lang="en-US" sz="1400" dirty="0">
              <a:latin typeface="Body Level 1"/>
            </a:endParaRPr>
          </a:p>
          <a:p>
            <a:r>
              <a:rPr lang="en-US" sz="1400" dirty="0">
                <a:latin typeface="Body Level 1"/>
              </a:rPr>
              <a:t>More of Case 1s and Case 3s increase the magnitude of the sum inside the </a:t>
            </a:r>
            <a:r>
              <a:rPr lang="en-US" sz="1400" dirty="0" err="1">
                <a:latin typeface="Body Level 1"/>
              </a:rPr>
              <a:t>logloss</a:t>
            </a:r>
            <a:r>
              <a:rPr lang="en-US" sz="1400" dirty="0">
                <a:latin typeface="Body Level 1"/>
              </a:rPr>
              <a:t> formula and because of the negative sign, make it overall error smaller and smaller</a:t>
            </a:r>
          </a:p>
          <a:p>
            <a:endParaRPr lang="en-US" sz="1400" dirty="0">
              <a:latin typeface="Body Level 1"/>
            </a:endParaRPr>
          </a:p>
          <a:p>
            <a:r>
              <a:rPr lang="en-US" sz="1400" dirty="0">
                <a:latin typeface="Body Level 1"/>
              </a:rPr>
              <a:t>More Case2s and Case4s will not have as bit an impact on the overall value </a:t>
            </a:r>
          </a:p>
          <a:p>
            <a:endParaRPr lang="en-US" sz="1400" dirty="0">
              <a:latin typeface="Body Level 1"/>
            </a:endParaRPr>
          </a:p>
          <a:p>
            <a:r>
              <a:rPr lang="en-US" sz="1400" dirty="0">
                <a:latin typeface="Body Level 1"/>
              </a:rPr>
              <a:t>The objective is to find the logistic curve that makes the overall </a:t>
            </a:r>
            <a:r>
              <a:rPr lang="en-US" sz="1400" dirty="0" err="1">
                <a:latin typeface="Body Level 1"/>
              </a:rPr>
              <a:t>logloss</a:t>
            </a:r>
            <a:r>
              <a:rPr lang="en-US" sz="1400" dirty="0">
                <a:latin typeface="Body Level 1"/>
              </a:rPr>
              <a:t> as negative as possible</a:t>
            </a:r>
          </a:p>
          <a:p>
            <a:endParaRPr lang="en-US" sz="1400" dirty="0">
              <a:latin typeface="Body Level 1"/>
            </a:endParaRPr>
          </a:p>
          <a:p>
            <a:pPr marL="511175" lvl="1" indent="0">
              <a:buNone/>
            </a:pPr>
            <a:endParaRPr lang="en-US" sz="1600" dirty="0"/>
          </a:p>
        </p:txBody>
      </p:sp>
    </p:spTree>
    <p:extLst>
      <p:ext uri="{BB962C8B-B14F-4D97-AF65-F5344CB8AC3E}">
        <p14:creationId xmlns:p14="http://schemas.microsoft.com/office/powerpoint/2010/main" val="3252813647"/>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57200" y="762000"/>
            <a:ext cx="8229600" cy="4909036"/>
          </a:xfrm>
        </p:spPr>
        <p:txBody>
          <a:bodyPr>
            <a:spAutoFit/>
          </a:bodyPr>
          <a:lstStyle/>
          <a:p>
            <a:pPr marL="0" indent="0">
              <a:buNone/>
            </a:pPr>
            <a:r>
              <a:rPr lang="en-IN" sz="1800" u="sng" dirty="0"/>
              <a:t>Logistic Regression Model </a:t>
            </a:r>
            <a:r>
              <a:rPr lang="en-IN" sz="1800" dirty="0"/>
              <a:t>-</a:t>
            </a:r>
          </a:p>
          <a:p>
            <a:pPr marL="0" indent="0">
              <a:buNone/>
            </a:pPr>
            <a:endParaRPr lang="en-IN" sz="1400" dirty="0"/>
          </a:p>
          <a:p>
            <a:pPr marL="0" indent="0">
              <a:buNone/>
            </a:pPr>
            <a:r>
              <a:rPr lang="en-US" sz="1800" dirty="0"/>
              <a:t>Advantages - </a:t>
            </a:r>
          </a:p>
          <a:p>
            <a:pPr marL="342900" indent="-342900">
              <a:buAutoNum type="arabicPeriod"/>
            </a:pPr>
            <a:r>
              <a:rPr lang="en-US" sz="1400" dirty="0"/>
              <a:t>Makes no assumptions about distributions of classes in feature space</a:t>
            </a:r>
          </a:p>
          <a:p>
            <a:pPr marL="342900" indent="-342900">
              <a:buAutoNum type="arabicPeriod"/>
            </a:pPr>
            <a:r>
              <a:rPr lang="en-US" sz="1400" dirty="0"/>
              <a:t>Easily extended to multiple classes (multinomial regression)</a:t>
            </a:r>
          </a:p>
          <a:p>
            <a:pPr marL="342900" indent="-342900">
              <a:buAutoNum type="arabicPeriod"/>
            </a:pPr>
            <a:r>
              <a:rPr lang="en-US" sz="1400" dirty="0"/>
              <a:t>Natural probabilistic view of class predictions</a:t>
            </a:r>
          </a:p>
          <a:p>
            <a:pPr marL="342900" indent="-342900">
              <a:buAutoNum type="arabicPeriod"/>
            </a:pPr>
            <a:r>
              <a:rPr lang="en-US" sz="1400" dirty="0"/>
              <a:t>Quick to train</a:t>
            </a:r>
          </a:p>
          <a:p>
            <a:pPr marL="342900" indent="-342900">
              <a:buAutoNum type="arabicPeriod"/>
            </a:pPr>
            <a:r>
              <a:rPr lang="en-US" sz="1400" dirty="0"/>
              <a:t>Very fast at classifying unknown records</a:t>
            </a:r>
          </a:p>
          <a:p>
            <a:pPr marL="342900" indent="-342900">
              <a:buAutoNum type="arabicPeriod"/>
            </a:pPr>
            <a:r>
              <a:rPr lang="en-US" sz="1400" dirty="0"/>
              <a:t>Good accuracy for many simple data sets </a:t>
            </a:r>
          </a:p>
          <a:p>
            <a:pPr marL="342900" indent="-342900">
              <a:buAutoNum type="arabicPeriod"/>
            </a:pPr>
            <a:r>
              <a:rPr lang="en-US" sz="1400" dirty="0"/>
              <a:t>Resistant to overfitting</a:t>
            </a:r>
          </a:p>
          <a:p>
            <a:pPr marL="342900" indent="-342900">
              <a:buAutoNum type="arabicPeriod"/>
            </a:pPr>
            <a:r>
              <a:rPr lang="en-US" sz="1400" dirty="0"/>
              <a:t>Can interpret model coefficients as indicators of feature importance</a:t>
            </a:r>
          </a:p>
          <a:p>
            <a:pPr marL="342900" indent="-342900">
              <a:buAutoNum type="arabicPeriod"/>
            </a:pPr>
            <a:endParaRPr lang="en-US" sz="1400" dirty="0"/>
          </a:p>
          <a:p>
            <a:pPr marL="0" indent="0">
              <a:buNone/>
            </a:pPr>
            <a:r>
              <a:rPr lang="en-US" sz="1800" dirty="0"/>
              <a:t>Dis advantages - </a:t>
            </a:r>
          </a:p>
          <a:p>
            <a:pPr marL="342900" indent="-342900">
              <a:buAutoNum type="arabicPeriod"/>
            </a:pPr>
            <a:r>
              <a:rPr lang="en-US" sz="1600" dirty="0"/>
              <a:t>Constructs linear boundaries</a:t>
            </a:r>
          </a:p>
        </p:txBody>
      </p:sp>
    </p:spTree>
    <p:extLst>
      <p:ext uri="{BB962C8B-B14F-4D97-AF65-F5344CB8AC3E}">
        <p14:creationId xmlns:p14="http://schemas.microsoft.com/office/powerpoint/2010/main" val="1686971549"/>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48200" y="2895601"/>
            <a:ext cx="2819400" cy="249299"/>
          </a:xfrm>
        </p:spPr>
        <p:txBody>
          <a:bodyPr wrap="square">
            <a:spAutoFit/>
          </a:bodyPr>
          <a:lstStyle/>
          <a:p>
            <a:pPr marL="0" indent="0">
              <a:buNone/>
            </a:pPr>
            <a:r>
              <a:rPr lang="en-IN" sz="1800" b="1" u="sng" dirty="0"/>
              <a:t>K Nearest Neighbours</a:t>
            </a:r>
          </a:p>
        </p:txBody>
      </p:sp>
    </p:spTree>
    <p:extLst>
      <p:ext uri="{BB962C8B-B14F-4D97-AF65-F5344CB8AC3E}">
        <p14:creationId xmlns:p14="http://schemas.microsoft.com/office/powerpoint/2010/main" val="2054681416"/>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2" descr="http://euler.rene-grothmann.de/Programs/Examples/images/Clustering%20Data%20Points-002.png">
            <a:extLst>
              <a:ext uri="{FF2B5EF4-FFF2-40B4-BE49-F238E27FC236}">
                <a16:creationId xmlns:a16="http://schemas.microsoft.com/office/drawing/2014/main" id="{867DAE7D-41F9-4932-871E-1BECDA4E869A}"/>
              </a:ext>
            </a:extLst>
          </p:cNvPr>
          <p:cNvPicPr>
            <a:picLocks noChangeAspect="1" noChangeArrowheads="1"/>
          </p:cNvPicPr>
          <p:nvPr/>
        </p:nvPicPr>
        <p:blipFill>
          <a:blip r:embed="rId2" cstate="print"/>
          <a:srcRect/>
          <a:stretch>
            <a:fillRect/>
          </a:stretch>
        </p:blipFill>
        <p:spPr bwMode="auto">
          <a:xfrm>
            <a:off x="2514600" y="2743200"/>
            <a:ext cx="4267200" cy="4038600"/>
          </a:xfrm>
          <a:prstGeom prst="rect">
            <a:avLst/>
          </a:prstGeom>
          <a:noFill/>
        </p:spPr>
      </p:pic>
      <p:sp>
        <p:nvSpPr>
          <p:cNvPr id="89" name="Oval 88">
            <a:extLst>
              <a:ext uri="{FF2B5EF4-FFF2-40B4-BE49-F238E27FC236}">
                <a16:creationId xmlns:a16="http://schemas.microsoft.com/office/drawing/2014/main" id="{720AF821-2782-4DDE-9D4B-A9566176DBA8}"/>
              </a:ext>
            </a:extLst>
          </p:cNvPr>
          <p:cNvSpPr/>
          <p:nvPr/>
        </p:nvSpPr>
        <p:spPr>
          <a:xfrm>
            <a:off x="4724400" y="4953000"/>
            <a:ext cx="43892" cy="43892"/>
          </a:xfrm>
          <a:prstGeom prst="ellipse">
            <a:avLst/>
          </a:prstGeom>
          <a:solidFill>
            <a:srgbClr val="EE2D3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cxnSp>
        <p:nvCxnSpPr>
          <p:cNvPr id="90" name="Straight Arrow Connector 89">
            <a:extLst>
              <a:ext uri="{FF2B5EF4-FFF2-40B4-BE49-F238E27FC236}">
                <a16:creationId xmlns:a16="http://schemas.microsoft.com/office/drawing/2014/main" id="{9B184238-1665-4C8A-871F-110F6A02E13D}"/>
              </a:ext>
            </a:extLst>
          </p:cNvPr>
          <p:cNvCxnSpPr/>
          <p:nvPr/>
        </p:nvCxnSpPr>
        <p:spPr>
          <a:xfrm flipV="1">
            <a:off x="4724400" y="3886200"/>
            <a:ext cx="3581400" cy="914400"/>
          </a:xfrm>
          <a:prstGeom prst="straightConnector1">
            <a:avLst/>
          </a:prstGeom>
          <a:noFill/>
          <a:ln w="25400" cap="flat" cmpd="sng" algn="ctr">
            <a:solidFill>
              <a:srgbClr val="03A2DF"/>
            </a:solidFill>
            <a:prstDash val="solid"/>
            <a:tailEnd type="arrow"/>
          </a:ln>
          <a:effectLst>
            <a:outerShdw blurRad="40000" dist="20000" dir="5400000" rotWithShape="0">
              <a:srgbClr val="000000">
                <a:alpha val="38000"/>
              </a:srgbClr>
            </a:outerShdw>
          </a:effectLst>
        </p:spPr>
      </p:cxnSp>
      <p:cxnSp>
        <p:nvCxnSpPr>
          <p:cNvPr id="91" name="Straight Arrow Connector 90">
            <a:extLst>
              <a:ext uri="{FF2B5EF4-FFF2-40B4-BE49-F238E27FC236}">
                <a16:creationId xmlns:a16="http://schemas.microsoft.com/office/drawing/2014/main" id="{4EDC8A9F-2FEC-4068-9D57-B4E8B9E87820}"/>
              </a:ext>
            </a:extLst>
          </p:cNvPr>
          <p:cNvCxnSpPr/>
          <p:nvPr/>
        </p:nvCxnSpPr>
        <p:spPr>
          <a:xfrm>
            <a:off x="4724400" y="5257800"/>
            <a:ext cx="3962400" cy="1382490"/>
          </a:xfrm>
          <a:prstGeom prst="straightConnector1">
            <a:avLst/>
          </a:prstGeom>
          <a:noFill/>
          <a:ln w="25400" cap="flat" cmpd="sng" algn="ctr">
            <a:solidFill>
              <a:srgbClr val="03A2DF"/>
            </a:solidFill>
            <a:prstDash val="solid"/>
            <a:tailEnd type="arrow"/>
          </a:ln>
          <a:effectLst>
            <a:outerShdw blurRad="40000" dist="20000" dir="5400000" rotWithShape="0">
              <a:srgbClr val="000000">
                <a:alpha val="38000"/>
              </a:srgbClr>
            </a:outerShdw>
          </a:effectLst>
        </p:spPr>
      </p:cxnSp>
      <p:sp>
        <p:nvSpPr>
          <p:cNvPr id="92" name="Oval 91">
            <a:extLst>
              <a:ext uri="{FF2B5EF4-FFF2-40B4-BE49-F238E27FC236}">
                <a16:creationId xmlns:a16="http://schemas.microsoft.com/office/drawing/2014/main" id="{CC2FBC4B-AFA1-40C1-9472-97B98F3E0C5F}"/>
              </a:ext>
            </a:extLst>
          </p:cNvPr>
          <p:cNvSpPr/>
          <p:nvPr/>
        </p:nvSpPr>
        <p:spPr>
          <a:xfrm>
            <a:off x="4557486" y="4771572"/>
            <a:ext cx="457200" cy="457200"/>
          </a:xfrm>
          <a:prstGeom prst="ellipse">
            <a:avLst/>
          </a:prstGeom>
          <a:no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3" name="Oval 92">
            <a:extLst>
              <a:ext uri="{FF2B5EF4-FFF2-40B4-BE49-F238E27FC236}">
                <a16:creationId xmlns:a16="http://schemas.microsoft.com/office/drawing/2014/main" id="{03ACFE64-8827-4601-9865-9940FE4B3C7F}"/>
              </a:ext>
            </a:extLst>
          </p:cNvPr>
          <p:cNvSpPr/>
          <p:nvPr/>
        </p:nvSpPr>
        <p:spPr>
          <a:xfrm>
            <a:off x="7391400" y="3810000"/>
            <a:ext cx="3048000" cy="2819400"/>
          </a:xfrm>
          <a:prstGeom prst="ellipse">
            <a:avLst/>
          </a:prstGeom>
          <a:noFill/>
          <a:ln w="9525" cap="flat" cmpd="sng" algn="ctr">
            <a:solidFill>
              <a:srgbClr val="EE2D3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4" name="Oval 93">
            <a:extLst>
              <a:ext uri="{FF2B5EF4-FFF2-40B4-BE49-F238E27FC236}">
                <a16:creationId xmlns:a16="http://schemas.microsoft.com/office/drawing/2014/main" id="{F3CD57F9-B6C8-41FF-B1A4-2738190BCAEF}"/>
              </a:ext>
            </a:extLst>
          </p:cNvPr>
          <p:cNvSpPr/>
          <p:nvPr/>
        </p:nvSpPr>
        <p:spPr>
          <a:xfrm>
            <a:off x="8911692" y="5163456"/>
            <a:ext cx="91440" cy="91440"/>
          </a:xfrm>
          <a:prstGeom prst="ellipse">
            <a:avLst/>
          </a:prstGeom>
          <a:solidFill>
            <a:srgbClr val="EE2D3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5" name="Oval 94">
            <a:extLst>
              <a:ext uri="{FF2B5EF4-FFF2-40B4-BE49-F238E27FC236}">
                <a16:creationId xmlns:a16="http://schemas.microsoft.com/office/drawing/2014/main" id="{8C52C6DD-1CFF-483D-94BE-8AEA0EEE0555}"/>
              </a:ext>
            </a:extLst>
          </p:cNvPr>
          <p:cNvSpPr/>
          <p:nvPr/>
        </p:nvSpPr>
        <p:spPr>
          <a:xfrm>
            <a:off x="8534400" y="5181600"/>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6" name="Oval 95">
            <a:extLst>
              <a:ext uri="{FF2B5EF4-FFF2-40B4-BE49-F238E27FC236}">
                <a16:creationId xmlns:a16="http://schemas.microsoft.com/office/drawing/2014/main" id="{DA9274EE-085F-41E6-AC98-83782B230959}"/>
              </a:ext>
            </a:extLst>
          </p:cNvPr>
          <p:cNvSpPr/>
          <p:nvPr/>
        </p:nvSpPr>
        <p:spPr>
          <a:xfrm>
            <a:off x="8766630" y="5238930"/>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7" name="Oval 96">
            <a:extLst>
              <a:ext uri="{FF2B5EF4-FFF2-40B4-BE49-F238E27FC236}">
                <a16:creationId xmlns:a16="http://schemas.microsoft.com/office/drawing/2014/main" id="{046794E4-B6AB-4515-9E1E-D920F74F91C8}"/>
              </a:ext>
            </a:extLst>
          </p:cNvPr>
          <p:cNvSpPr/>
          <p:nvPr/>
        </p:nvSpPr>
        <p:spPr>
          <a:xfrm>
            <a:off x="8763000" y="5410200"/>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8" name="Oval 97">
            <a:extLst>
              <a:ext uri="{FF2B5EF4-FFF2-40B4-BE49-F238E27FC236}">
                <a16:creationId xmlns:a16="http://schemas.microsoft.com/office/drawing/2014/main" id="{6F6C3E4C-D607-442E-B219-5E59989BB657}"/>
              </a:ext>
            </a:extLst>
          </p:cNvPr>
          <p:cNvSpPr/>
          <p:nvPr/>
        </p:nvSpPr>
        <p:spPr>
          <a:xfrm>
            <a:off x="8991600" y="4800600"/>
            <a:ext cx="91440" cy="91440"/>
          </a:xfrm>
          <a:prstGeom prst="ellipse">
            <a:avLst/>
          </a:prstGeom>
          <a:solidFill>
            <a:srgbClr val="03A2DF">
              <a:lumMod val="75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9" name="Oval 98">
            <a:extLst>
              <a:ext uri="{FF2B5EF4-FFF2-40B4-BE49-F238E27FC236}">
                <a16:creationId xmlns:a16="http://schemas.microsoft.com/office/drawing/2014/main" id="{E743361E-63A6-42AE-8D2E-12966EB2BD11}"/>
              </a:ext>
            </a:extLst>
          </p:cNvPr>
          <p:cNvSpPr/>
          <p:nvPr/>
        </p:nvSpPr>
        <p:spPr>
          <a:xfrm>
            <a:off x="9111342" y="5061870"/>
            <a:ext cx="91440" cy="91440"/>
          </a:xfrm>
          <a:prstGeom prst="ellipse">
            <a:avLst/>
          </a:prstGeom>
          <a:solidFill>
            <a:srgbClr val="03A2DF">
              <a:lumMod val="75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0" name="Oval 99">
            <a:extLst>
              <a:ext uri="{FF2B5EF4-FFF2-40B4-BE49-F238E27FC236}">
                <a16:creationId xmlns:a16="http://schemas.microsoft.com/office/drawing/2014/main" id="{8D62A62F-FCA6-4749-AB5F-80FFB00E0F92}"/>
              </a:ext>
            </a:extLst>
          </p:cNvPr>
          <p:cNvSpPr/>
          <p:nvPr/>
        </p:nvSpPr>
        <p:spPr>
          <a:xfrm>
            <a:off x="9296400" y="4953000"/>
            <a:ext cx="91440" cy="91440"/>
          </a:xfrm>
          <a:prstGeom prst="ellipse">
            <a:avLst/>
          </a:prstGeom>
          <a:solidFill>
            <a:srgbClr val="03A2DF">
              <a:lumMod val="75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1" name="Oval 100">
            <a:extLst>
              <a:ext uri="{FF2B5EF4-FFF2-40B4-BE49-F238E27FC236}">
                <a16:creationId xmlns:a16="http://schemas.microsoft.com/office/drawing/2014/main" id="{DC6CCAC3-49AA-4771-9A2D-11DEE819F602}"/>
              </a:ext>
            </a:extLst>
          </p:cNvPr>
          <p:cNvSpPr/>
          <p:nvPr/>
        </p:nvSpPr>
        <p:spPr>
          <a:xfrm>
            <a:off x="8730342" y="5014692"/>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2" name="Oval 101">
            <a:extLst>
              <a:ext uri="{FF2B5EF4-FFF2-40B4-BE49-F238E27FC236}">
                <a16:creationId xmlns:a16="http://schemas.microsoft.com/office/drawing/2014/main" id="{B42574FF-0435-4076-81C2-5C0EF1D83A74}"/>
              </a:ext>
            </a:extLst>
          </p:cNvPr>
          <p:cNvSpPr/>
          <p:nvPr/>
        </p:nvSpPr>
        <p:spPr>
          <a:xfrm>
            <a:off x="9187548" y="5236026"/>
            <a:ext cx="91440" cy="91440"/>
          </a:xfrm>
          <a:prstGeom prst="ellipse">
            <a:avLst/>
          </a:prstGeom>
          <a:solidFill>
            <a:srgbClr val="81C24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E68CF45F-5AF8-49A0-9E39-03A79AE89ABB}"/>
              </a:ext>
            </a:extLst>
          </p:cNvPr>
          <p:cNvSpPr/>
          <p:nvPr/>
        </p:nvSpPr>
        <p:spPr>
          <a:xfrm>
            <a:off x="9002490" y="5304972"/>
            <a:ext cx="91440" cy="91440"/>
          </a:xfrm>
          <a:prstGeom prst="ellipse">
            <a:avLst/>
          </a:prstGeom>
          <a:solidFill>
            <a:srgbClr val="81C24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4" name="Oval 103">
            <a:extLst>
              <a:ext uri="{FF2B5EF4-FFF2-40B4-BE49-F238E27FC236}">
                <a16:creationId xmlns:a16="http://schemas.microsoft.com/office/drawing/2014/main" id="{BCD56DF0-2FD5-4E4B-82BC-6BB280944E64}"/>
              </a:ext>
            </a:extLst>
          </p:cNvPr>
          <p:cNvSpPr/>
          <p:nvPr/>
        </p:nvSpPr>
        <p:spPr>
          <a:xfrm>
            <a:off x="9448800" y="5334000"/>
            <a:ext cx="91440" cy="91440"/>
          </a:xfrm>
          <a:prstGeom prst="ellipse">
            <a:avLst/>
          </a:prstGeom>
          <a:solidFill>
            <a:srgbClr val="81C24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5" name="Oval 104">
            <a:extLst>
              <a:ext uri="{FF2B5EF4-FFF2-40B4-BE49-F238E27FC236}">
                <a16:creationId xmlns:a16="http://schemas.microsoft.com/office/drawing/2014/main" id="{47282B2A-1F76-420A-93DA-EB465DBC5880}"/>
              </a:ext>
            </a:extLst>
          </p:cNvPr>
          <p:cNvSpPr/>
          <p:nvPr/>
        </p:nvSpPr>
        <p:spPr>
          <a:xfrm>
            <a:off x="8911770" y="4963896"/>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grpSp>
        <p:nvGrpSpPr>
          <p:cNvPr id="106" name="Group 105">
            <a:extLst>
              <a:ext uri="{FF2B5EF4-FFF2-40B4-BE49-F238E27FC236}">
                <a16:creationId xmlns:a16="http://schemas.microsoft.com/office/drawing/2014/main" id="{7504D7D7-D224-4C22-8B0D-3B343226FA79}"/>
              </a:ext>
            </a:extLst>
          </p:cNvPr>
          <p:cNvGrpSpPr/>
          <p:nvPr/>
        </p:nvGrpSpPr>
        <p:grpSpPr>
          <a:xfrm>
            <a:off x="8991600" y="4572000"/>
            <a:ext cx="469040" cy="435270"/>
            <a:chOff x="1157514" y="5014848"/>
            <a:chExt cx="469040" cy="435270"/>
          </a:xfrm>
        </p:grpSpPr>
        <p:sp>
          <p:nvSpPr>
            <p:cNvPr id="107" name="Isosceles Triangle 106">
              <a:extLst>
                <a:ext uri="{FF2B5EF4-FFF2-40B4-BE49-F238E27FC236}">
                  <a16:creationId xmlns:a16="http://schemas.microsoft.com/office/drawing/2014/main" id="{E058D0FF-A827-4CC4-9D29-993655DD5622}"/>
                </a:ext>
              </a:extLst>
            </p:cNvPr>
            <p:cNvSpPr/>
            <p:nvPr/>
          </p:nvSpPr>
          <p:spPr>
            <a:xfrm rot="5634051">
              <a:off x="1303911" y="4896657"/>
              <a:ext cx="188085" cy="457200"/>
            </a:xfrm>
            <a:prstGeom prst="triangle">
              <a:avLst/>
            </a:prstGeom>
            <a:solidFill>
              <a:srgbClr val="EE2D3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C3B3CC09-243E-4A05-A575-96AD1E1C303E}"/>
                </a:ext>
              </a:extLst>
            </p:cNvPr>
            <p:cNvCxnSpPr/>
            <p:nvPr/>
          </p:nvCxnSpPr>
          <p:spPr>
            <a:xfrm flipH="1">
              <a:off x="1157514" y="5014848"/>
              <a:ext cx="20485" cy="43527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grpSp>
      <p:grpSp>
        <p:nvGrpSpPr>
          <p:cNvPr id="109" name="Group 108">
            <a:extLst>
              <a:ext uri="{FF2B5EF4-FFF2-40B4-BE49-F238E27FC236}">
                <a16:creationId xmlns:a16="http://schemas.microsoft.com/office/drawing/2014/main" id="{53FF9B3B-0B80-4D35-A2D8-67CA8471F4E7}"/>
              </a:ext>
            </a:extLst>
          </p:cNvPr>
          <p:cNvGrpSpPr/>
          <p:nvPr/>
        </p:nvGrpSpPr>
        <p:grpSpPr>
          <a:xfrm>
            <a:off x="9067800" y="5029200"/>
            <a:ext cx="469040" cy="435270"/>
            <a:chOff x="1157514" y="5014848"/>
            <a:chExt cx="469040" cy="435270"/>
          </a:xfrm>
        </p:grpSpPr>
        <p:sp>
          <p:nvSpPr>
            <p:cNvPr id="110" name="Isosceles Triangle 109">
              <a:extLst>
                <a:ext uri="{FF2B5EF4-FFF2-40B4-BE49-F238E27FC236}">
                  <a16:creationId xmlns:a16="http://schemas.microsoft.com/office/drawing/2014/main" id="{FB9A99C9-D415-4BBC-ADEE-D270CAE95ABB}"/>
                </a:ext>
              </a:extLst>
            </p:cNvPr>
            <p:cNvSpPr/>
            <p:nvPr/>
          </p:nvSpPr>
          <p:spPr>
            <a:xfrm rot="5634051">
              <a:off x="1303911" y="4896657"/>
              <a:ext cx="188085" cy="457200"/>
            </a:xfrm>
            <a:prstGeom prst="triangle">
              <a:avLst/>
            </a:prstGeom>
            <a:solidFill>
              <a:srgbClr val="EE2D3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6CFE2280-FBA9-460F-960F-B0AC6B9A95FE}"/>
                </a:ext>
              </a:extLst>
            </p:cNvPr>
            <p:cNvCxnSpPr/>
            <p:nvPr/>
          </p:nvCxnSpPr>
          <p:spPr>
            <a:xfrm flipH="1">
              <a:off x="1157514" y="5014848"/>
              <a:ext cx="20485" cy="43527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grpSp>
      <p:grpSp>
        <p:nvGrpSpPr>
          <p:cNvPr id="112" name="Group 111">
            <a:extLst>
              <a:ext uri="{FF2B5EF4-FFF2-40B4-BE49-F238E27FC236}">
                <a16:creationId xmlns:a16="http://schemas.microsoft.com/office/drawing/2014/main" id="{91E0F997-4A22-4484-BF82-358A253132F2}"/>
              </a:ext>
            </a:extLst>
          </p:cNvPr>
          <p:cNvGrpSpPr/>
          <p:nvPr/>
        </p:nvGrpSpPr>
        <p:grpSpPr>
          <a:xfrm flipH="1">
            <a:off x="8425542" y="4786086"/>
            <a:ext cx="381000" cy="511470"/>
            <a:chOff x="1157514" y="5014848"/>
            <a:chExt cx="469040" cy="435270"/>
          </a:xfrm>
        </p:grpSpPr>
        <p:sp>
          <p:nvSpPr>
            <p:cNvPr id="113" name="Isosceles Triangle 112">
              <a:extLst>
                <a:ext uri="{FF2B5EF4-FFF2-40B4-BE49-F238E27FC236}">
                  <a16:creationId xmlns:a16="http://schemas.microsoft.com/office/drawing/2014/main" id="{467ECA8C-8C81-4512-9495-FA076D3873DC}"/>
                </a:ext>
              </a:extLst>
            </p:cNvPr>
            <p:cNvSpPr/>
            <p:nvPr/>
          </p:nvSpPr>
          <p:spPr>
            <a:xfrm rot="5634051">
              <a:off x="1303911" y="4896657"/>
              <a:ext cx="188085" cy="457200"/>
            </a:xfrm>
            <a:prstGeom prst="triangle">
              <a:avLst/>
            </a:prstGeom>
            <a:solidFill>
              <a:srgbClr val="EE2D3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cxnSp>
          <p:nvCxnSpPr>
            <p:cNvPr id="114" name="Straight Connector 113">
              <a:extLst>
                <a:ext uri="{FF2B5EF4-FFF2-40B4-BE49-F238E27FC236}">
                  <a16:creationId xmlns:a16="http://schemas.microsoft.com/office/drawing/2014/main" id="{77CD2695-C0A0-47F6-A341-629988CD592A}"/>
                </a:ext>
              </a:extLst>
            </p:cNvPr>
            <p:cNvCxnSpPr/>
            <p:nvPr/>
          </p:nvCxnSpPr>
          <p:spPr>
            <a:xfrm flipH="1">
              <a:off x="1157514" y="5014848"/>
              <a:ext cx="20485" cy="43527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grpSp>
      <p:sp>
        <p:nvSpPr>
          <p:cNvPr id="115" name="Oval 114">
            <a:extLst>
              <a:ext uri="{FF2B5EF4-FFF2-40B4-BE49-F238E27FC236}">
                <a16:creationId xmlns:a16="http://schemas.microsoft.com/office/drawing/2014/main" id="{FAC43210-A4F8-490E-BF38-89CC93584652}"/>
              </a:ext>
            </a:extLst>
          </p:cNvPr>
          <p:cNvSpPr/>
          <p:nvPr/>
        </p:nvSpPr>
        <p:spPr>
          <a:xfrm>
            <a:off x="8915400" y="5170716"/>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8F2EB5B4-B23A-4CC0-A680-333B995E5838}"/>
              </a:ext>
            </a:extLst>
          </p:cNvPr>
          <p:cNvSpPr txBox="1">
            <a:spLocks noChangeArrowheads="1"/>
          </p:cNvSpPr>
          <p:nvPr/>
        </p:nvSpPr>
        <p:spPr>
          <a:xfrm>
            <a:off x="76200" y="543732"/>
            <a:ext cx="11658600" cy="4093428"/>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en-US" sz="1800" u="sng" dirty="0"/>
              <a:t>K Nearest Neighbors based classifications </a:t>
            </a:r>
            <a:r>
              <a:rPr lang="en-US" altLang="en-US" sz="1800" dirty="0"/>
              <a:t>- </a:t>
            </a:r>
          </a:p>
          <a:p>
            <a:pPr>
              <a:buFont typeface="Wingdings" panose="05000000000000000000" pitchFamily="2" charset="2"/>
              <a:buChar char="§"/>
            </a:pPr>
            <a:endParaRPr lang="en-US" sz="1400" dirty="0"/>
          </a:p>
          <a:p>
            <a:pPr marL="796925" lvl="1">
              <a:buFont typeface="Wingdings" panose="05000000000000000000" pitchFamily="2" charset="2"/>
              <a:buChar char="§"/>
            </a:pPr>
            <a:r>
              <a:rPr lang="en-US" sz="1400" dirty="0">
                <a:latin typeface="Body Level 1"/>
                <a:cs typeface="Arial"/>
              </a:rPr>
              <a:t>Is an instance-based learning or non-generalizing learning. It does not construct a general internal model</a:t>
            </a:r>
          </a:p>
          <a:p>
            <a:pPr marL="796925" lvl="1">
              <a:buFont typeface="Wingdings" panose="05000000000000000000" pitchFamily="2" charset="2"/>
              <a:buChar char="§"/>
            </a:pPr>
            <a:r>
              <a:rPr lang="en-US" sz="1400" dirty="0">
                <a:latin typeface="Body Level 1"/>
                <a:cs typeface="Arial"/>
              </a:rPr>
              <a:t>Classification is computed from a simple majority vote of the nearest neighbors of each point</a:t>
            </a:r>
          </a:p>
          <a:p>
            <a:pPr marL="796925" lvl="1">
              <a:buFont typeface="Wingdings" panose="05000000000000000000" pitchFamily="2" charset="2"/>
              <a:buChar char="§"/>
            </a:pPr>
            <a:r>
              <a:rPr lang="en-US" sz="1400" dirty="0">
                <a:latin typeface="Body Level 1"/>
                <a:cs typeface="Arial"/>
              </a:rPr>
              <a:t>New data point is assigned a class which has the most data points in the nearest neighbors of the point</a:t>
            </a:r>
          </a:p>
          <a:p>
            <a:pPr marL="796925" lvl="1">
              <a:buFont typeface="Wingdings" panose="05000000000000000000" pitchFamily="2" charset="2"/>
              <a:buChar char="§"/>
            </a:pPr>
            <a:r>
              <a:rPr lang="en-US" altLang="en-US" sz="1400" dirty="0">
                <a:latin typeface="Body Level 1"/>
              </a:rPr>
              <a:t>Suited for classification where relationship between features and target classes is numerous, complex and difficult to understand and yet items in a class tend to be fairly homogenous on the values of attributes</a:t>
            </a:r>
          </a:p>
          <a:p>
            <a:pPr marL="796925" lvl="1">
              <a:buFont typeface="Wingdings" panose="05000000000000000000" pitchFamily="2" charset="2"/>
              <a:buChar char="§"/>
            </a:pPr>
            <a:r>
              <a:rPr lang="en-US" altLang="en-US" sz="1400" dirty="0">
                <a:latin typeface="Body Level 1"/>
              </a:rPr>
              <a:t>Not suitable if the data is noisy and the target classes do not have clear demarcation in terms of attribute values</a:t>
            </a:r>
          </a:p>
          <a:p>
            <a:pPr marL="796925" lvl="1">
              <a:buFont typeface="Wingdings" panose="05000000000000000000" pitchFamily="2" charset="2"/>
              <a:buChar char="§"/>
            </a:pPr>
            <a:r>
              <a:rPr lang="en-US" sz="1400" dirty="0">
                <a:latin typeface="Body Level 1"/>
                <a:cs typeface="Arial"/>
              </a:rPr>
              <a:t>The training data is represented by the scattered data points in the feature space</a:t>
            </a:r>
          </a:p>
          <a:p>
            <a:pPr marL="796925" lvl="1">
              <a:buFont typeface="Wingdings" panose="05000000000000000000" pitchFamily="2" charset="2"/>
              <a:buChar char="§"/>
            </a:pPr>
            <a:r>
              <a:rPr lang="en-US" sz="1400" dirty="0">
                <a:latin typeface="Body Level 1"/>
                <a:cs typeface="Arial"/>
              </a:rPr>
              <a:t>The color of the data points indicate the class they belong to</a:t>
            </a:r>
          </a:p>
          <a:p>
            <a:pPr marL="796925" lvl="1">
              <a:buFont typeface="Wingdings" panose="05000000000000000000" pitchFamily="2" charset="2"/>
              <a:buChar char="§"/>
            </a:pPr>
            <a:r>
              <a:rPr lang="en-US" sz="1400" dirty="0">
                <a:latin typeface="Body Level 1"/>
                <a:cs typeface="Arial"/>
              </a:rPr>
              <a:t>The grey point is the query point who's class has to be fixed</a:t>
            </a:r>
          </a:p>
          <a:p>
            <a:pPr marL="854075" lvl="1" indent="-342900">
              <a:buFont typeface="+mj-lt"/>
              <a:buAutoNum type="alphaLcPeriod"/>
            </a:pPr>
            <a:endParaRPr lang="en-US" altLang="en-US" sz="1600" dirty="0"/>
          </a:p>
          <a:p>
            <a:pPr marL="854075" lvl="1" indent="-342900">
              <a:buFont typeface="+mj-lt"/>
              <a:buAutoNum type="alphaLcPeriod"/>
            </a:pPr>
            <a:endParaRPr lang="en-US" altLang="en-US" sz="1600" dirty="0"/>
          </a:p>
          <a:p>
            <a:pPr marL="854075" lvl="1" indent="-342900">
              <a:buFont typeface="+mj-lt"/>
              <a:buAutoNum type="alphaLcPeriod"/>
            </a:pPr>
            <a:endParaRPr lang="en-US" sz="1600" dirty="0"/>
          </a:p>
          <a:p>
            <a:pPr marL="854075" lvl="1" indent="-342900">
              <a:buFont typeface="+mj-lt"/>
              <a:buAutoNum type="alphaLcPeriod"/>
            </a:pPr>
            <a:endParaRPr lang="en-US" sz="1600" dirty="0"/>
          </a:p>
        </p:txBody>
      </p:sp>
    </p:spTree>
    <p:extLst>
      <p:ext uri="{BB962C8B-B14F-4D97-AF65-F5344CB8AC3E}">
        <p14:creationId xmlns:p14="http://schemas.microsoft.com/office/powerpoint/2010/main" val="360014872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anim calcmode="lin" valueType="num">
                                      <p:cBhvr additive="base">
                                        <p:cTn id="11" dur="500" fill="hold"/>
                                        <p:tgtEl>
                                          <p:spTgt spid="106"/>
                                        </p:tgtEl>
                                        <p:attrNameLst>
                                          <p:attrName>ppt_x</p:attrName>
                                        </p:attrNameLst>
                                      </p:cBhvr>
                                      <p:tavLst>
                                        <p:tav tm="0">
                                          <p:val>
                                            <p:strVal val="#ppt_x"/>
                                          </p:val>
                                        </p:tav>
                                        <p:tav tm="100000">
                                          <p:val>
                                            <p:strVal val="#ppt_x"/>
                                          </p:val>
                                        </p:tav>
                                      </p:tavLst>
                                    </p:anim>
                                    <p:anim calcmode="lin" valueType="num">
                                      <p:cBhvr additive="base">
                                        <p:cTn id="12" dur="500" fill="hold"/>
                                        <p:tgtEl>
                                          <p:spTgt spid="10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anim calcmode="lin" valueType="num">
                                      <p:cBhvr additive="base">
                                        <p:cTn id="15" dur="500" fill="hold"/>
                                        <p:tgtEl>
                                          <p:spTgt spid="112"/>
                                        </p:tgtEl>
                                        <p:attrNameLst>
                                          <p:attrName>ppt_x</p:attrName>
                                        </p:attrNameLst>
                                      </p:cBhvr>
                                      <p:tavLst>
                                        <p:tav tm="0">
                                          <p:val>
                                            <p:strVal val="#ppt_x"/>
                                          </p:val>
                                        </p:tav>
                                        <p:tav tm="100000">
                                          <p:val>
                                            <p:strVal val="#ppt_x"/>
                                          </p:val>
                                        </p:tav>
                                      </p:tavLst>
                                    </p:anim>
                                    <p:anim calcmode="lin" valueType="num">
                                      <p:cBhvr additive="base">
                                        <p:cTn id="16" dur="500" fill="hold"/>
                                        <p:tgtEl>
                                          <p:spTgt spid="11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 presetClass="entr" presetSubtype="0" fill="hold" grpId="0" nodeType="afterEffect">
                                  <p:stCondLst>
                                    <p:cond delay="1000"/>
                                  </p:stCondLst>
                                  <p:childTnLst>
                                    <p:set>
                                      <p:cBhvr>
                                        <p:cTn id="19"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81000" y="762000"/>
            <a:ext cx="6553200" cy="5155257"/>
          </a:xfrm>
        </p:spPr>
        <p:txBody>
          <a:bodyPr wrap="square">
            <a:spAutoFit/>
          </a:bodyPr>
          <a:lstStyle/>
          <a:p>
            <a:pPr marL="0" indent="0">
              <a:buNone/>
            </a:pPr>
            <a:r>
              <a:rPr lang="en-US" altLang="en-US" sz="1800" u="sng" dirty="0"/>
              <a:t>K Nearest Neighbors based classifications </a:t>
            </a:r>
            <a:r>
              <a:rPr lang="en-US" altLang="en-US" sz="1800" dirty="0"/>
              <a:t>-</a:t>
            </a:r>
          </a:p>
          <a:p>
            <a:endParaRPr lang="en-US" altLang="en-US" sz="1600" dirty="0"/>
          </a:p>
          <a:p>
            <a:pPr marL="854075" lvl="1" indent="-342900"/>
            <a:r>
              <a:rPr lang="en-IN" sz="1400" dirty="0"/>
              <a:t>Measuring similarity with distance between the points using Euclidian method</a:t>
            </a:r>
          </a:p>
          <a:p>
            <a:pPr marL="854075" lvl="1" indent="-342900"/>
            <a:endParaRPr lang="en-IN" sz="1400" dirty="0"/>
          </a:p>
          <a:p>
            <a:pPr marL="854075" lvl="1" indent="-342900"/>
            <a:r>
              <a:rPr lang="en-IN" sz="1400" dirty="0"/>
              <a:t>Other distance measurement methods include Manhattan distance, </a:t>
            </a:r>
            <a:r>
              <a:rPr lang="en-IN" sz="1400" dirty="0" err="1"/>
              <a:t>Minkowski</a:t>
            </a:r>
            <a:r>
              <a:rPr lang="en-IN" sz="1400" dirty="0"/>
              <a:t> distance, </a:t>
            </a:r>
            <a:r>
              <a:rPr lang="en-IN" sz="1400" dirty="0" err="1"/>
              <a:t>Mahalanobis</a:t>
            </a:r>
            <a:r>
              <a:rPr lang="en-IN" sz="1400" dirty="0"/>
              <a:t> distance, Bhattacharya distance etc.</a:t>
            </a:r>
          </a:p>
          <a:p>
            <a:pPr marL="854075" lvl="1" indent="-342900"/>
            <a:r>
              <a:rPr lang="en-US" sz="1400" dirty="0" err="1">
                <a:cs typeface="Arial"/>
              </a:rPr>
              <a:t>Scikit</a:t>
            </a:r>
            <a:r>
              <a:rPr lang="en-US" sz="1400" dirty="0">
                <a:cs typeface="Arial"/>
              </a:rPr>
              <a:t>-learn implements two different nearest neighbors classifiers – K Nearest Neighbor Classifier and Radius Neighbor Classifier</a:t>
            </a:r>
          </a:p>
          <a:p>
            <a:pPr marL="854075" lvl="1" indent="-342900"/>
            <a:endParaRPr lang="en-US" sz="1400" dirty="0">
              <a:cs typeface="Arial"/>
            </a:endParaRPr>
          </a:p>
          <a:p>
            <a:pPr marL="854075" lvl="1" indent="-342900"/>
            <a:r>
              <a:rPr lang="en-US" sz="1400" dirty="0"/>
              <a:t>Radius Neighbor Classifier implements learning based on number of neighbors within a fixed radius r of each training point, where r is a floating point value specified by the user</a:t>
            </a:r>
          </a:p>
          <a:p>
            <a:pPr marL="854075" lvl="1" indent="-342900"/>
            <a:endParaRPr lang="en-US" sz="1400" dirty="0"/>
          </a:p>
          <a:p>
            <a:pPr marL="854075" lvl="1" indent="-342900"/>
            <a:r>
              <a:rPr lang="en-US" sz="1400" dirty="0"/>
              <a:t>Determining the optimal K is the challenge in K Nearest Neighbor classifiers. In general, larger value of K suppresses impact of noise but prone to majority class dominating</a:t>
            </a:r>
          </a:p>
          <a:p>
            <a:pPr marL="854075" lvl="1" indent="-342900"/>
            <a:endParaRPr lang="en-US" sz="1400" dirty="0"/>
          </a:p>
          <a:p>
            <a:pPr marL="854075" lvl="1" indent="-342900"/>
            <a:r>
              <a:rPr lang="en-US" sz="1400" dirty="0"/>
              <a:t>Radius Neighbor Classifier may be a better choice when the sampling is not uniform. However, when there are many attributes and data is sparse, this method becomes ineffective due to curse of dimensionality</a:t>
            </a:r>
          </a:p>
          <a:p>
            <a:pPr marL="854075" lvl="1" indent="-342900"/>
            <a:endParaRPr lang="en-IN" sz="1400" dirty="0"/>
          </a:p>
        </p:txBody>
      </p:sp>
      <p:pic>
        <p:nvPicPr>
          <p:cNvPr id="182274" name="Picture 2" descr="https://www.mathsisfun.com/algebra/images/dist-2-points-3d.gif"/>
          <p:cNvPicPr>
            <a:picLocks noChangeAspect="1" noChangeArrowheads="1"/>
          </p:cNvPicPr>
          <p:nvPr/>
        </p:nvPicPr>
        <p:blipFill>
          <a:blip r:embed="rId3" cstate="print"/>
          <a:srcRect/>
          <a:stretch>
            <a:fillRect/>
          </a:stretch>
        </p:blipFill>
        <p:spPr bwMode="auto">
          <a:xfrm>
            <a:off x="7772400" y="1752600"/>
            <a:ext cx="2590800" cy="2374901"/>
          </a:xfrm>
          <a:prstGeom prst="rect">
            <a:avLst/>
          </a:prstGeom>
          <a:noFill/>
        </p:spPr>
      </p:pic>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95587" name="Picture 3" descr="Image result for distance formula in three dimensions"/>
          <p:cNvPicPr>
            <a:picLocks noChangeAspect="1" noChangeArrowheads="1"/>
          </p:cNvPicPr>
          <p:nvPr/>
        </p:nvPicPr>
        <p:blipFill>
          <a:blip r:embed="rId4" cstate="print"/>
          <a:srcRect/>
          <a:stretch>
            <a:fillRect/>
          </a:stretch>
        </p:blipFill>
        <p:spPr bwMode="auto">
          <a:xfrm>
            <a:off x="7239001" y="4127501"/>
            <a:ext cx="3962400" cy="838201"/>
          </a:xfrm>
          <a:prstGeom prst="rect">
            <a:avLst/>
          </a:prstGeom>
          <a:noFill/>
        </p:spPr>
      </p:pic>
      <p:sp>
        <p:nvSpPr>
          <p:cNvPr id="6" name="TextBox 5">
            <a:extLst>
              <a:ext uri="{FF2B5EF4-FFF2-40B4-BE49-F238E27FC236}">
                <a16:creationId xmlns:a16="http://schemas.microsoft.com/office/drawing/2014/main" id="{E8DB6241-A5B6-44EA-A7E6-A4B2A2633072}"/>
              </a:ext>
            </a:extLst>
          </p:cNvPr>
          <p:cNvSpPr txBox="1"/>
          <p:nvPr/>
        </p:nvSpPr>
        <p:spPr>
          <a:xfrm>
            <a:off x="1447800" y="6172201"/>
            <a:ext cx="8915400" cy="646331"/>
          </a:xfrm>
          <a:prstGeom prst="rect">
            <a:avLst/>
          </a:prstGeom>
          <a:noFill/>
        </p:spPr>
        <p:txBody>
          <a:bodyPr wrap="square" rtlCol="0">
            <a:spAutoFit/>
          </a:bodyPr>
          <a:lstStyle/>
          <a:p>
            <a:r>
              <a:rPr lang="en-US" b="1" dirty="0"/>
              <a:t>Ref: </a:t>
            </a:r>
            <a:r>
              <a:rPr lang="en-US" dirty="0">
                <a:solidFill>
                  <a:schemeClr val="tx1">
                    <a:lumMod val="50000"/>
                    <a:lumOff val="50000"/>
                  </a:schemeClr>
                </a:solidFill>
                <a:hlinkClick r:id="rId5"/>
              </a:rPr>
              <a:t>http://scikit-learn.org/stable/modules/neighbors.html#classification</a:t>
            </a:r>
            <a:endParaRPr lang="en-US" dirty="0">
              <a:solidFill>
                <a:schemeClr val="tx1">
                  <a:lumMod val="50000"/>
                  <a:lumOff val="50000"/>
                </a:schemeClr>
              </a:solidFill>
            </a:endParaRPr>
          </a:p>
          <a:p>
            <a:endParaRPr lang="en-US" dirty="0">
              <a:solidFill>
                <a:schemeClr val="tx1">
                  <a:lumMod val="50000"/>
                  <a:lumOff val="50000"/>
                </a:schemeClr>
              </a:solidFill>
            </a:endParaRPr>
          </a:p>
        </p:txBody>
      </p:sp>
    </p:spTree>
    <p:extLst>
      <p:ext uri="{BB962C8B-B14F-4D97-AF65-F5344CB8AC3E}">
        <p14:creationId xmlns:p14="http://schemas.microsoft.com/office/powerpoint/2010/main" val="3004541218"/>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 name="Rectangle 3">
            <a:extLst>
              <a:ext uri="{FF2B5EF4-FFF2-40B4-BE49-F238E27FC236}">
                <a16:creationId xmlns:a16="http://schemas.microsoft.com/office/drawing/2014/main" id="{6D42F8BE-C2FC-4DF4-9F77-B0447D6AAFAD}"/>
              </a:ext>
            </a:extLst>
          </p:cNvPr>
          <p:cNvSpPr txBox="1">
            <a:spLocks noChangeArrowheads="1"/>
          </p:cNvSpPr>
          <p:nvPr/>
        </p:nvSpPr>
        <p:spPr>
          <a:xfrm>
            <a:off x="304800" y="609600"/>
            <a:ext cx="11430000" cy="4635115"/>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en-US" sz="1800" u="sng" dirty="0"/>
              <a:t>K Nearest Neighbors based classifications</a:t>
            </a:r>
            <a:r>
              <a:rPr lang="en-US" altLang="en-US" sz="1800" dirty="0"/>
              <a:t> -</a:t>
            </a:r>
          </a:p>
          <a:p>
            <a:pPr marL="0" indent="0">
              <a:buNone/>
            </a:pPr>
            <a:endParaRPr lang="en-US" sz="1400" dirty="0"/>
          </a:p>
          <a:p>
            <a:pPr marL="796925" lvl="1">
              <a:buFont typeface="Wingdings" panose="05000000000000000000" pitchFamily="2" charset="2"/>
              <a:buChar char="§"/>
            </a:pPr>
            <a:r>
              <a:rPr lang="en-US" sz="1400" dirty="0">
                <a:latin typeface="Body Level 1"/>
              </a:rPr>
              <a:t>The Neighbors based algorithm can also be used for regression where the labels are continuous data and the label of query point can be average of the labels of the neighbors</a:t>
            </a:r>
          </a:p>
          <a:p>
            <a:pPr marL="796925" lvl="1">
              <a:buFont typeface="Wingdings" panose="05000000000000000000" pitchFamily="2" charset="2"/>
              <a:buChar char="§"/>
            </a:pPr>
            <a:endParaRPr lang="en-US" sz="1400" dirty="0">
              <a:latin typeface="Body Level 1"/>
              <a:cs typeface="Arial"/>
            </a:endParaRPr>
          </a:p>
          <a:p>
            <a:pPr marL="796925" lvl="1">
              <a:buFont typeface="Wingdings" panose="05000000000000000000" pitchFamily="2" charset="2"/>
              <a:buChar char="§"/>
            </a:pPr>
            <a:r>
              <a:rPr lang="en-US" sz="1400" dirty="0">
                <a:latin typeface="Body Level 1"/>
                <a:cs typeface="Arial"/>
              </a:rPr>
              <a:t>The approach to find nearest neighbors using distance between the query point and all other points is called the brute force. Becomes time costly (O(N^2) ) and inefficient with increase in number of points</a:t>
            </a:r>
          </a:p>
          <a:p>
            <a:pPr marL="796925" lvl="1">
              <a:buFont typeface="Wingdings" panose="05000000000000000000" pitchFamily="2" charset="2"/>
              <a:buChar char="§"/>
            </a:pPr>
            <a:endParaRPr lang="en-US" sz="1400" dirty="0">
              <a:latin typeface="Body Level 1"/>
              <a:cs typeface="Arial"/>
            </a:endParaRPr>
          </a:p>
          <a:p>
            <a:pPr marL="796925" lvl="1">
              <a:buFont typeface="Wingdings" panose="05000000000000000000" pitchFamily="2" charset="2"/>
              <a:buChar char="§"/>
            </a:pPr>
            <a:r>
              <a:rPr lang="en-US" sz="1400" dirty="0">
                <a:latin typeface="Body Level 1"/>
                <a:cs typeface="Arial"/>
              </a:rPr>
              <a:t>KD Tree based nearest neighbor approach helps reduce the time from the order of N^2 to  </a:t>
            </a:r>
            <a:r>
              <a:rPr lang="en-US" sz="1400" dirty="0" err="1">
                <a:latin typeface="Body Level 1"/>
                <a:cs typeface="Arial"/>
              </a:rPr>
              <a:t>DNlogN</a:t>
            </a:r>
            <a:r>
              <a:rPr lang="en-US" sz="1400" dirty="0">
                <a:latin typeface="Body Level 1"/>
                <a:cs typeface="Arial"/>
              </a:rPr>
              <a:t> where D is number of dimensions. This methods becomes ineffective when D is large dur to curse of dimensionality</a:t>
            </a:r>
          </a:p>
          <a:p>
            <a:pPr marL="796925" lvl="1">
              <a:buFont typeface="Wingdings" panose="05000000000000000000" pitchFamily="2" charset="2"/>
              <a:buChar char="§"/>
            </a:pPr>
            <a:r>
              <a:rPr lang="en-IN" sz="1400" dirty="0">
                <a:latin typeface="Body Level 1"/>
              </a:rPr>
              <a:t>The distance formula is highly dependent on how features / attributes / dimensions are measured. </a:t>
            </a:r>
          </a:p>
          <a:p>
            <a:pPr marL="796925" lvl="1">
              <a:buFont typeface="Wingdings" panose="05000000000000000000" pitchFamily="2" charset="2"/>
              <a:buChar char="§"/>
            </a:pPr>
            <a:endParaRPr lang="en-IN" sz="1400" dirty="0">
              <a:latin typeface="Body Level 1"/>
            </a:endParaRPr>
          </a:p>
          <a:p>
            <a:pPr marL="796925" lvl="1">
              <a:buFont typeface="Wingdings" panose="05000000000000000000" pitchFamily="2" charset="2"/>
              <a:buChar char="§"/>
            </a:pPr>
            <a:r>
              <a:rPr lang="en-IN" sz="1400" dirty="0">
                <a:latin typeface="Body Level 1"/>
              </a:rPr>
              <a:t>Those dimensions which have larger possible range of values will dominate the result of the distance calculation using Euclidian formula</a:t>
            </a:r>
          </a:p>
          <a:p>
            <a:pPr marL="796925" lvl="1">
              <a:buFont typeface="Wingdings" panose="05000000000000000000" pitchFamily="2" charset="2"/>
              <a:buChar char="§"/>
            </a:pPr>
            <a:endParaRPr lang="en-IN" sz="1400" dirty="0">
              <a:latin typeface="Body Level 1"/>
            </a:endParaRPr>
          </a:p>
          <a:p>
            <a:pPr marL="796925" lvl="1">
              <a:buFont typeface="Wingdings" panose="05000000000000000000" pitchFamily="2" charset="2"/>
              <a:buChar char="§"/>
            </a:pPr>
            <a:r>
              <a:rPr lang="en-IN" sz="1400" dirty="0">
                <a:latin typeface="Body Level 1"/>
              </a:rPr>
              <a:t>To ensure all the dimensions have similar scale, we normalize the data on all the dimensions / attributes</a:t>
            </a:r>
          </a:p>
          <a:p>
            <a:pPr marL="796925" lvl="1">
              <a:buFont typeface="Wingdings" panose="05000000000000000000" pitchFamily="2" charset="2"/>
              <a:buChar char="§"/>
            </a:pPr>
            <a:endParaRPr lang="en-IN" sz="1400" dirty="0">
              <a:latin typeface="Body Level 1"/>
            </a:endParaRPr>
          </a:p>
          <a:p>
            <a:pPr marL="796925" lvl="1">
              <a:buFont typeface="Wingdings" panose="05000000000000000000" pitchFamily="2" charset="2"/>
              <a:buChar char="§"/>
            </a:pPr>
            <a:r>
              <a:rPr lang="en-IN" sz="1400" dirty="0">
                <a:latin typeface="Body Level 1"/>
              </a:rPr>
              <a:t>There are multiple ways of normalizing the data. We will use Z-score standardization</a:t>
            </a:r>
          </a:p>
          <a:p>
            <a:pPr marL="796925" lvl="1">
              <a:buFont typeface="Wingdings" panose="05000000000000000000" pitchFamily="2" charset="2"/>
              <a:buChar char="§"/>
            </a:pPr>
            <a:endParaRPr lang="en-US" sz="1400" dirty="0">
              <a:latin typeface="Body Level 1"/>
              <a:cs typeface="Arial"/>
            </a:endParaRPr>
          </a:p>
        </p:txBody>
      </p:sp>
      <p:pic>
        <p:nvPicPr>
          <p:cNvPr id="4" name="Picture 3" descr="http://www.statisticshowto.com/wp-content/uploads/2014/02/z-score.png">
            <a:extLst>
              <a:ext uri="{FF2B5EF4-FFF2-40B4-BE49-F238E27FC236}">
                <a16:creationId xmlns:a16="http://schemas.microsoft.com/office/drawing/2014/main" id="{5B341141-D1A7-43E4-B08B-61F7DEB42300}"/>
              </a:ext>
            </a:extLst>
          </p:cNvPr>
          <p:cNvPicPr>
            <a:picLocks noChangeAspect="1" noChangeArrowheads="1"/>
          </p:cNvPicPr>
          <p:nvPr/>
        </p:nvPicPr>
        <p:blipFill>
          <a:blip r:embed="rId3" cstate="print"/>
          <a:srcRect/>
          <a:stretch>
            <a:fillRect/>
          </a:stretch>
        </p:blipFill>
        <p:spPr bwMode="auto">
          <a:xfrm>
            <a:off x="7467600" y="4572000"/>
            <a:ext cx="914400" cy="467360"/>
          </a:xfrm>
          <a:prstGeom prst="rect">
            <a:avLst/>
          </a:prstGeom>
          <a:noFill/>
        </p:spPr>
      </p:pic>
    </p:spTree>
    <p:extLst>
      <p:ext uri="{BB962C8B-B14F-4D97-AF65-F5344CB8AC3E}">
        <p14:creationId xmlns:p14="http://schemas.microsoft.com/office/powerpoint/2010/main" val="3118577954"/>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B2E282D2-826B-4E52-B6D7-7F66F5B819BB}"/>
              </a:ext>
            </a:extLst>
          </p:cNvPr>
          <p:cNvSpPr>
            <a:spLocks noGrp="1" noChangeArrowheads="1"/>
          </p:cNvSpPr>
          <p:nvPr>
            <p:ph type="body" idx="1"/>
          </p:nvPr>
        </p:nvSpPr>
        <p:spPr>
          <a:xfrm>
            <a:off x="388910" y="1323001"/>
            <a:ext cx="5326090" cy="4847010"/>
          </a:xfrm>
        </p:spPr>
        <p:txBody>
          <a:bodyPr>
            <a:normAutofit/>
          </a:bodyPr>
          <a:lstStyle/>
          <a:p>
            <a:r>
              <a:rPr lang="en-US" altLang="en-US" sz="1400" dirty="0"/>
              <a:t>Similarity</a:t>
            </a:r>
          </a:p>
          <a:p>
            <a:pPr lvl="1"/>
            <a:r>
              <a:rPr lang="en-US" altLang="en-US" sz="1400" dirty="0">
                <a:latin typeface="Body Level 1"/>
              </a:rPr>
              <a:t>Numerical measure of how alike two data objects are</a:t>
            </a:r>
          </a:p>
          <a:p>
            <a:pPr lvl="1"/>
            <a:r>
              <a:rPr lang="en-US" altLang="en-US" sz="1400" dirty="0">
                <a:latin typeface="Body Level 1"/>
              </a:rPr>
              <a:t>Value is higher when objects are more alike</a:t>
            </a:r>
          </a:p>
          <a:p>
            <a:pPr lvl="1"/>
            <a:r>
              <a:rPr lang="en-US" altLang="en-US" sz="1400" dirty="0">
                <a:latin typeface="Body Level 1"/>
              </a:rPr>
              <a:t>Often falls in the range [0,1]</a:t>
            </a:r>
          </a:p>
          <a:p>
            <a:pPr lvl="1"/>
            <a:endParaRPr lang="en-US" altLang="en-US" sz="1400" dirty="0">
              <a:latin typeface="Body Level 1"/>
            </a:endParaRPr>
          </a:p>
          <a:p>
            <a:r>
              <a:rPr lang="en-US" altLang="en-US" sz="1400" dirty="0"/>
              <a:t>Dissimilarity (e.g., distance)</a:t>
            </a:r>
          </a:p>
          <a:p>
            <a:pPr lvl="1"/>
            <a:r>
              <a:rPr lang="en-US" altLang="en-US" sz="1400" dirty="0">
                <a:latin typeface="Body Level 1"/>
              </a:rPr>
              <a:t>Numerical measure of how different two data objects are</a:t>
            </a:r>
          </a:p>
          <a:p>
            <a:pPr lvl="1"/>
            <a:r>
              <a:rPr lang="en-US" altLang="en-US" sz="1400" dirty="0">
                <a:latin typeface="Body Level 1"/>
              </a:rPr>
              <a:t>Lower when objects are more alike</a:t>
            </a:r>
          </a:p>
          <a:p>
            <a:pPr lvl="1"/>
            <a:r>
              <a:rPr lang="en-US" altLang="en-US" sz="1400" dirty="0">
                <a:latin typeface="Body Level 1"/>
              </a:rPr>
              <a:t>Minimum dissimilarity is often 0</a:t>
            </a:r>
          </a:p>
          <a:p>
            <a:pPr lvl="1"/>
            <a:r>
              <a:rPr lang="en-US" altLang="en-US" sz="1400" dirty="0">
                <a:latin typeface="Body Level 1"/>
              </a:rPr>
              <a:t>Upper limit varies</a:t>
            </a:r>
          </a:p>
          <a:p>
            <a:pPr lvl="1"/>
            <a:endParaRPr lang="en-US" altLang="en-US" sz="1400" dirty="0">
              <a:latin typeface="Body Level 1"/>
            </a:endParaRPr>
          </a:p>
          <a:p>
            <a:r>
              <a:rPr lang="en-US" altLang="en-US" sz="1400" dirty="0"/>
              <a:t>Proximity refers to a similarity or dissimilarity</a:t>
            </a:r>
          </a:p>
        </p:txBody>
      </p:sp>
      <p:sp>
        <p:nvSpPr>
          <p:cNvPr id="6148" name="Slide Number Placeholder 5">
            <a:extLst>
              <a:ext uri="{FF2B5EF4-FFF2-40B4-BE49-F238E27FC236}">
                <a16:creationId xmlns:a16="http://schemas.microsoft.com/office/drawing/2014/main" id="{DDF4E2F7-35BC-4265-B8A8-E92BCABB1CE9}"/>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C0EE093A-2FA0-44B0-B2BD-BE4B6DFBB2A2}" type="slidenum">
              <a:rPr lang="en-US" altLang="en-US" sz="1100" b="0">
                <a:latin typeface="Tahoma" panose="020B0604030504040204" pitchFamily="34" charset="0"/>
                <a:ea typeface="ＭＳ Ｐゴシック" panose="020B0600070205080204" pitchFamily="34" charset="-128"/>
              </a:rPr>
              <a:pPr>
                <a:spcBef>
                  <a:spcPct val="0"/>
                </a:spcBef>
                <a:buClrTx/>
                <a:buFontTx/>
                <a:buNone/>
              </a:pPr>
              <a:t>26</a:t>
            </a:fld>
            <a:endParaRPr lang="en-US" altLang="en-US" sz="1100" b="0">
              <a:latin typeface="Tahoma" panose="020B0604030504040204" pitchFamily="34" charset="0"/>
              <a:ea typeface="ＭＳ Ｐゴシック" panose="020B0600070205080204" pitchFamily="34" charset="-128"/>
            </a:endParaRPr>
          </a:p>
        </p:txBody>
      </p:sp>
      <p:sp>
        <p:nvSpPr>
          <p:cNvPr id="4" name="TextBox 3">
            <a:extLst>
              <a:ext uri="{FF2B5EF4-FFF2-40B4-BE49-F238E27FC236}">
                <a16:creationId xmlns:a16="http://schemas.microsoft.com/office/drawing/2014/main" id="{9F909FE0-515A-4ADC-AE06-5F8840A7C539}"/>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
        <p:nvSpPr>
          <p:cNvPr id="2" name="Rectangle 1">
            <a:extLst>
              <a:ext uri="{FF2B5EF4-FFF2-40B4-BE49-F238E27FC236}">
                <a16:creationId xmlns:a16="http://schemas.microsoft.com/office/drawing/2014/main" id="{D55CDFB3-4DAC-46D2-9358-E8D60BDAAAAB}"/>
              </a:ext>
            </a:extLst>
          </p:cNvPr>
          <p:cNvSpPr/>
          <p:nvPr/>
        </p:nvSpPr>
        <p:spPr>
          <a:xfrm>
            <a:off x="5744095" y="1219200"/>
            <a:ext cx="5943600" cy="3816429"/>
          </a:xfrm>
          <a:prstGeom prst="rect">
            <a:avLst/>
          </a:prstGeom>
        </p:spPr>
        <p:txBody>
          <a:bodyPr>
            <a:spAutoFit/>
          </a:bodyPr>
          <a:lstStyle/>
          <a:p>
            <a:pPr>
              <a:defRPr/>
            </a:pPr>
            <a:r>
              <a:rPr lang="en-US" altLang="en-US" sz="1400" dirty="0">
                <a:latin typeface="Body Level 1"/>
              </a:rPr>
              <a:t>Properties of Distance Measures:</a:t>
            </a:r>
          </a:p>
          <a:p>
            <a:pPr marL="742950" lvl="1" indent="-285750">
              <a:buFont typeface="Arial" panose="020B0604020202020204" pitchFamily="34" charset="0"/>
              <a:buChar char="•"/>
              <a:defRPr/>
            </a:pPr>
            <a:r>
              <a:rPr lang="en-US" altLang="en-US" sz="1400" dirty="0">
                <a:latin typeface="Body Level 1"/>
              </a:rPr>
              <a:t>for all objects A and B,  </a:t>
            </a:r>
            <a:r>
              <a:rPr lang="en-US" altLang="en-US" sz="1400" dirty="0" err="1">
                <a:latin typeface="Body Level 1"/>
              </a:rPr>
              <a:t>dist</a:t>
            </a:r>
            <a:r>
              <a:rPr lang="en-US" altLang="en-US" sz="1400" dirty="0">
                <a:latin typeface="Body Level 1"/>
              </a:rPr>
              <a:t>(A, B) </a:t>
            </a:r>
            <a:r>
              <a:rPr lang="en-US" altLang="en-US" sz="1400" b="1" dirty="0">
                <a:latin typeface="Symbol" pitchFamily="18" charset="2"/>
              </a:rPr>
              <a:t>³ </a:t>
            </a:r>
            <a:r>
              <a:rPr lang="en-US" altLang="en-US" sz="1400" dirty="0">
                <a:latin typeface="Body Level 1"/>
              </a:rPr>
              <a:t>0,  and  </a:t>
            </a:r>
            <a:r>
              <a:rPr lang="en-US" altLang="en-US" sz="1400" dirty="0" err="1">
                <a:latin typeface="Body Level 1"/>
              </a:rPr>
              <a:t>dist</a:t>
            </a:r>
            <a:r>
              <a:rPr lang="en-US" altLang="en-US" sz="1400" dirty="0">
                <a:latin typeface="Body Level 1"/>
              </a:rPr>
              <a:t>(A, B) = </a:t>
            </a:r>
            <a:r>
              <a:rPr lang="en-US" altLang="en-US" sz="1400" dirty="0" err="1">
                <a:latin typeface="Body Level 1"/>
              </a:rPr>
              <a:t>dist</a:t>
            </a:r>
            <a:r>
              <a:rPr lang="en-US" altLang="en-US" sz="1400" dirty="0">
                <a:latin typeface="Body Level 1"/>
              </a:rPr>
              <a:t>(B, A)</a:t>
            </a:r>
          </a:p>
          <a:p>
            <a:pPr marL="742950" lvl="1" indent="-285750">
              <a:buFont typeface="Arial" panose="020B0604020202020204" pitchFamily="34" charset="0"/>
              <a:buChar char="•"/>
              <a:defRPr/>
            </a:pPr>
            <a:r>
              <a:rPr lang="en-US" altLang="en-US" sz="1400" dirty="0">
                <a:latin typeface="Body Level 1"/>
              </a:rPr>
              <a:t>for any object A,  </a:t>
            </a:r>
            <a:r>
              <a:rPr lang="en-US" altLang="en-US" sz="1400" dirty="0" err="1">
                <a:latin typeface="Body Level 1"/>
              </a:rPr>
              <a:t>dist</a:t>
            </a:r>
            <a:r>
              <a:rPr lang="en-US" altLang="en-US" sz="1400" dirty="0">
                <a:latin typeface="Body Level 1"/>
              </a:rPr>
              <a:t>(A, A) = 0</a:t>
            </a:r>
          </a:p>
          <a:p>
            <a:pPr marL="742950" lvl="1" indent="-285750">
              <a:buFont typeface="Arial" panose="020B0604020202020204" pitchFamily="34" charset="0"/>
              <a:buChar char="•"/>
              <a:defRPr/>
            </a:pPr>
            <a:r>
              <a:rPr lang="en-US" altLang="en-US" sz="1400" dirty="0" err="1">
                <a:latin typeface="Body Level 1"/>
              </a:rPr>
              <a:t>dist</a:t>
            </a:r>
            <a:r>
              <a:rPr lang="en-US" altLang="en-US" sz="1400" dirty="0">
                <a:latin typeface="Body Level 1"/>
              </a:rPr>
              <a:t>(A, C) </a:t>
            </a:r>
            <a:r>
              <a:rPr lang="en-US" altLang="en-US" sz="1400" b="1" dirty="0">
                <a:latin typeface="Symbol" pitchFamily="18" charset="2"/>
              </a:rPr>
              <a:t>£</a:t>
            </a:r>
            <a:r>
              <a:rPr lang="en-US" altLang="en-US" sz="1400" dirty="0"/>
              <a:t> </a:t>
            </a:r>
            <a:r>
              <a:rPr lang="en-US" altLang="en-US" sz="1400" dirty="0">
                <a:latin typeface="Body Level 1"/>
              </a:rPr>
              <a:t> </a:t>
            </a:r>
            <a:r>
              <a:rPr lang="en-US" altLang="en-US" sz="1400" dirty="0" err="1">
                <a:latin typeface="Body Level 1"/>
              </a:rPr>
              <a:t>dist</a:t>
            </a:r>
            <a:r>
              <a:rPr lang="en-US" altLang="en-US" sz="1400" dirty="0">
                <a:latin typeface="Body Level 1"/>
              </a:rPr>
              <a:t>(A, B) + </a:t>
            </a:r>
            <a:r>
              <a:rPr lang="en-US" altLang="en-US" sz="1400" dirty="0" err="1">
                <a:latin typeface="Body Level 1"/>
              </a:rPr>
              <a:t>dist</a:t>
            </a:r>
            <a:r>
              <a:rPr lang="en-US" altLang="en-US" sz="1400" dirty="0">
                <a:latin typeface="Body Level 1"/>
              </a:rPr>
              <a:t> (B, C)</a:t>
            </a:r>
          </a:p>
          <a:p>
            <a:pPr lvl="1">
              <a:defRPr/>
            </a:pPr>
            <a:endParaRPr lang="en-US" altLang="en-US" sz="1400" dirty="0">
              <a:latin typeface="Body Level 1"/>
            </a:endParaRPr>
          </a:p>
          <a:p>
            <a:pPr lvl="1">
              <a:defRPr/>
            </a:pPr>
            <a:endParaRPr lang="en-US" altLang="en-US" sz="1400" dirty="0">
              <a:latin typeface="Body Level 1"/>
            </a:endParaRPr>
          </a:p>
          <a:p>
            <a:pPr>
              <a:defRPr/>
            </a:pPr>
            <a:r>
              <a:rPr lang="en-US" altLang="en-US" sz="1400" dirty="0">
                <a:latin typeface="Body Level 1"/>
              </a:rPr>
              <a:t>Representation of objects as vectors:</a:t>
            </a:r>
          </a:p>
          <a:p>
            <a:pPr marL="742950" lvl="1" indent="-285750">
              <a:buFont typeface="Arial" panose="020B0604020202020204" pitchFamily="34" charset="0"/>
              <a:buChar char="•"/>
              <a:defRPr/>
            </a:pPr>
            <a:r>
              <a:rPr lang="en-US" altLang="en-US" sz="1400" dirty="0">
                <a:latin typeface="Body Level 1"/>
              </a:rPr>
              <a:t>Each data object (item) can be viewed as an n-dimensional vector, where the dimensions are the attributes (features) in the data</a:t>
            </a:r>
          </a:p>
          <a:p>
            <a:pPr marL="742950" lvl="1" indent="-285750">
              <a:buFont typeface="Arial" panose="020B0604020202020204" pitchFamily="34" charset="0"/>
              <a:buChar char="•"/>
              <a:defRPr/>
            </a:pPr>
            <a:r>
              <a:rPr lang="en-US" altLang="en-US" sz="1400" dirty="0">
                <a:latin typeface="Body Level 1"/>
              </a:rPr>
              <a:t>Example (employee DB): 	Emp. ID 2 = &lt;M, 51, 64000&gt;</a:t>
            </a:r>
          </a:p>
          <a:p>
            <a:pPr marL="742950" lvl="1" indent="-285750">
              <a:buFont typeface="Arial" panose="020B0604020202020204" pitchFamily="34" charset="0"/>
              <a:buChar char="•"/>
              <a:defRPr/>
            </a:pPr>
            <a:r>
              <a:rPr lang="en-US" altLang="en-US" sz="1400" dirty="0">
                <a:latin typeface="Body Level 1"/>
              </a:rPr>
              <a:t>Example (Documents): 	DOC2 = &lt;3, 1, 4, 3, 1, 2&gt;</a:t>
            </a:r>
          </a:p>
          <a:p>
            <a:pPr marL="742950" lvl="1" indent="-285750">
              <a:buFont typeface="Arial" panose="020B0604020202020204" pitchFamily="34" charset="0"/>
              <a:buChar char="•"/>
              <a:defRPr/>
            </a:pPr>
            <a:r>
              <a:rPr lang="en-US" altLang="en-US" sz="1400" dirty="0">
                <a:latin typeface="Body Level 1"/>
              </a:rPr>
              <a:t>The vector representation allows us to compute distance or similarity between pairs of items using standard vector operations, e.g., </a:t>
            </a:r>
          </a:p>
          <a:p>
            <a:pPr marL="1200150" lvl="2" indent="-285750">
              <a:buFont typeface="Arial" panose="020B0604020202020204" pitchFamily="34" charset="0"/>
              <a:buChar char="•"/>
              <a:defRPr/>
            </a:pPr>
            <a:r>
              <a:rPr lang="en-US" altLang="en-US" sz="1400" dirty="0">
                <a:latin typeface="Body Level 1"/>
              </a:rPr>
              <a:t>Cosine of the angle between vectors</a:t>
            </a:r>
          </a:p>
          <a:p>
            <a:pPr marL="1200150" lvl="2" indent="-285750">
              <a:buFont typeface="Arial" panose="020B0604020202020204" pitchFamily="34" charset="0"/>
              <a:buChar char="•"/>
              <a:defRPr/>
            </a:pPr>
            <a:r>
              <a:rPr lang="en-US" altLang="en-US" sz="1400" dirty="0">
                <a:latin typeface="Body Level 1"/>
              </a:rPr>
              <a:t>Manhattan distance</a:t>
            </a:r>
          </a:p>
          <a:p>
            <a:pPr marL="1200150" lvl="2" indent="-285750">
              <a:buFont typeface="Arial" panose="020B0604020202020204" pitchFamily="34" charset="0"/>
              <a:buChar char="•"/>
              <a:defRPr/>
            </a:pPr>
            <a:r>
              <a:rPr lang="en-US" altLang="en-US" sz="1400" dirty="0">
                <a:latin typeface="Body Level 1"/>
              </a:rPr>
              <a:t>Euclidean distance</a:t>
            </a:r>
          </a:p>
          <a:p>
            <a:pPr marL="1200150" lvl="2" indent="-285750">
              <a:buFont typeface="Arial" panose="020B0604020202020204" pitchFamily="34" charset="0"/>
              <a:buChar char="•"/>
              <a:defRPr/>
            </a:pPr>
            <a:r>
              <a:rPr lang="en-US" altLang="en-US" sz="1400" dirty="0">
                <a:latin typeface="Body Level 1"/>
              </a:rPr>
              <a:t>Hamming Distance</a:t>
            </a:r>
          </a:p>
        </p:txBody>
      </p:sp>
    </p:spTree>
    <p:extLst>
      <p:ext uri="{BB962C8B-B14F-4D97-AF65-F5344CB8AC3E}">
        <p14:creationId xmlns:p14="http://schemas.microsoft.com/office/powerpoint/2010/main" val="93912240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3DAD5C2-94DD-4A12-9D02-18B13970F09D}"/>
              </a:ext>
            </a:extLst>
          </p:cNvPr>
          <p:cNvSpPr>
            <a:spLocks noGrp="1" noChangeArrowheads="1"/>
          </p:cNvSpPr>
          <p:nvPr>
            <p:ph type="title"/>
          </p:nvPr>
        </p:nvSpPr>
        <p:spPr>
          <a:xfrm>
            <a:off x="675582" y="429607"/>
            <a:ext cx="8658225" cy="609600"/>
          </a:xfrm>
        </p:spPr>
        <p:txBody>
          <a:bodyPr/>
          <a:lstStyle/>
          <a:p>
            <a:r>
              <a:rPr lang="en-US" altLang="en-US" sz="2000" dirty="0"/>
              <a:t>Normalizing or Standardizing Numeric Data</a:t>
            </a:r>
          </a:p>
        </p:txBody>
      </p:sp>
      <p:sp>
        <p:nvSpPr>
          <p:cNvPr id="18435" name="Rectangle 3">
            <a:extLst>
              <a:ext uri="{FF2B5EF4-FFF2-40B4-BE49-F238E27FC236}">
                <a16:creationId xmlns:a16="http://schemas.microsoft.com/office/drawing/2014/main" id="{847BE0E5-3B9C-487C-AD5E-DCA60C2DB7B3}"/>
              </a:ext>
            </a:extLst>
          </p:cNvPr>
          <p:cNvSpPr>
            <a:spLocks noGrp="1" noChangeArrowheads="1"/>
          </p:cNvSpPr>
          <p:nvPr>
            <p:ph type="body" sz="half" idx="1"/>
          </p:nvPr>
        </p:nvSpPr>
        <p:spPr>
          <a:xfrm>
            <a:off x="762000" y="1234470"/>
            <a:ext cx="6519863" cy="4953000"/>
          </a:xfrm>
        </p:spPr>
        <p:txBody>
          <a:bodyPr>
            <a:normAutofit/>
          </a:bodyPr>
          <a:lstStyle/>
          <a:p>
            <a:r>
              <a:rPr lang="en-US" altLang="en-US" sz="1600" dirty="0"/>
              <a:t>Z-score: </a:t>
            </a:r>
          </a:p>
          <a:p>
            <a:pPr lvl="1"/>
            <a:r>
              <a:rPr lang="en-US" altLang="en-US" sz="1600" i="1" dirty="0"/>
              <a:t>x</a:t>
            </a:r>
            <a:r>
              <a:rPr lang="en-US" altLang="en-US" sz="1600" dirty="0"/>
              <a:t>: raw value to be standardized, </a:t>
            </a:r>
            <a:r>
              <a:rPr lang="el-GR" altLang="en-US" sz="1600" dirty="0"/>
              <a:t>μ</a:t>
            </a:r>
            <a:r>
              <a:rPr lang="en-US" altLang="en-US" sz="1600" dirty="0"/>
              <a:t>: mean of the population, </a:t>
            </a:r>
            <a:r>
              <a:rPr lang="el-GR" altLang="en-US" sz="1600" dirty="0"/>
              <a:t>σ</a:t>
            </a:r>
            <a:r>
              <a:rPr lang="en-US" altLang="en-US" sz="1600" dirty="0"/>
              <a:t>: standard deviation</a:t>
            </a:r>
            <a:endParaRPr lang="el-GR" altLang="en-US" sz="1600" dirty="0"/>
          </a:p>
          <a:p>
            <a:pPr lvl="1"/>
            <a:r>
              <a:rPr lang="en-US" altLang="en-US" sz="1600" dirty="0"/>
              <a:t>the distance between the raw score and the population mean in units of the standard deviation</a:t>
            </a:r>
          </a:p>
          <a:p>
            <a:pPr lvl="1"/>
            <a:r>
              <a:rPr lang="en-US" altLang="en-US" sz="1600" dirty="0"/>
              <a:t>negative when the value is below the mean, </a:t>
            </a:r>
            <a:r>
              <a:rPr lang="ja-JP" altLang="en-US" sz="1600" dirty="0">
                <a:ea typeface="ＭＳ Ｐゴシック" panose="020B0600070205080204" pitchFamily="34" charset="-128"/>
              </a:rPr>
              <a:t>“</a:t>
            </a:r>
            <a:r>
              <a:rPr lang="en-US" altLang="ja-JP" sz="1600" dirty="0">
                <a:ea typeface="ＭＳ Ｐゴシック" panose="020B0600070205080204" pitchFamily="34" charset="-128"/>
              </a:rPr>
              <a:t>+</a:t>
            </a:r>
            <a:r>
              <a:rPr lang="ja-JP" altLang="en-US" sz="1600" dirty="0">
                <a:ea typeface="ＭＳ Ｐゴシック" panose="020B0600070205080204" pitchFamily="34" charset="-128"/>
              </a:rPr>
              <a:t>”</a:t>
            </a:r>
            <a:r>
              <a:rPr lang="en-US" altLang="ja-JP" sz="1600" dirty="0">
                <a:ea typeface="ＭＳ Ｐゴシック" panose="020B0600070205080204" pitchFamily="34" charset="-128"/>
              </a:rPr>
              <a:t> when above</a:t>
            </a:r>
          </a:p>
          <a:p>
            <a:r>
              <a:rPr lang="en-US" altLang="ja-JP" sz="1600" dirty="0">
                <a:ea typeface="ＭＳ Ｐゴシック" panose="020B0600070205080204" pitchFamily="34" charset="-128"/>
              </a:rPr>
              <a:t>Min-Max Normalization</a:t>
            </a:r>
          </a:p>
        </p:txBody>
      </p:sp>
      <p:graphicFrame>
        <p:nvGraphicFramePr>
          <p:cNvPr id="18436" name="Object 7">
            <a:extLst>
              <a:ext uri="{FF2B5EF4-FFF2-40B4-BE49-F238E27FC236}">
                <a16:creationId xmlns:a16="http://schemas.microsoft.com/office/drawing/2014/main" id="{22F0CB82-E40B-4FFB-8D18-E7E30070B626}"/>
              </a:ext>
            </a:extLst>
          </p:cNvPr>
          <p:cNvGraphicFramePr>
            <a:graphicFrameLocks noGrp="1" noChangeAspect="1"/>
          </p:cNvGraphicFramePr>
          <p:nvPr>
            <p:ph sz="half" idx="2"/>
          </p:nvPr>
        </p:nvGraphicFramePr>
        <p:xfrm>
          <a:off x="8258175" y="1711325"/>
          <a:ext cx="1771650" cy="755650"/>
        </p:xfrm>
        <a:graphic>
          <a:graphicData uri="http://schemas.openxmlformats.org/presentationml/2006/ole">
            <mc:AlternateContent xmlns:mc="http://schemas.openxmlformats.org/markup-compatibility/2006">
              <mc:Choice xmlns:v="urn:schemas-microsoft-com:vml" Requires="v">
                <p:oleObj spid="_x0000_s4131" name="Equation" r:id="rId4" imgW="952087" imgH="406224" progId="Equation.3">
                  <p:embed/>
                </p:oleObj>
              </mc:Choice>
              <mc:Fallback>
                <p:oleObj name="Equation" r:id="rId4" imgW="952087" imgH="406224" progId="Equation.3">
                  <p:embed/>
                  <p:pic>
                    <p:nvPicPr>
                      <p:cNvPr id="18436" name="Object 7">
                        <a:extLst>
                          <a:ext uri="{FF2B5EF4-FFF2-40B4-BE49-F238E27FC236}">
                            <a16:creationId xmlns:a16="http://schemas.microsoft.com/office/drawing/2014/main" id="{22F0CB82-E40B-4FFB-8D18-E7E30070B626}"/>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175" y="1711325"/>
                        <a:ext cx="1771650" cy="75565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7" name="Slide Number Placeholder 6">
            <a:extLst>
              <a:ext uri="{FF2B5EF4-FFF2-40B4-BE49-F238E27FC236}">
                <a16:creationId xmlns:a16="http://schemas.microsoft.com/office/drawing/2014/main" id="{F6322908-49F1-4844-9545-152BD7D6EAF0}"/>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49672548-F6F0-4D02-A971-F8808E80D210}" type="slidenum">
              <a:rPr lang="en-US" altLang="en-US" sz="1100" b="0">
                <a:latin typeface="Tahoma" panose="020B0604030504040204" pitchFamily="34" charset="0"/>
                <a:ea typeface="ＭＳ Ｐゴシック" panose="020B0600070205080204" pitchFamily="34" charset="-128"/>
              </a:rPr>
              <a:pPr>
                <a:spcBef>
                  <a:spcPct val="0"/>
                </a:spcBef>
                <a:buClrTx/>
                <a:buFontTx/>
                <a:buNone/>
              </a:pPr>
              <a:t>27</a:t>
            </a:fld>
            <a:endParaRPr lang="en-US" altLang="en-US" sz="1100" b="0">
              <a:latin typeface="Tahoma" panose="020B0604030504040204" pitchFamily="34" charset="0"/>
              <a:ea typeface="ＭＳ Ｐゴシック" panose="020B0600070205080204" pitchFamily="34" charset="-128"/>
            </a:endParaRPr>
          </a:p>
        </p:txBody>
      </p:sp>
      <p:graphicFrame>
        <p:nvGraphicFramePr>
          <p:cNvPr id="18438" name="Object 6">
            <a:extLst>
              <a:ext uri="{FF2B5EF4-FFF2-40B4-BE49-F238E27FC236}">
                <a16:creationId xmlns:a16="http://schemas.microsoft.com/office/drawing/2014/main" id="{2C1DB669-766C-4E16-B40A-1E0F033D9A2C}"/>
              </a:ext>
            </a:extLst>
          </p:cNvPr>
          <p:cNvGraphicFramePr>
            <a:graphicFrameLocks noChangeAspect="1"/>
          </p:cNvGraphicFramePr>
          <p:nvPr/>
        </p:nvGraphicFramePr>
        <p:xfrm>
          <a:off x="2263775" y="4640263"/>
          <a:ext cx="3189288" cy="1693862"/>
        </p:xfrm>
        <a:graphic>
          <a:graphicData uri="http://schemas.openxmlformats.org/presentationml/2006/ole">
            <mc:AlternateContent xmlns:mc="http://schemas.openxmlformats.org/markup-compatibility/2006">
              <mc:Choice xmlns:v="urn:schemas-microsoft-com:vml" Requires="v">
                <p:oleObj spid="_x0000_s4132" name="Worksheet" r:id="rId6" imgW="2924276" imgH="1552629" progId="Excel.Sheet.8">
                  <p:embed/>
                </p:oleObj>
              </mc:Choice>
              <mc:Fallback>
                <p:oleObj name="Worksheet" r:id="rId6" imgW="2924276" imgH="1552629" progId="Excel.Sheet.8">
                  <p:embed/>
                  <p:pic>
                    <p:nvPicPr>
                      <p:cNvPr id="18438" name="Object 6">
                        <a:extLst>
                          <a:ext uri="{FF2B5EF4-FFF2-40B4-BE49-F238E27FC236}">
                            <a16:creationId xmlns:a16="http://schemas.microsoft.com/office/drawing/2014/main" id="{2C1DB669-766C-4E16-B40A-1E0F033D9A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3775" y="4640263"/>
                        <a:ext cx="31892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9" name="Object 7">
            <a:extLst>
              <a:ext uri="{FF2B5EF4-FFF2-40B4-BE49-F238E27FC236}">
                <a16:creationId xmlns:a16="http://schemas.microsoft.com/office/drawing/2014/main" id="{ED1C02F5-FA4A-4B44-865F-159DB5250959}"/>
              </a:ext>
            </a:extLst>
          </p:cNvPr>
          <p:cNvGraphicFramePr>
            <a:graphicFrameLocks noChangeAspect="1"/>
          </p:cNvGraphicFramePr>
          <p:nvPr/>
        </p:nvGraphicFramePr>
        <p:xfrm>
          <a:off x="6356351" y="4618038"/>
          <a:ext cx="3222625" cy="1712912"/>
        </p:xfrm>
        <a:graphic>
          <a:graphicData uri="http://schemas.openxmlformats.org/presentationml/2006/ole">
            <mc:AlternateContent xmlns:mc="http://schemas.openxmlformats.org/markup-compatibility/2006">
              <mc:Choice xmlns:v="urn:schemas-microsoft-com:vml" Requires="v">
                <p:oleObj spid="_x0000_s4133" name="Worksheet" r:id="rId8" imgW="2924075" imgH="1552626" progId="Excel.Sheet.8">
                  <p:embed/>
                </p:oleObj>
              </mc:Choice>
              <mc:Fallback>
                <p:oleObj name="Worksheet" r:id="rId8" imgW="2924075" imgH="1552626" progId="Excel.Sheet.8">
                  <p:embed/>
                  <p:pic>
                    <p:nvPicPr>
                      <p:cNvPr id="18439" name="Object 7">
                        <a:extLst>
                          <a:ext uri="{FF2B5EF4-FFF2-40B4-BE49-F238E27FC236}">
                            <a16:creationId xmlns:a16="http://schemas.microsoft.com/office/drawing/2014/main" id="{ED1C02F5-FA4A-4B44-865F-159DB52509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6351" y="4618038"/>
                        <a:ext cx="3222625"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0" name="Line 15">
            <a:extLst>
              <a:ext uri="{FF2B5EF4-FFF2-40B4-BE49-F238E27FC236}">
                <a16:creationId xmlns:a16="http://schemas.microsoft.com/office/drawing/2014/main" id="{D3D00148-672E-4164-8537-88601243C681}"/>
              </a:ext>
            </a:extLst>
          </p:cNvPr>
          <p:cNvSpPr>
            <a:spLocks noChangeShapeType="1"/>
          </p:cNvSpPr>
          <p:nvPr/>
        </p:nvSpPr>
        <p:spPr bwMode="auto">
          <a:xfrm flipV="1">
            <a:off x="4183064" y="4233864"/>
            <a:ext cx="985837" cy="407987"/>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1" name="Line 16">
            <a:extLst>
              <a:ext uri="{FF2B5EF4-FFF2-40B4-BE49-F238E27FC236}">
                <a16:creationId xmlns:a16="http://schemas.microsoft.com/office/drawing/2014/main" id="{2A3DD3AA-6FCB-47AC-BBDD-F946BB0975E0}"/>
              </a:ext>
            </a:extLst>
          </p:cNvPr>
          <p:cNvSpPr>
            <a:spLocks noChangeShapeType="1"/>
          </p:cNvSpPr>
          <p:nvPr/>
        </p:nvSpPr>
        <p:spPr bwMode="auto">
          <a:xfrm flipV="1">
            <a:off x="4932364" y="4243388"/>
            <a:ext cx="752475" cy="385762"/>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2" name="Line 17">
            <a:extLst>
              <a:ext uri="{FF2B5EF4-FFF2-40B4-BE49-F238E27FC236}">
                <a16:creationId xmlns:a16="http://schemas.microsoft.com/office/drawing/2014/main" id="{5938FC3F-237B-4152-9152-74AC4A7DAEFC}"/>
              </a:ext>
            </a:extLst>
          </p:cNvPr>
          <p:cNvSpPr>
            <a:spLocks noChangeShapeType="1"/>
          </p:cNvSpPr>
          <p:nvPr/>
        </p:nvSpPr>
        <p:spPr bwMode="auto">
          <a:xfrm>
            <a:off x="6599238" y="3975100"/>
            <a:ext cx="1435100" cy="622300"/>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3" name="Line 18">
            <a:extLst>
              <a:ext uri="{FF2B5EF4-FFF2-40B4-BE49-F238E27FC236}">
                <a16:creationId xmlns:a16="http://schemas.microsoft.com/office/drawing/2014/main" id="{A9DDA913-436E-4233-BB0E-66C891684C75}"/>
              </a:ext>
            </a:extLst>
          </p:cNvPr>
          <p:cNvSpPr>
            <a:spLocks noChangeShapeType="1"/>
          </p:cNvSpPr>
          <p:nvPr/>
        </p:nvSpPr>
        <p:spPr bwMode="auto">
          <a:xfrm>
            <a:off x="7205664" y="4057650"/>
            <a:ext cx="1749425" cy="534988"/>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18444" name="Picture 20">
            <a:extLst>
              <a:ext uri="{FF2B5EF4-FFF2-40B4-BE49-F238E27FC236}">
                <a16:creationId xmlns:a16="http://schemas.microsoft.com/office/drawing/2014/main" id="{68704FC2-AD0E-4E6D-80F5-95ACB31A7EDD}"/>
              </a:ext>
            </a:extLst>
          </p:cNvPr>
          <p:cNvPicPr>
            <a:picLocks noChangeAspect="1" noChangeArrowheads="1"/>
          </p:cNvPicPr>
          <p:nvPr/>
        </p:nvPicPr>
        <p:blipFill>
          <a:blip r:embed="rId10">
            <a:lum bright="-6000" contrast="18000"/>
            <a:extLst>
              <a:ext uri="{28A0092B-C50C-407E-A947-70E740481C1C}">
                <a14:useLocalDpi xmlns:a14="http://schemas.microsoft.com/office/drawing/2010/main" val="0"/>
              </a:ext>
            </a:extLst>
          </a:blip>
          <a:srcRect/>
          <a:stretch>
            <a:fillRect/>
          </a:stretch>
        </p:blipFill>
        <p:spPr bwMode="auto">
          <a:xfrm>
            <a:off x="3498850" y="3467101"/>
            <a:ext cx="579755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AE82A39C-F3F9-4A97-AF94-236D773436A2}"/>
              </a:ext>
            </a:extLst>
          </p:cNvPr>
          <p:cNvSpPr txBox="1"/>
          <p:nvPr/>
        </p:nvSpPr>
        <p:spPr>
          <a:xfrm>
            <a:off x="1447800" y="6223781"/>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168250918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72CECBA1-C1F5-4023-8AA2-3DE52726F673}"/>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C275F7C9-E46D-4C7B-9110-C2128FA6F526}" type="slidenum">
              <a:rPr lang="en-US" altLang="en-US" sz="1200">
                <a:solidFill>
                  <a:schemeClr val="accent2"/>
                </a:solidFill>
              </a:rPr>
              <a:pPr>
                <a:spcBef>
                  <a:spcPct val="0"/>
                </a:spcBef>
                <a:buClrTx/>
                <a:buFontTx/>
                <a:buNone/>
              </a:pPr>
              <a:t>28</a:t>
            </a:fld>
            <a:endParaRPr lang="en-US" altLang="en-US" sz="1400" b="0"/>
          </a:p>
        </p:txBody>
      </p:sp>
      <p:sp>
        <p:nvSpPr>
          <p:cNvPr id="20483" name="Rectangle 2">
            <a:extLst>
              <a:ext uri="{FF2B5EF4-FFF2-40B4-BE49-F238E27FC236}">
                <a16:creationId xmlns:a16="http://schemas.microsoft.com/office/drawing/2014/main" id="{BCFF024A-DC75-4D1D-A243-4C7C666B0B4B}"/>
              </a:ext>
            </a:extLst>
          </p:cNvPr>
          <p:cNvSpPr>
            <a:spLocks noGrp="1" noChangeArrowheads="1"/>
          </p:cNvSpPr>
          <p:nvPr>
            <p:ph type="title"/>
          </p:nvPr>
        </p:nvSpPr>
        <p:spPr>
          <a:xfrm>
            <a:off x="570923" y="453204"/>
            <a:ext cx="8229600" cy="523875"/>
          </a:xfrm>
        </p:spPr>
        <p:txBody>
          <a:bodyPr/>
          <a:lstStyle/>
          <a:p>
            <a:r>
              <a:rPr lang="en-US" altLang="en-US" sz="2000" dirty="0"/>
              <a:t>Common Distance Measures for Numeric Data</a:t>
            </a:r>
          </a:p>
        </p:txBody>
      </p:sp>
      <p:sp>
        <p:nvSpPr>
          <p:cNvPr id="20484" name="Rectangle 3">
            <a:extLst>
              <a:ext uri="{FF2B5EF4-FFF2-40B4-BE49-F238E27FC236}">
                <a16:creationId xmlns:a16="http://schemas.microsoft.com/office/drawing/2014/main" id="{D5226EF0-29E4-41DC-961D-FC5EF05721A4}"/>
              </a:ext>
            </a:extLst>
          </p:cNvPr>
          <p:cNvSpPr>
            <a:spLocks noGrp="1" noChangeArrowheads="1"/>
          </p:cNvSpPr>
          <p:nvPr>
            <p:ph type="body" idx="1"/>
          </p:nvPr>
        </p:nvSpPr>
        <p:spPr>
          <a:xfrm>
            <a:off x="1905000" y="1219087"/>
            <a:ext cx="7924800" cy="4983162"/>
          </a:xfrm>
        </p:spPr>
        <p:txBody>
          <a:bodyPr>
            <a:normAutofit/>
          </a:bodyPr>
          <a:lstStyle/>
          <a:p>
            <a:r>
              <a:rPr lang="en-US" altLang="en-US" sz="1400" dirty="0"/>
              <a:t>Consider two vectors</a:t>
            </a:r>
          </a:p>
          <a:p>
            <a:pPr lvl="1"/>
            <a:r>
              <a:rPr lang="en-US" altLang="en-US" sz="1400" dirty="0"/>
              <a:t>Rows in the data matrix</a:t>
            </a:r>
          </a:p>
          <a:p>
            <a:r>
              <a:rPr lang="en-US" altLang="en-US" sz="1400" dirty="0"/>
              <a:t>Common Distance Measures:</a:t>
            </a:r>
          </a:p>
          <a:p>
            <a:endParaRPr lang="en-US" altLang="en-US" sz="1400" dirty="0"/>
          </a:p>
          <a:p>
            <a:pPr lvl="1"/>
            <a:r>
              <a:rPr lang="en-US" altLang="en-US" sz="1400" dirty="0"/>
              <a:t>Manhattan distance:</a:t>
            </a:r>
          </a:p>
          <a:p>
            <a:pPr lvl="1"/>
            <a:endParaRPr lang="en-US" altLang="en-US" sz="1400" dirty="0"/>
          </a:p>
          <a:p>
            <a:pPr lvl="1">
              <a:buFont typeface="Marlett" pitchFamily="2" charset="2"/>
              <a:buNone/>
            </a:pPr>
            <a:endParaRPr lang="en-US" altLang="en-US" sz="1400" dirty="0"/>
          </a:p>
          <a:p>
            <a:pPr lvl="1"/>
            <a:r>
              <a:rPr lang="en-US" altLang="en-US" sz="1400" dirty="0"/>
              <a:t>Euclidean distance:</a:t>
            </a:r>
          </a:p>
          <a:p>
            <a:pPr lvl="1"/>
            <a:endParaRPr lang="en-US" altLang="en-US" sz="1400" dirty="0"/>
          </a:p>
          <a:p>
            <a:pPr lvl="1"/>
            <a:endParaRPr lang="en-US" altLang="en-US" sz="1400" dirty="0"/>
          </a:p>
          <a:p>
            <a:pPr lvl="1"/>
            <a:endParaRPr lang="en-US" altLang="en-US" sz="1400" dirty="0"/>
          </a:p>
          <a:p>
            <a:pPr lvl="1"/>
            <a:r>
              <a:rPr lang="en-US" altLang="en-US" sz="1400" dirty="0"/>
              <a:t>Distance can be defined as a dual of a similarity measure</a:t>
            </a:r>
          </a:p>
        </p:txBody>
      </p:sp>
      <p:graphicFrame>
        <p:nvGraphicFramePr>
          <p:cNvPr id="20485" name="Object 11">
            <a:extLst>
              <a:ext uri="{FF2B5EF4-FFF2-40B4-BE49-F238E27FC236}">
                <a16:creationId xmlns:a16="http://schemas.microsoft.com/office/drawing/2014/main" id="{23D57D12-4AEF-453B-A434-9565AFC40835}"/>
              </a:ext>
            </a:extLst>
          </p:cNvPr>
          <p:cNvGraphicFramePr>
            <a:graphicFrameLocks noChangeAspect="1"/>
          </p:cNvGraphicFramePr>
          <p:nvPr/>
        </p:nvGraphicFramePr>
        <p:xfrm>
          <a:off x="2779713" y="5468938"/>
          <a:ext cx="2767012" cy="309562"/>
        </p:xfrm>
        <a:graphic>
          <a:graphicData uri="http://schemas.openxmlformats.org/presentationml/2006/ole">
            <mc:AlternateContent xmlns:mc="http://schemas.openxmlformats.org/markup-compatibility/2006">
              <mc:Choice xmlns:v="urn:schemas-microsoft-com:vml" Requires="v">
                <p:oleObj spid="_x0000_s5144" name="Equation" r:id="rId4" imgW="2373870" imgH="266584" progId="Equation.DSMT4">
                  <p:embed/>
                </p:oleObj>
              </mc:Choice>
              <mc:Fallback>
                <p:oleObj name="Equation" r:id="rId4" imgW="2373870" imgH="266584" progId="Equation.DSMT4">
                  <p:embed/>
                  <p:pic>
                    <p:nvPicPr>
                      <p:cNvPr id="20485" name="Object 11">
                        <a:extLst>
                          <a:ext uri="{FF2B5EF4-FFF2-40B4-BE49-F238E27FC236}">
                            <a16:creationId xmlns:a16="http://schemas.microsoft.com/office/drawing/2014/main" id="{23D57D12-4AEF-453B-A434-9565AFC40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13" y="5468938"/>
                        <a:ext cx="2767012" cy="309562"/>
                      </a:xfrm>
                      <a:prstGeom prst="rect">
                        <a:avLst/>
                      </a:prstGeom>
                      <a:noFill/>
                      <a:ln w="9525">
                        <a:solidFill>
                          <a:srgbClr val="FF070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6" name="Object 12">
            <a:extLst>
              <a:ext uri="{FF2B5EF4-FFF2-40B4-BE49-F238E27FC236}">
                <a16:creationId xmlns:a16="http://schemas.microsoft.com/office/drawing/2014/main" id="{4BE1D421-4385-4724-8ED8-3CE83F21293A}"/>
              </a:ext>
            </a:extLst>
          </p:cNvPr>
          <p:cNvGraphicFramePr>
            <a:graphicFrameLocks noChangeAspect="1"/>
          </p:cNvGraphicFramePr>
          <p:nvPr/>
        </p:nvGraphicFramePr>
        <p:xfrm>
          <a:off x="5824539" y="5068889"/>
          <a:ext cx="3032125" cy="1165225"/>
        </p:xfrm>
        <a:graphic>
          <a:graphicData uri="http://schemas.openxmlformats.org/presentationml/2006/ole">
            <mc:AlternateContent xmlns:mc="http://schemas.openxmlformats.org/markup-compatibility/2006">
              <mc:Choice xmlns:v="urn:schemas-microsoft-com:vml" Requires="v">
                <p:oleObj spid="_x0000_s5145" name="Equation" r:id="rId6" imgW="2540000" imgH="977900" progId="Equation.DSMT4">
                  <p:embed/>
                </p:oleObj>
              </mc:Choice>
              <mc:Fallback>
                <p:oleObj name="Equation" r:id="rId6" imgW="2540000" imgH="977900" progId="Equation.DSMT4">
                  <p:embed/>
                  <p:pic>
                    <p:nvPicPr>
                      <p:cNvPr id="20486" name="Object 12">
                        <a:extLst>
                          <a:ext uri="{FF2B5EF4-FFF2-40B4-BE49-F238E27FC236}">
                            <a16:creationId xmlns:a16="http://schemas.microsoft.com/office/drawing/2014/main" id="{4BE1D421-4385-4724-8ED8-3CE83F2129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4539" y="5068889"/>
                        <a:ext cx="3032125" cy="1165225"/>
                      </a:xfrm>
                      <a:prstGeom prst="rect">
                        <a:avLst/>
                      </a:prstGeom>
                      <a:noFill/>
                      <a:ln w="9525">
                        <a:solidFill>
                          <a:srgbClr val="FF070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487" name="Picture 15" descr="x">
            <a:extLst>
              <a:ext uri="{FF2B5EF4-FFF2-40B4-BE49-F238E27FC236}">
                <a16:creationId xmlns:a16="http://schemas.microsoft.com/office/drawing/2014/main" id="{EFB6E4E7-22D4-4F6F-B495-7A82B5FA21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1351" y="1373189"/>
            <a:ext cx="1965325" cy="37782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20488" name="Picture 16" descr="y">
            <a:extLst>
              <a:ext uri="{FF2B5EF4-FFF2-40B4-BE49-F238E27FC236}">
                <a16:creationId xmlns:a16="http://schemas.microsoft.com/office/drawing/2014/main" id="{81CF425B-5257-4057-AFE7-5A60815C0C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5900" y="1381126"/>
            <a:ext cx="1943100" cy="37782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20489" name="Picture 17" descr="manhattan">
            <a:extLst>
              <a:ext uri="{FF2B5EF4-FFF2-40B4-BE49-F238E27FC236}">
                <a16:creationId xmlns:a16="http://schemas.microsoft.com/office/drawing/2014/main" id="{ECBF1F51-16BE-4BA7-A2D1-62FEF70D56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5900" y="2728914"/>
            <a:ext cx="4800600" cy="37782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20490" name="Picture 18" descr="euclid">
            <a:extLst>
              <a:ext uri="{FF2B5EF4-FFF2-40B4-BE49-F238E27FC236}">
                <a16:creationId xmlns:a16="http://schemas.microsoft.com/office/drawing/2014/main" id="{8AB26075-9A55-4A10-AF66-C95B9B3D1B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1614" y="3740150"/>
            <a:ext cx="4435475" cy="5143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B285D9F-CF10-4830-A0DA-040773E22A32}"/>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371623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ormal curve for powerpoint">
            <a:extLst>
              <a:ext uri="{FF2B5EF4-FFF2-40B4-BE49-F238E27FC236}">
                <a16:creationId xmlns:a16="http://schemas.microsoft.com/office/drawing/2014/main" id="{CA345525-E583-49A7-9230-921015F8E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1828800" y="3505200"/>
            <a:ext cx="5029200" cy="1009816"/>
          </a:xfrm>
          <a:prstGeom prst="rect">
            <a:avLst/>
          </a:prstGeom>
          <a:noFill/>
          <a:extLst>
            <a:ext uri="{909E8E84-426E-40DD-AFC4-6F175D3DCCD1}">
              <a14:hiddenFill xmlns:a14="http://schemas.microsoft.com/office/drawing/2010/main">
                <a:solidFill>
                  <a:srgbClr val="FFFFFF"/>
                </a:solidFill>
              </a14:hiddenFill>
            </a:ext>
          </a:extLst>
        </p:spPr>
      </p:pic>
      <p:sp>
        <p:nvSpPr>
          <p:cNvPr id="340994" name="Title 2"/>
          <p:cNvSpPr>
            <a:spLocks noGrp="1"/>
          </p:cNvSpPr>
          <p:nvPr>
            <p:ph type="title" idx="4294967295"/>
          </p:nvPr>
        </p:nvSpPr>
        <p:spPr>
          <a:xfrm>
            <a:off x="304800" y="536023"/>
            <a:ext cx="8421918" cy="413670"/>
          </a:xfrm>
          <a:prstGeom prst="rect">
            <a:avLst/>
          </a:prstGeom>
        </p:spPr>
        <p:txBody>
          <a:bodyPr/>
          <a:lstStyle/>
          <a:p>
            <a:pPr lvl="1">
              <a:spcBef>
                <a:spcPct val="0"/>
              </a:spcBef>
            </a:pPr>
            <a:r>
              <a:rPr lang="en-US" altLang="en-US" u="sng" dirty="0">
                <a:latin typeface="Arial" charset="0"/>
              </a:rPr>
              <a:t>	Sample Vs Population</a:t>
            </a:r>
            <a:endParaRPr lang="en-US" dirty="0"/>
          </a:p>
        </p:txBody>
      </p:sp>
      <p:pic>
        <p:nvPicPr>
          <p:cNvPr id="13" name="Picture 12">
            <a:extLst>
              <a:ext uri="{FF2B5EF4-FFF2-40B4-BE49-F238E27FC236}">
                <a16:creationId xmlns:a16="http://schemas.microsoft.com/office/drawing/2014/main" id="{36071BD2-BD52-446A-BCF6-0D06F5680B1F}"/>
              </a:ext>
            </a:extLst>
          </p:cNvPr>
          <p:cNvPicPr>
            <a:picLocks noChangeAspect="1"/>
          </p:cNvPicPr>
          <p:nvPr/>
        </p:nvPicPr>
        <p:blipFill>
          <a:blip r:embed="rId6"/>
          <a:stretch>
            <a:fillRect/>
          </a:stretch>
        </p:blipFill>
        <p:spPr>
          <a:xfrm rot="1428724">
            <a:off x="6360218" y="3946493"/>
            <a:ext cx="694595" cy="378070"/>
          </a:xfrm>
          <a:prstGeom prst="rect">
            <a:avLst/>
          </a:prstGeom>
        </p:spPr>
      </p:pic>
      <p:sp>
        <p:nvSpPr>
          <p:cNvPr id="19" name="TextBox 18">
            <a:extLst>
              <a:ext uri="{FF2B5EF4-FFF2-40B4-BE49-F238E27FC236}">
                <a16:creationId xmlns:a16="http://schemas.microsoft.com/office/drawing/2014/main" id="{DB0DC5C9-1E91-4A93-A51F-54A1AE3DEEA7}"/>
              </a:ext>
            </a:extLst>
          </p:cNvPr>
          <p:cNvSpPr txBox="1"/>
          <p:nvPr/>
        </p:nvSpPr>
        <p:spPr>
          <a:xfrm>
            <a:off x="2859319" y="3503089"/>
            <a:ext cx="2362200" cy="366034"/>
          </a:xfrm>
          <a:prstGeom prst="rect">
            <a:avLst/>
          </a:prstGeom>
          <a:noFill/>
        </p:spPr>
        <p:txBody>
          <a:bodyPr wrap="square" rtlCol="0">
            <a:spAutoFit/>
          </a:bodyPr>
          <a:lstStyle/>
          <a:p>
            <a:r>
              <a:rPr lang="en-US" dirty="0"/>
              <a:t>Universe / Population</a:t>
            </a:r>
          </a:p>
        </p:txBody>
      </p:sp>
      <p:sp>
        <p:nvSpPr>
          <p:cNvPr id="23" name="TextBox 22">
            <a:extLst>
              <a:ext uri="{FF2B5EF4-FFF2-40B4-BE49-F238E27FC236}">
                <a16:creationId xmlns:a16="http://schemas.microsoft.com/office/drawing/2014/main" id="{F743A27E-D8ED-4890-B8F3-33ED5EE065C3}"/>
              </a:ext>
            </a:extLst>
          </p:cNvPr>
          <p:cNvSpPr txBox="1"/>
          <p:nvPr/>
        </p:nvSpPr>
        <p:spPr>
          <a:xfrm>
            <a:off x="7315200" y="5531983"/>
            <a:ext cx="2362200" cy="366034"/>
          </a:xfrm>
          <a:prstGeom prst="rect">
            <a:avLst/>
          </a:prstGeom>
          <a:noFill/>
        </p:spPr>
        <p:txBody>
          <a:bodyPr wrap="square" rtlCol="0">
            <a:spAutoFit/>
          </a:bodyPr>
          <a:lstStyle/>
          <a:p>
            <a:r>
              <a:rPr lang="en-US" dirty="0"/>
              <a:t>Sample / snapshot</a:t>
            </a:r>
          </a:p>
        </p:txBody>
      </p:sp>
      <p:pic>
        <p:nvPicPr>
          <p:cNvPr id="14" name="Picture 13">
            <a:extLst>
              <a:ext uri="{FF2B5EF4-FFF2-40B4-BE49-F238E27FC236}">
                <a16:creationId xmlns:a16="http://schemas.microsoft.com/office/drawing/2014/main" id="{98E266AF-73E5-416A-856C-35F3F59EE594}"/>
              </a:ext>
            </a:extLst>
          </p:cNvPr>
          <p:cNvPicPr>
            <a:picLocks noChangeAspect="1"/>
          </p:cNvPicPr>
          <p:nvPr/>
        </p:nvPicPr>
        <p:blipFill>
          <a:blip r:embed="rId7"/>
          <a:stretch>
            <a:fillRect/>
          </a:stretch>
        </p:blipFill>
        <p:spPr>
          <a:xfrm>
            <a:off x="7951832" y="3247859"/>
            <a:ext cx="876300" cy="781050"/>
          </a:xfrm>
          <a:prstGeom prst="rect">
            <a:avLst/>
          </a:prstGeom>
        </p:spPr>
      </p:pic>
      <p:cxnSp>
        <p:nvCxnSpPr>
          <p:cNvPr id="25" name="Straight Connector 24">
            <a:extLst>
              <a:ext uri="{FF2B5EF4-FFF2-40B4-BE49-F238E27FC236}">
                <a16:creationId xmlns:a16="http://schemas.microsoft.com/office/drawing/2014/main" id="{CF564FCA-A382-45BB-9B88-35DD332C0FA9}"/>
              </a:ext>
            </a:extLst>
          </p:cNvPr>
          <p:cNvCxnSpPr/>
          <p:nvPr/>
        </p:nvCxnSpPr>
        <p:spPr>
          <a:xfrm>
            <a:off x="7696200" y="3200400"/>
            <a:ext cx="0" cy="109156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34ABED59-B4E0-466C-8366-E88851BB8111}"/>
              </a:ext>
            </a:extLst>
          </p:cNvPr>
          <p:cNvCxnSpPr>
            <a:cxnSpLocks/>
          </p:cNvCxnSpPr>
          <p:nvPr/>
        </p:nvCxnSpPr>
        <p:spPr>
          <a:xfrm flipV="1">
            <a:off x="7627982" y="4172849"/>
            <a:ext cx="1524000" cy="7373"/>
          </a:xfrm>
          <a:prstGeom prst="line">
            <a:avLst/>
          </a:prstGeom>
        </p:spPr>
        <p:style>
          <a:lnRef idx="1">
            <a:schemeClr val="accent6"/>
          </a:lnRef>
          <a:fillRef idx="0">
            <a:schemeClr val="accent6"/>
          </a:fillRef>
          <a:effectRef idx="0">
            <a:schemeClr val="accent6"/>
          </a:effectRef>
          <a:fontRef idx="minor">
            <a:schemeClr val="tx1"/>
          </a:fontRef>
        </p:style>
      </p:cxnSp>
      <p:grpSp>
        <p:nvGrpSpPr>
          <p:cNvPr id="40" name="Group 39">
            <a:extLst>
              <a:ext uri="{FF2B5EF4-FFF2-40B4-BE49-F238E27FC236}">
                <a16:creationId xmlns:a16="http://schemas.microsoft.com/office/drawing/2014/main" id="{582AB4FD-D68F-4AA4-A4C4-A24509DF95F1}"/>
              </a:ext>
            </a:extLst>
          </p:cNvPr>
          <p:cNvGrpSpPr/>
          <p:nvPr/>
        </p:nvGrpSpPr>
        <p:grpSpPr>
          <a:xfrm>
            <a:off x="7696200" y="4448689"/>
            <a:ext cx="1600200" cy="1083294"/>
            <a:chOff x="6324600" y="4448689"/>
            <a:chExt cx="1600200" cy="1083294"/>
          </a:xfrm>
        </p:grpSpPr>
        <p:pic>
          <p:nvPicPr>
            <p:cNvPr id="32" name="Picture 31">
              <a:extLst>
                <a:ext uri="{FF2B5EF4-FFF2-40B4-BE49-F238E27FC236}">
                  <a16:creationId xmlns:a16="http://schemas.microsoft.com/office/drawing/2014/main" id="{10EF6864-1D67-45DA-B68B-6DEF5B1D9120}"/>
                </a:ext>
              </a:extLst>
            </p:cNvPr>
            <p:cNvPicPr>
              <a:picLocks noChangeAspect="1"/>
            </p:cNvPicPr>
            <p:nvPr/>
          </p:nvPicPr>
          <p:blipFill>
            <a:blip r:embed="rId7"/>
            <a:stretch>
              <a:fillRect/>
            </a:stretch>
          </p:blipFill>
          <p:spPr>
            <a:xfrm rot="1746091">
              <a:off x="6663083" y="4490413"/>
              <a:ext cx="930540" cy="829394"/>
            </a:xfrm>
            <a:prstGeom prst="rect">
              <a:avLst/>
            </a:prstGeom>
          </p:spPr>
        </p:pic>
        <p:cxnSp>
          <p:nvCxnSpPr>
            <p:cNvPr id="33" name="Straight Connector 32">
              <a:extLst>
                <a:ext uri="{FF2B5EF4-FFF2-40B4-BE49-F238E27FC236}">
                  <a16:creationId xmlns:a16="http://schemas.microsoft.com/office/drawing/2014/main" id="{ACECB37F-7561-4476-888E-E4486A4617DE}"/>
                </a:ext>
              </a:extLst>
            </p:cNvPr>
            <p:cNvCxnSpPr>
              <a:cxnSpLocks/>
            </p:cNvCxnSpPr>
            <p:nvPr/>
          </p:nvCxnSpPr>
          <p:spPr>
            <a:xfrm>
              <a:off x="6324600" y="4448689"/>
              <a:ext cx="1" cy="1083294"/>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4AEAD4BE-4798-4628-BCD9-7A4A8C6B914D}"/>
                </a:ext>
              </a:extLst>
            </p:cNvPr>
            <p:cNvCxnSpPr>
              <a:cxnSpLocks/>
            </p:cNvCxnSpPr>
            <p:nvPr/>
          </p:nvCxnSpPr>
          <p:spPr>
            <a:xfrm flipV="1">
              <a:off x="6324600" y="5380671"/>
              <a:ext cx="1600200" cy="27284"/>
            </a:xfrm>
            <a:prstGeom prst="line">
              <a:avLst/>
            </a:prstGeom>
          </p:spPr>
          <p:style>
            <a:lnRef idx="1">
              <a:schemeClr val="accent6"/>
            </a:lnRef>
            <a:fillRef idx="0">
              <a:schemeClr val="accent6"/>
            </a:fillRef>
            <a:effectRef idx="0">
              <a:schemeClr val="accent6"/>
            </a:effectRef>
            <a:fontRef idx="minor">
              <a:schemeClr val="tx1"/>
            </a:fontRef>
          </p:style>
        </p:cxnSp>
      </p:grpSp>
      <p:sp>
        <p:nvSpPr>
          <p:cNvPr id="39" name="TextBox 38">
            <a:extLst>
              <a:ext uri="{FF2B5EF4-FFF2-40B4-BE49-F238E27FC236}">
                <a16:creationId xmlns:a16="http://schemas.microsoft.com/office/drawing/2014/main" id="{1C7F5849-C7C8-401F-96CE-BBCCAEA44F17}"/>
              </a:ext>
            </a:extLst>
          </p:cNvPr>
          <p:cNvSpPr txBox="1"/>
          <p:nvPr/>
        </p:nvSpPr>
        <p:spPr>
          <a:xfrm>
            <a:off x="9296400" y="3662363"/>
            <a:ext cx="685800" cy="246221"/>
          </a:xfrm>
          <a:prstGeom prst="rect">
            <a:avLst/>
          </a:prstGeom>
          <a:noFill/>
        </p:spPr>
        <p:txBody>
          <a:bodyPr wrap="square" rtlCol="0">
            <a:spAutoFit/>
          </a:bodyPr>
          <a:lstStyle/>
          <a:p>
            <a:r>
              <a:rPr lang="en-US" sz="1000" dirty="0"/>
              <a:t>Time T1</a:t>
            </a:r>
          </a:p>
        </p:txBody>
      </p:sp>
      <p:sp>
        <p:nvSpPr>
          <p:cNvPr id="42" name="TextBox 41">
            <a:extLst>
              <a:ext uri="{FF2B5EF4-FFF2-40B4-BE49-F238E27FC236}">
                <a16:creationId xmlns:a16="http://schemas.microsoft.com/office/drawing/2014/main" id="{092DEAD4-CD06-4D79-B9CD-10145FEC941F}"/>
              </a:ext>
            </a:extLst>
          </p:cNvPr>
          <p:cNvSpPr txBox="1"/>
          <p:nvPr/>
        </p:nvSpPr>
        <p:spPr>
          <a:xfrm>
            <a:off x="9296400" y="4782980"/>
            <a:ext cx="685800" cy="246221"/>
          </a:xfrm>
          <a:prstGeom prst="rect">
            <a:avLst/>
          </a:prstGeom>
          <a:noFill/>
        </p:spPr>
        <p:txBody>
          <a:bodyPr wrap="square" rtlCol="0">
            <a:spAutoFit/>
          </a:bodyPr>
          <a:lstStyle/>
          <a:p>
            <a:r>
              <a:rPr lang="en-US" sz="1000" dirty="0"/>
              <a:t>Time T2</a:t>
            </a:r>
          </a:p>
        </p:txBody>
      </p:sp>
      <p:sp>
        <p:nvSpPr>
          <p:cNvPr id="41" name="Arc 40">
            <a:extLst>
              <a:ext uri="{FF2B5EF4-FFF2-40B4-BE49-F238E27FC236}">
                <a16:creationId xmlns:a16="http://schemas.microsoft.com/office/drawing/2014/main" id="{F13C5528-CD1D-4B63-B2A6-9F46F5DC66A5}"/>
              </a:ext>
            </a:extLst>
          </p:cNvPr>
          <p:cNvSpPr/>
          <p:nvPr/>
        </p:nvSpPr>
        <p:spPr>
          <a:xfrm>
            <a:off x="7620000" y="34290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DD4539F1-6781-4D36-B37E-FD01B917ADEE}"/>
              </a:ext>
            </a:extLst>
          </p:cNvPr>
          <p:cNvSpPr/>
          <p:nvPr/>
        </p:nvSpPr>
        <p:spPr>
          <a:xfrm>
            <a:off x="7543800" y="47244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C182A76F-AE97-4B19-A48E-4D113E79CD3A}"/>
              </a:ext>
            </a:extLst>
          </p:cNvPr>
          <p:cNvSpPr/>
          <p:nvPr/>
        </p:nvSpPr>
        <p:spPr>
          <a:xfrm>
            <a:off x="7239000" y="2895601"/>
            <a:ext cx="3124200" cy="1429061"/>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Brownian Motion - nanoparticles in water">
            <a:hlinkClick r:id="" action="ppaction://media"/>
            <a:extLst>
              <a:ext uri="{FF2B5EF4-FFF2-40B4-BE49-F238E27FC236}">
                <a16:creationId xmlns:a16="http://schemas.microsoft.com/office/drawing/2014/main" id="{ED41699A-4491-4AC4-A99B-E652BC85F12E}"/>
              </a:ext>
            </a:extLst>
          </p:cNvPr>
          <p:cNvPicPr>
            <a:picLocks noChangeAspect="1"/>
          </p:cNvPicPr>
          <p:nvPr>
            <a:videoFile r:link="rId2"/>
            <p:extLst>
              <p:ext uri="{DAA4B4D4-6D71-4841-9C94-3DE7FCFB9230}">
                <p14:media xmlns:p14="http://schemas.microsoft.com/office/powerpoint/2010/main" r:embed="rId1"/>
              </p:ext>
            </p:extLst>
          </p:nvPr>
        </p:nvPicPr>
        <p:blipFill>
          <a:blip r:embed="rId8">
            <a:lum bright="21000" contrast="96000"/>
          </a:blip>
          <a:stretch>
            <a:fillRect/>
          </a:stretch>
        </p:blipFill>
        <p:spPr>
          <a:xfrm>
            <a:off x="2192120" y="1434746"/>
            <a:ext cx="3903881" cy="2072566"/>
          </a:xfrm>
          <a:prstGeom prst="rect">
            <a:avLst/>
          </a:prstGeom>
        </p:spPr>
      </p:pic>
      <p:cxnSp>
        <p:nvCxnSpPr>
          <p:cNvPr id="27" name="Straight Arrow Connector 26">
            <a:extLst>
              <a:ext uri="{FF2B5EF4-FFF2-40B4-BE49-F238E27FC236}">
                <a16:creationId xmlns:a16="http://schemas.microsoft.com/office/drawing/2014/main" id="{59B0B443-2198-4E2B-9544-9197F5DF74DC}"/>
              </a:ext>
            </a:extLst>
          </p:cNvPr>
          <p:cNvCxnSpPr>
            <a:cxnSpLocks/>
          </p:cNvCxnSpPr>
          <p:nvPr/>
        </p:nvCxnSpPr>
        <p:spPr>
          <a:xfrm>
            <a:off x="1905001" y="3505200"/>
            <a:ext cx="53117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19B9B13-9F84-4572-9689-0073ED149798}"/>
              </a:ext>
            </a:extLst>
          </p:cNvPr>
          <p:cNvCxnSpPr>
            <a:cxnSpLocks/>
          </p:cNvCxnSpPr>
          <p:nvPr/>
        </p:nvCxnSpPr>
        <p:spPr>
          <a:xfrm flipV="1">
            <a:off x="2209800" y="990600"/>
            <a:ext cx="0" cy="29391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2" descr="Image result for normal curve for powerpoint">
            <a:extLst>
              <a:ext uri="{FF2B5EF4-FFF2-40B4-BE49-F238E27FC236}">
                <a16:creationId xmlns:a16="http://schemas.microsoft.com/office/drawing/2014/main" id="{6A2B01B8-B03D-4632-8E5C-708BE56D5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471605" y="2160370"/>
            <a:ext cx="2450772" cy="87322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7B16E1C-245C-49D3-8919-3E67942AD941}"/>
              </a:ext>
            </a:extLst>
          </p:cNvPr>
          <p:cNvSpPr/>
          <p:nvPr/>
        </p:nvSpPr>
        <p:spPr>
          <a:xfrm>
            <a:off x="7282543" y="4385013"/>
            <a:ext cx="3124200" cy="116571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CDC3858-8190-4C90-A311-073CB317D85B}"/>
              </a:ext>
            </a:extLst>
          </p:cNvPr>
          <p:cNvPicPr>
            <a:picLocks noChangeAspect="1"/>
          </p:cNvPicPr>
          <p:nvPr/>
        </p:nvPicPr>
        <p:blipFill>
          <a:blip r:embed="rId6"/>
          <a:stretch>
            <a:fillRect/>
          </a:stretch>
        </p:blipFill>
        <p:spPr>
          <a:xfrm rot="1428724">
            <a:off x="6274122" y="4370505"/>
            <a:ext cx="694595" cy="378070"/>
          </a:xfrm>
          <a:prstGeom prst="rect">
            <a:avLst/>
          </a:prstGeom>
        </p:spPr>
      </p:pic>
    </p:spTree>
    <p:extLst>
      <p:ext uri="{BB962C8B-B14F-4D97-AF65-F5344CB8AC3E}">
        <p14:creationId xmlns:p14="http://schemas.microsoft.com/office/powerpoint/2010/main" val="71759432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84" fill="hold"/>
                                        <p:tgtEl>
                                          <p:spTgt spid="26"/>
                                        </p:tgtEl>
                                      </p:cBhvr>
                                    </p:cmd>
                                  </p:childTnLst>
                                </p:cTn>
                              </p:par>
                            </p:childTnLst>
                          </p:cTn>
                        </p:par>
                        <p:par>
                          <p:cTn id="7" fill="hold">
                            <p:stCondLst>
                              <p:cond delay="36084"/>
                            </p:stCondLst>
                            <p:childTnLst>
                              <p:par>
                                <p:cTn id="8" presetID="1" presetClass="exit" presetSubtype="0" fill="hold" grpId="0" nodeType="afterEffect">
                                  <p:stCondLst>
                                    <p:cond delay="500"/>
                                  </p:stCondLst>
                                  <p:childTnLst>
                                    <p:set>
                                      <p:cBhvr>
                                        <p:cTn id="9" dur="1" fill="hold">
                                          <p:stCondLst>
                                            <p:cond delay="0"/>
                                          </p:stCondLst>
                                        </p:cTn>
                                        <p:tgtEl>
                                          <p:spTgt spid="43"/>
                                        </p:tgtEl>
                                        <p:attrNameLst>
                                          <p:attrName>style.visibility</p:attrName>
                                        </p:attrNameLst>
                                      </p:cBhvr>
                                      <p:to>
                                        <p:strVal val="hidden"/>
                                      </p:to>
                                    </p:set>
                                  </p:childTnLst>
                                </p:cTn>
                              </p:par>
                            </p:childTnLst>
                          </p:cTn>
                        </p:par>
                        <p:par>
                          <p:cTn id="10" fill="hold">
                            <p:stCondLst>
                              <p:cond delay="36584"/>
                            </p:stCondLst>
                            <p:childTnLst>
                              <p:par>
                                <p:cTn id="11" presetID="1" presetClass="entr" presetSubtype="0" fill="hold" grpId="0" nodeType="afterEffect">
                                  <p:stCondLst>
                                    <p:cond delay="300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200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2000"/>
                            </p:stCondLst>
                            <p:childTnLst>
                              <p:par>
                                <p:cTn id="21" presetID="1" presetClass="exit" presetSubtype="0" fill="hold" grpId="0" nodeType="afterEffect">
                                  <p:stCondLst>
                                    <p:cond delay="100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300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300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6"/>
                </p:tgtEl>
              </p:cMediaNode>
            </p:video>
          </p:childTnLst>
        </p:cTn>
      </p:par>
    </p:tnLst>
    <p:bldLst>
      <p:bldP spid="41" grpId="0" animBg="1"/>
      <p:bldP spid="45" grpId="0" animBg="1"/>
      <p:bldP spid="43" grpId="0" animBg="1"/>
      <p:bldP spid="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D78281AB-7E0D-4F3E-9138-17FE07077E14}"/>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FontTx/>
              <a:buNone/>
            </a:pPr>
            <a:fld id="{DE068A3F-01C4-4455-8AE7-A112C49A3319}" type="slidenum">
              <a:rPr lang="en-US" altLang="en-US" sz="1200" b="0">
                <a:ea typeface="ＭＳ Ｐゴシック" panose="020B0600070205080204" pitchFamily="34" charset="-128"/>
              </a:rPr>
              <a:pPr eaLnBrk="1" hangingPunct="1">
                <a:spcBef>
                  <a:spcPct val="0"/>
                </a:spcBef>
                <a:buClrTx/>
                <a:buFontTx/>
                <a:buNone/>
              </a:pPr>
              <a:t>29</a:t>
            </a:fld>
            <a:endParaRPr lang="en-US" altLang="en-US" sz="1200" b="0">
              <a:ea typeface="ＭＳ Ｐゴシック" panose="020B0600070205080204" pitchFamily="34" charset="-128"/>
            </a:endParaRPr>
          </a:p>
        </p:txBody>
      </p:sp>
      <p:sp>
        <p:nvSpPr>
          <p:cNvPr id="22531" name="Rectangle 2">
            <a:extLst>
              <a:ext uri="{FF2B5EF4-FFF2-40B4-BE49-F238E27FC236}">
                <a16:creationId xmlns:a16="http://schemas.microsoft.com/office/drawing/2014/main" id="{0C40728C-D02A-439B-9A6C-4F3D09773D07}"/>
              </a:ext>
            </a:extLst>
          </p:cNvPr>
          <p:cNvSpPr>
            <a:spLocks noGrp="1" noChangeArrowheads="1"/>
          </p:cNvSpPr>
          <p:nvPr>
            <p:ph type="title"/>
          </p:nvPr>
        </p:nvSpPr>
        <p:spPr>
          <a:xfrm>
            <a:off x="609600" y="180977"/>
            <a:ext cx="8763000" cy="762000"/>
          </a:xfrm>
        </p:spPr>
        <p:txBody>
          <a:bodyPr/>
          <a:lstStyle/>
          <a:p>
            <a:pPr eaLnBrk="1" hangingPunct="1"/>
            <a:r>
              <a:rPr lang="en-US" altLang="en-US" sz="2000" dirty="0">
                <a:ea typeface="ＭＳ Ｐゴシック" panose="020B0600070205080204" pitchFamily="34" charset="-128"/>
              </a:rPr>
              <a:t>Example: Data Matrix and Distance Matrix</a:t>
            </a:r>
          </a:p>
        </p:txBody>
      </p:sp>
      <p:graphicFrame>
        <p:nvGraphicFramePr>
          <p:cNvPr id="22532" name="Object 2">
            <a:extLst>
              <a:ext uri="{FF2B5EF4-FFF2-40B4-BE49-F238E27FC236}">
                <a16:creationId xmlns:a16="http://schemas.microsoft.com/office/drawing/2014/main" id="{8C26934A-7BC5-4856-8335-BA9EEEFF6284}"/>
              </a:ext>
            </a:extLst>
          </p:cNvPr>
          <p:cNvGraphicFramePr>
            <a:graphicFrameLocks noChangeAspect="1"/>
          </p:cNvGraphicFramePr>
          <p:nvPr>
            <p:extLst>
              <p:ext uri="{D42A27DB-BD31-4B8C-83A1-F6EECF244321}">
                <p14:modId xmlns:p14="http://schemas.microsoft.com/office/powerpoint/2010/main" val="117901549"/>
              </p:ext>
            </p:extLst>
          </p:nvPr>
        </p:nvGraphicFramePr>
        <p:xfrm>
          <a:off x="7119939" y="1168401"/>
          <a:ext cx="2947987" cy="1370012"/>
        </p:xfrm>
        <a:graphic>
          <a:graphicData uri="http://schemas.openxmlformats.org/presentationml/2006/ole">
            <mc:AlternateContent xmlns:mc="http://schemas.openxmlformats.org/markup-compatibility/2006">
              <mc:Choice xmlns:v="urn:schemas-microsoft-com:vml" Requires="v">
                <p:oleObj spid="_x0000_s6190" name="Worksheet" r:id="rId4" imgW="1838249" imgH="857402" progId="Excel.Sheet.8">
                  <p:embed/>
                </p:oleObj>
              </mc:Choice>
              <mc:Fallback>
                <p:oleObj name="Worksheet" r:id="rId4" imgW="1838249" imgH="857402" progId="Excel.Sheet.8">
                  <p:embed/>
                  <p:pic>
                    <p:nvPicPr>
                      <p:cNvPr id="22532" name="Object 2">
                        <a:extLst>
                          <a:ext uri="{FF2B5EF4-FFF2-40B4-BE49-F238E27FC236}">
                            <a16:creationId xmlns:a16="http://schemas.microsoft.com/office/drawing/2014/main" id="{8C26934A-7BC5-4856-8335-BA9EEEFF6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939" y="1168401"/>
                        <a:ext cx="2947987" cy="1370012"/>
                      </a:xfrm>
                      <a:prstGeom prst="rect">
                        <a:avLst/>
                      </a:prstGeom>
                      <a:noFill/>
                      <a:ln>
                        <a:noFill/>
                      </a:ln>
                      <a:effectLst/>
                      <a:extLst/>
                    </p:spPr>
                  </p:pic>
                </p:oleObj>
              </mc:Fallback>
            </mc:AlternateContent>
          </a:graphicData>
        </a:graphic>
      </p:graphicFrame>
      <p:sp>
        <p:nvSpPr>
          <p:cNvPr id="22533" name="Text Box 5">
            <a:extLst>
              <a:ext uri="{FF2B5EF4-FFF2-40B4-BE49-F238E27FC236}">
                <a16:creationId xmlns:a16="http://schemas.microsoft.com/office/drawing/2014/main" id="{0DFBBF18-D342-4773-855F-E993DEED3847}"/>
              </a:ext>
            </a:extLst>
          </p:cNvPr>
          <p:cNvSpPr txBox="1">
            <a:spLocks noChangeArrowheads="1"/>
          </p:cNvSpPr>
          <p:nvPr/>
        </p:nvSpPr>
        <p:spPr bwMode="auto">
          <a:xfrm>
            <a:off x="5307013" y="4638675"/>
            <a:ext cx="480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FontTx/>
              <a:buNone/>
            </a:pPr>
            <a:r>
              <a:rPr lang="en-US" altLang="en-US" sz="2000">
                <a:latin typeface="Tahoma" panose="020B0604030504040204" pitchFamily="34" charset="0"/>
                <a:ea typeface="ＭＳ Ｐゴシック" panose="020B0600070205080204" pitchFamily="34" charset="-128"/>
              </a:rPr>
              <a:t>Distance Matrix (</a:t>
            </a:r>
            <a:r>
              <a:rPr lang="en-US" altLang="en-US" sz="2000">
                <a:solidFill>
                  <a:schemeClr val="tx2"/>
                </a:solidFill>
                <a:latin typeface="Tahoma" panose="020B0604030504040204" pitchFamily="34" charset="0"/>
                <a:ea typeface="ＭＳ Ｐゴシック" panose="020B0600070205080204" pitchFamily="34" charset="-128"/>
              </a:rPr>
              <a:t>Euclidean)</a:t>
            </a:r>
          </a:p>
        </p:txBody>
      </p:sp>
      <p:graphicFrame>
        <p:nvGraphicFramePr>
          <p:cNvPr id="22534" name="Object 3">
            <a:extLst>
              <a:ext uri="{FF2B5EF4-FFF2-40B4-BE49-F238E27FC236}">
                <a16:creationId xmlns:a16="http://schemas.microsoft.com/office/drawing/2014/main" id="{FE3910E7-A338-460F-A00D-DAB628C2E125}"/>
              </a:ext>
            </a:extLst>
          </p:cNvPr>
          <p:cNvGraphicFramePr>
            <a:graphicFrameLocks noChangeAspect="1"/>
          </p:cNvGraphicFramePr>
          <p:nvPr/>
        </p:nvGraphicFramePr>
        <p:xfrm>
          <a:off x="5380038" y="5029200"/>
          <a:ext cx="4906962" cy="1365250"/>
        </p:xfrm>
        <a:graphic>
          <a:graphicData uri="http://schemas.openxmlformats.org/presentationml/2006/ole">
            <mc:AlternateContent xmlns:mc="http://schemas.openxmlformats.org/markup-compatibility/2006">
              <mc:Choice xmlns:v="urn:schemas-microsoft-com:vml" Requires="v">
                <p:oleObj spid="_x0000_s6191" name="Worksheet" r:id="rId6" imgW="3057441" imgH="866747" progId="Excel.Sheet.8">
                  <p:embed/>
                </p:oleObj>
              </mc:Choice>
              <mc:Fallback>
                <p:oleObj name="Worksheet" r:id="rId6" imgW="3057441" imgH="866747" progId="Excel.Sheet.8">
                  <p:embed/>
                  <p:pic>
                    <p:nvPicPr>
                      <p:cNvPr id="22534" name="Object 3">
                        <a:extLst>
                          <a:ext uri="{FF2B5EF4-FFF2-40B4-BE49-F238E27FC236}">
                            <a16:creationId xmlns:a16="http://schemas.microsoft.com/office/drawing/2014/main" id="{FE3910E7-A338-460F-A00D-DAB628C2E1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0038" y="5029200"/>
                        <a:ext cx="4906962"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2535" name="Text Box 7">
            <a:extLst>
              <a:ext uri="{FF2B5EF4-FFF2-40B4-BE49-F238E27FC236}">
                <a16:creationId xmlns:a16="http://schemas.microsoft.com/office/drawing/2014/main" id="{5726A634-2289-4345-8AF3-3EBF81FF1079}"/>
              </a:ext>
            </a:extLst>
          </p:cNvPr>
          <p:cNvSpPr txBox="1">
            <a:spLocks noChangeArrowheads="1"/>
          </p:cNvSpPr>
          <p:nvPr/>
        </p:nvSpPr>
        <p:spPr bwMode="auto">
          <a:xfrm>
            <a:off x="3775076" y="1684194"/>
            <a:ext cx="327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ClrTx/>
              <a:buFontTx/>
              <a:buNone/>
            </a:pPr>
            <a:r>
              <a:rPr lang="en-US" altLang="en-US" sz="2000" dirty="0">
                <a:latin typeface="Arial" panose="020B0604020202020204" pitchFamily="34" charset="0"/>
                <a:ea typeface="ＭＳ Ｐゴシック" panose="020B0600070205080204" pitchFamily="34" charset="-128"/>
              </a:rPr>
              <a:t>Data Matrix</a:t>
            </a:r>
          </a:p>
        </p:txBody>
      </p:sp>
      <p:graphicFrame>
        <p:nvGraphicFramePr>
          <p:cNvPr id="22536" name="Object 4">
            <a:extLst>
              <a:ext uri="{FF2B5EF4-FFF2-40B4-BE49-F238E27FC236}">
                <a16:creationId xmlns:a16="http://schemas.microsoft.com/office/drawing/2014/main" id="{0C598677-78FC-4909-94AB-466D1DCC12C4}"/>
              </a:ext>
            </a:extLst>
          </p:cNvPr>
          <p:cNvGraphicFramePr>
            <a:graphicFrameLocks noChangeAspect="1"/>
          </p:cNvGraphicFramePr>
          <p:nvPr/>
        </p:nvGraphicFramePr>
        <p:xfrm>
          <a:off x="1778001" y="1487488"/>
          <a:ext cx="3306763" cy="4191000"/>
        </p:xfrm>
        <a:graphic>
          <a:graphicData uri="http://schemas.openxmlformats.org/presentationml/2006/ole">
            <mc:AlternateContent xmlns:mc="http://schemas.openxmlformats.org/markup-compatibility/2006">
              <mc:Choice xmlns:v="urn:schemas-microsoft-com:vml" Requires="v">
                <p:oleObj spid="_x0000_s6192" name="SmartDraw" r:id="rId8" imgW="4379976" imgH="5551932" progId="">
                  <p:embed/>
                </p:oleObj>
              </mc:Choice>
              <mc:Fallback>
                <p:oleObj name="SmartDraw" r:id="rId8" imgW="4379976" imgH="5551932" progId="">
                  <p:embed/>
                  <p:pic>
                    <p:nvPicPr>
                      <p:cNvPr id="22536" name="Object 4">
                        <a:extLst>
                          <a:ext uri="{FF2B5EF4-FFF2-40B4-BE49-F238E27FC236}">
                            <a16:creationId xmlns:a16="http://schemas.microsoft.com/office/drawing/2014/main" id="{0C598677-78FC-4909-94AB-466D1DCC12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8001" y="1487488"/>
                        <a:ext cx="3306763"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2537" name="Text Box 5">
            <a:extLst>
              <a:ext uri="{FF2B5EF4-FFF2-40B4-BE49-F238E27FC236}">
                <a16:creationId xmlns:a16="http://schemas.microsoft.com/office/drawing/2014/main" id="{47ABF602-3671-41A3-A1DC-128FD2823AB3}"/>
              </a:ext>
            </a:extLst>
          </p:cNvPr>
          <p:cNvSpPr txBox="1">
            <a:spLocks noChangeArrowheads="1"/>
          </p:cNvSpPr>
          <p:nvPr/>
        </p:nvSpPr>
        <p:spPr bwMode="auto">
          <a:xfrm>
            <a:off x="5310188" y="2703513"/>
            <a:ext cx="480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FontTx/>
              <a:buNone/>
            </a:pPr>
            <a:r>
              <a:rPr lang="en-US" altLang="en-US" sz="2000">
                <a:latin typeface="Tahoma" panose="020B0604030504040204" pitchFamily="34" charset="0"/>
                <a:ea typeface="ＭＳ Ｐゴシック" panose="020B0600070205080204" pitchFamily="34" charset="-128"/>
              </a:rPr>
              <a:t>Distance Matrix (</a:t>
            </a:r>
            <a:r>
              <a:rPr lang="en-US" altLang="en-US" sz="2000">
                <a:solidFill>
                  <a:schemeClr val="tx2"/>
                </a:solidFill>
                <a:latin typeface="Tahoma" panose="020B0604030504040204" pitchFamily="34" charset="0"/>
                <a:ea typeface="ＭＳ Ｐゴシック" panose="020B0600070205080204" pitchFamily="34" charset="-128"/>
              </a:rPr>
              <a:t>Manhattan)</a:t>
            </a:r>
          </a:p>
        </p:txBody>
      </p:sp>
      <p:graphicFrame>
        <p:nvGraphicFramePr>
          <p:cNvPr id="22538" name="Object 5">
            <a:extLst>
              <a:ext uri="{FF2B5EF4-FFF2-40B4-BE49-F238E27FC236}">
                <a16:creationId xmlns:a16="http://schemas.microsoft.com/office/drawing/2014/main" id="{F8A2B2B1-9314-479E-B130-C1B9B5D1E727}"/>
              </a:ext>
            </a:extLst>
          </p:cNvPr>
          <p:cNvGraphicFramePr>
            <a:graphicFrameLocks noChangeAspect="1"/>
          </p:cNvGraphicFramePr>
          <p:nvPr/>
        </p:nvGraphicFramePr>
        <p:xfrm>
          <a:off x="5413376" y="3163888"/>
          <a:ext cx="4906963" cy="1365250"/>
        </p:xfrm>
        <a:graphic>
          <a:graphicData uri="http://schemas.openxmlformats.org/presentationml/2006/ole">
            <mc:AlternateContent xmlns:mc="http://schemas.openxmlformats.org/markup-compatibility/2006">
              <mc:Choice xmlns:v="urn:schemas-microsoft-com:vml" Requires="v">
                <p:oleObj spid="_x0000_s6193" name="Worksheet" r:id="rId10" imgW="3057650" imgH="866865" progId="Excel.Sheet.8">
                  <p:embed/>
                </p:oleObj>
              </mc:Choice>
              <mc:Fallback>
                <p:oleObj name="Worksheet" r:id="rId10" imgW="3057650" imgH="866865" progId="Excel.Sheet.8">
                  <p:embed/>
                  <p:pic>
                    <p:nvPicPr>
                      <p:cNvPr id="22538" name="Object 5">
                        <a:extLst>
                          <a:ext uri="{FF2B5EF4-FFF2-40B4-BE49-F238E27FC236}">
                            <a16:creationId xmlns:a16="http://schemas.microsoft.com/office/drawing/2014/main" id="{F8A2B2B1-9314-479E-B130-C1B9B5D1E7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3376" y="3163888"/>
                        <a:ext cx="4906963"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 name="TextBox 10">
            <a:extLst>
              <a:ext uri="{FF2B5EF4-FFF2-40B4-BE49-F238E27FC236}">
                <a16:creationId xmlns:a16="http://schemas.microsoft.com/office/drawing/2014/main" id="{7DA8F9A4-2A66-4BE3-BBCD-7460589D6841}"/>
              </a:ext>
            </a:extLst>
          </p:cNvPr>
          <p:cNvSpPr txBox="1"/>
          <p:nvPr/>
        </p:nvSpPr>
        <p:spPr>
          <a:xfrm>
            <a:off x="1447800" y="630093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54397147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E0BE640-524B-415D-9BC8-F69898863D91}"/>
              </a:ext>
            </a:extLst>
          </p:cNvPr>
          <p:cNvSpPr>
            <a:spLocks noGrp="1" noChangeArrowheads="1"/>
          </p:cNvSpPr>
          <p:nvPr>
            <p:ph type="title"/>
          </p:nvPr>
        </p:nvSpPr>
        <p:spPr>
          <a:xfrm>
            <a:off x="609600" y="384175"/>
            <a:ext cx="8991600" cy="533400"/>
          </a:xfrm>
        </p:spPr>
        <p:txBody>
          <a:bodyPr/>
          <a:lstStyle/>
          <a:p>
            <a:r>
              <a:rPr lang="en-US" altLang="en-US" sz="2000" dirty="0"/>
              <a:t>Distance on Numeric Data: </a:t>
            </a:r>
            <a:r>
              <a:rPr lang="en-US" altLang="en-US" sz="2000" dirty="0" err="1"/>
              <a:t>Minkowski</a:t>
            </a:r>
            <a:r>
              <a:rPr lang="en-US" altLang="en-US" sz="2000" dirty="0"/>
              <a:t> Distance</a:t>
            </a:r>
          </a:p>
        </p:txBody>
      </p:sp>
      <p:sp>
        <p:nvSpPr>
          <p:cNvPr id="24579" name="Rectangle 3">
            <a:extLst>
              <a:ext uri="{FF2B5EF4-FFF2-40B4-BE49-F238E27FC236}">
                <a16:creationId xmlns:a16="http://schemas.microsoft.com/office/drawing/2014/main" id="{BE237331-4E40-4AF9-ABFB-C48B6E4C78B0}"/>
              </a:ext>
            </a:extLst>
          </p:cNvPr>
          <p:cNvSpPr>
            <a:spLocks noGrp="1" noChangeArrowheads="1"/>
          </p:cNvSpPr>
          <p:nvPr>
            <p:ph type="body" idx="1"/>
          </p:nvPr>
        </p:nvSpPr>
        <p:spPr>
          <a:xfrm>
            <a:off x="1828800" y="1362075"/>
            <a:ext cx="8229600" cy="4889500"/>
          </a:xfrm>
        </p:spPr>
        <p:txBody>
          <a:bodyPr/>
          <a:lstStyle/>
          <a:p>
            <a:r>
              <a:rPr lang="en-US" altLang="en-US" dirty="0" err="1"/>
              <a:t>Minkowski</a:t>
            </a:r>
            <a:r>
              <a:rPr lang="en-US" altLang="en-US" dirty="0"/>
              <a:t> distance: A popular distance measure</a:t>
            </a:r>
          </a:p>
          <a:p>
            <a:endParaRPr lang="en-US" altLang="en-US" dirty="0"/>
          </a:p>
          <a:p>
            <a:pPr lvl="1"/>
            <a:endParaRPr lang="en-US" altLang="en-US" dirty="0"/>
          </a:p>
          <a:p>
            <a:pPr lvl="1"/>
            <a:endParaRPr lang="en-US" altLang="en-US" dirty="0"/>
          </a:p>
          <a:p>
            <a:pPr lvl="1"/>
            <a:r>
              <a:rPr lang="en-US" altLang="en-US" dirty="0"/>
              <a:t>where  </a:t>
            </a:r>
            <a:r>
              <a:rPr lang="en-US" altLang="en-US" i="1" dirty="0" err="1"/>
              <a:t>i</a:t>
            </a:r>
            <a:r>
              <a:rPr lang="en-US" altLang="en-US" dirty="0"/>
              <a:t> = (</a:t>
            </a:r>
            <a:r>
              <a:rPr lang="en-US" altLang="en-US" i="1" dirty="0"/>
              <a:t>x</a:t>
            </a:r>
            <a:r>
              <a:rPr lang="en-US" altLang="en-US" i="1" baseline="-25000" dirty="0"/>
              <a:t>i</a:t>
            </a:r>
            <a:r>
              <a:rPr lang="en-US" altLang="en-US" baseline="-25000" dirty="0"/>
              <a:t>1</a:t>
            </a:r>
            <a:r>
              <a:rPr lang="en-US" altLang="en-US" dirty="0"/>
              <a:t>, </a:t>
            </a:r>
            <a:r>
              <a:rPr lang="en-US" altLang="en-US" i="1" dirty="0"/>
              <a:t>x</a:t>
            </a:r>
            <a:r>
              <a:rPr lang="en-US" altLang="en-US" i="1" baseline="-25000" dirty="0"/>
              <a:t>i</a:t>
            </a:r>
            <a:r>
              <a:rPr lang="en-US" altLang="en-US" baseline="-25000" dirty="0"/>
              <a:t>2</a:t>
            </a:r>
            <a:r>
              <a:rPr lang="en-US" altLang="en-US" dirty="0"/>
              <a:t>, …, </a:t>
            </a:r>
            <a:r>
              <a:rPr lang="en-US" altLang="en-US" i="1" dirty="0" err="1"/>
              <a:t>x</a:t>
            </a:r>
            <a:r>
              <a:rPr lang="en-US" altLang="en-US" i="1" baseline="-25000" dirty="0" err="1"/>
              <a:t>ip</a:t>
            </a:r>
            <a:r>
              <a:rPr lang="en-US" altLang="en-US" dirty="0"/>
              <a:t>) and</a:t>
            </a:r>
            <a:r>
              <a:rPr lang="en-US" altLang="en-US" i="1" dirty="0"/>
              <a:t> j </a:t>
            </a:r>
            <a:r>
              <a:rPr lang="en-US" altLang="en-US" dirty="0"/>
              <a:t>= (</a:t>
            </a:r>
            <a:r>
              <a:rPr lang="en-US" altLang="en-US" i="1" dirty="0"/>
              <a:t>x</a:t>
            </a:r>
            <a:r>
              <a:rPr lang="en-US" altLang="en-US" i="1" baseline="-25000" dirty="0"/>
              <a:t>j</a:t>
            </a:r>
            <a:r>
              <a:rPr lang="en-US" altLang="en-US" baseline="-25000" dirty="0"/>
              <a:t>1</a:t>
            </a:r>
            <a:r>
              <a:rPr lang="en-US" altLang="en-US" dirty="0"/>
              <a:t>, </a:t>
            </a:r>
            <a:r>
              <a:rPr lang="en-US" altLang="en-US" i="1" dirty="0"/>
              <a:t>x</a:t>
            </a:r>
            <a:r>
              <a:rPr lang="en-US" altLang="en-US" i="1" baseline="-25000" dirty="0"/>
              <a:t>j</a:t>
            </a:r>
            <a:r>
              <a:rPr lang="en-US" altLang="en-US" baseline="-25000" dirty="0"/>
              <a:t>2</a:t>
            </a:r>
            <a:r>
              <a:rPr lang="en-US" altLang="en-US" dirty="0"/>
              <a:t>, …, </a:t>
            </a:r>
            <a:r>
              <a:rPr lang="en-US" altLang="en-US" i="1" dirty="0" err="1"/>
              <a:t>x</a:t>
            </a:r>
            <a:r>
              <a:rPr lang="en-US" altLang="en-US" i="1" baseline="-25000" dirty="0" err="1"/>
              <a:t>jp</a:t>
            </a:r>
            <a:r>
              <a:rPr lang="en-US" altLang="en-US" dirty="0"/>
              <a:t>) are two p-dimensional data objects, and h is the order (the distance so defined is also called L-</a:t>
            </a:r>
            <a:r>
              <a:rPr lang="en-US" altLang="en-US" i="1" dirty="0"/>
              <a:t>h</a:t>
            </a:r>
            <a:r>
              <a:rPr lang="en-US" altLang="en-US" dirty="0"/>
              <a:t> norm)</a:t>
            </a:r>
          </a:p>
          <a:p>
            <a:r>
              <a:rPr lang="en-US" altLang="en-US" dirty="0"/>
              <a:t>Note that Euclidean and Manhattan distances are special cases</a:t>
            </a:r>
          </a:p>
          <a:p>
            <a:pPr lvl="1" eaLnBrk="1" hangingPunct="1"/>
            <a:r>
              <a:rPr lang="en-US" altLang="en-US" i="1" dirty="0">
                <a:ea typeface="ＭＳ Ｐゴシック" panose="020B0600070205080204" pitchFamily="34" charset="-128"/>
                <a:cs typeface="Times New Roman" panose="02020603050405020304" pitchFamily="18" charset="0"/>
              </a:rPr>
              <a:t>h</a:t>
            </a:r>
            <a:r>
              <a:rPr lang="en-US" altLang="en-US" dirty="0">
                <a:ea typeface="ＭＳ Ｐゴシック" panose="020B0600070205080204" pitchFamily="34" charset="-128"/>
                <a:cs typeface="Times New Roman" panose="02020603050405020304" pitchFamily="18" charset="0"/>
              </a:rPr>
              <a:t> = 1: (L</a:t>
            </a:r>
            <a:r>
              <a:rPr lang="en-US" altLang="en-US" baseline="-30000" dirty="0">
                <a:ea typeface="ＭＳ Ｐゴシック" panose="020B0600070205080204" pitchFamily="34" charset="-128"/>
                <a:cs typeface="Times New Roman" panose="02020603050405020304" pitchFamily="18" charset="0"/>
              </a:rPr>
              <a:t>1</a:t>
            </a:r>
            <a:r>
              <a:rPr lang="en-US" altLang="en-US" dirty="0">
                <a:ea typeface="ＭＳ Ｐゴシック" panose="020B0600070205080204" pitchFamily="34" charset="-128"/>
                <a:cs typeface="Times New Roman" panose="02020603050405020304" pitchFamily="18" charset="0"/>
              </a:rPr>
              <a:t> norm) Manhattan distance </a:t>
            </a:r>
          </a:p>
          <a:p>
            <a:pPr lvl="1" eaLnBrk="1" hangingPunct="1"/>
            <a:endParaRPr lang="en-US" altLang="en-US" dirty="0">
              <a:ea typeface="ＭＳ Ｐゴシック" panose="020B0600070205080204" pitchFamily="34" charset="-128"/>
              <a:cs typeface="Times New Roman" panose="02020603050405020304" pitchFamily="18" charset="0"/>
            </a:endParaRPr>
          </a:p>
          <a:p>
            <a:pPr eaLnBrk="1" hangingPunct="1"/>
            <a:endParaRPr lang="en-US" altLang="en-US" sz="3200" i="1" dirty="0">
              <a:latin typeface="Calibri" panose="020F0502020204030204" pitchFamily="34" charset="0"/>
              <a:ea typeface="ＭＳ Ｐゴシック" panose="020B0600070205080204" pitchFamily="34" charset="-128"/>
              <a:cs typeface="Times New Roman" panose="02020603050405020304" pitchFamily="18" charset="0"/>
            </a:endParaRPr>
          </a:p>
          <a:p>
            <a:pPr lvl="1" eaLnBrk="1" hangingPunct="1"/>
            <a:r>
              <a:rPr lang="en-US" altLang="en-US" i="1" dirty="0">
                <a:ea typeface="ＭＳ Ｐゴシック" panose="020B0600070205080204" pitchFamily="34" charset="-128"/>
                <a:cs typeface="Times New Roman" panose="02020603050405020304" pitchFamily="18" charset="0"/>
              </a:rPr>
              <a:t>h </a:t>
            </a:r>
            <a:r>
              <a:rPr lang="en-US" altLang="en-US" dirty="0">
                <a:ea typeface="ＭＳ Ｐゴシック" panose="020B0600070205080204" pitchFamily="34" charset="-128"/>
                <a:cs typeface="Times New Roman" panose="02020603050405020304" pitchFamily="18" charset="0"/>
              </a:rPr>
              <a:t>= 2:  (L</a:t>
            </a:r>
            <a:r>
              <a:rPr lang="en-US" altLang="en-US" baseline="-25000" dirty="0">
                <a:ea typeface="ＭＳ Ｐゴシック" panose="020B0600070205080204" pitchFamily="34" charset="-128"/>
                <a:cs typeface="Times New Roman" panose="02020603050405020304" pitchFamily="18" charset="0"/>
              </a:rPr>
              <a:t>2</a:t>
            </a:r>
            <a:r>
              <a:rPr lang="en-US" altLang="en-US" dirty="0">
                <a:ea typeface="ＭＳ Ｐゴシック" panose="020B0600070205080204" pitchFamily="34" charset="-128"/>
                <a:cs typeface="Times New Roman" panose="02020603050405020304" pitchFamily="18" charset="0"/>
              </a:rPr>
              <a:t> norm) Euclidean distance</a:t>
            </a:r>
          </a:p>
          <a:p>
            <a:endParaRPr lang="en-US" altLang="en-US" dirty="0"/>
          </a:p>
        </p:txBody>
      </p:sp>
      <p:sp>
        <p:nvSpPr>
          <p:cNvPr id="24580" name="Slide Number Placeholder 5">
            <a:extLst>
              <a:ext uri="{FF2B5EF4-FFF2-40B4-BE49-F238E27FC236}">
                <a16:creationId xmlns:a16="http://schemas.microsoft.com/office/drawing/2014/main" id="{E8055BE1-D0CB-4142-B0CF-7146EF7D3C5C}"/>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8A94C3C2-E59C-42B3-9935-128835DAEB7D}" type="slidenum">
              <a:rPr lang="en-US" altLang="en-US" sz="1200" b="0">
                <a:ea typeface="ＭＳ Ｐゴシック" panose="020B0600070205080204" pitchFamily="34" charset="-128"/>
                <a:cs typeface="Times New Roman" panose="02020603050405020304" pitchFamily="18" charset="0"/>
              </a:rPr>
              <a:pPr>
                <a:spcBef>
                  <a:spcPct val="0"/>
                </a:spcBef>
                <a:buClrTx/>
                <a:buFontTx/>
                <a:buNone/>
              </a:pPr>
              <a:t>30</a:t>
            </a:fld>
            <a:endParaRPr lang="en-US" altLang="en-US" sz="1200" b="0">
              <a:ea typeface="ＭＳ Ｐゴシック" panose="020B0600070205080204" pitchFamily="34" charset="-128"/>
              <a:cs typeface="Times New Roman" panose="02020603050405020304" pitchFamily="18" charset="0"/>
            </a:endParaRPr>
          </a:p>
        </p:txBody>
      </p:sp>
      <p:pic>
        <p:nvPicPr>
          <p:cNvPr id="24581" name="Picture 7" descr="eqminkowski">
            <a:extLst>
              <a:ext uri="{FF2B5EF4-FFF2-40B4-BE49-F238E27FC236}">
                <a16:creationId xmlns:a16="http://schemas.microsoft.com/office/drawing/2014/main" id="{45D82A2B-C349-402A-9057-06A5957BA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66914"/>
            <a:ext cx="6705600" cy="70643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4582" name="Object 2">
            <a:extLst>
              <a:ext uri="{FF2B5EF4-FFF2-40B4-BE49-F238E27FC236}">
                <a16:creationId xmlns:a16="http://schemas.microsoft.com/office/drawing/2014/main" id="{563DCBC8-1386-4DD5-9ADD-CB5C1789E71D}"/>
              </a:ext>
            </a:extLst>
          </p:cNvPr>
          <p:cNvGraphicFramePr>
            <a:graphicFrameLocks noChangeAspect="1"/>
          </p:cNvGraphicFramePr>
          <p:nvPr/>
        </p:nvGraphicFramePr>
        <p:xfrm>
          <a:off x="3468689" y="5600701"/>
          <a:ext cx="5521325" cy="631825"/>
        </p:xfrm>
        <a:graphic>
          <a:graphicData uri="http://schemas.openxmlformats.org/presentationml/2006/ole">
            <mc:AlternateContent xmlns:mc="http://schemas.openxmlformats.org/markup-compatibility/2006">
              <mc:Choice xmlns:v="urn:schemas-microsoft-com:vml" Requires="v">
                <p:oleObj spid="_x0000_s7192" name="Equation" r:id="rId5" imgW="5003800" imgH="584200" progId="Equation.3">
                  <p:embed/>
                </p:oleObj>
              </mc:Choice>
              <mc:Fallback>
                <p:oleObj name="Equation" r:id="rId5" imgW="5003800" imgH="584200" progId="Equation.3">
                  <p:embed/>
                  <p:pic>
                    <p:nvPicPr>
                      <p:cNvPr id="24582" name="Object 2">
                        <a:extLst>
                          <a:ext uri="{FF2B5EF4-FFF2-40B4-BE49-F238E27FC236}">
                            <a16:creationId xmlns:a16="http://schemas.microsoft.com/office/drawing/2014/main" id="{563DCBC8-1386-4DD5-9ADD-CB5C1789E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689" y="5600701"/>
                        <a:ext cx="5521325" cy="631825"/>
                      </a:xfrm>
                      <a:prstGeom prst="rect">
                        <a:avLst/>
                      </a:prstGeom>
                      <a:noFill/>
                      <a:ln w="9525">
                        <a:solidFill>
                          <a:srgbClr val="8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4583" name="Object 3">
            <a:extLst>
              <a:ext uri="{FF2B5EF4-FFF2-40B4-BE49-F238E27FC236}">
                <a16:creationId xmlns:a16="http://schemas.microsoft.com/office/drawing/2014/main" id="{A4FEA903-E890-425A-93E0-4D77C17CF2C6}"/>
              </a:ext>
            </a:extLst>
          </p:cNvPr>
          <p:cNvGraphicFramePr>
            <a:graphicFrameLocks noGrp="1" noChangeAspect="1"/>
          </p:cNvGraphicFramePr>
          <p:nvPr/>
        </p:nvGraphicFramePr>
        <p:xfrm>
          <a:off x="3770314" y="4403726"/>
          <a:ext cx="4930775" cy="485775"/>
        </p:xfrm>
        <a:graphic>
          <a:graphicData uri="http://schemas.openxmlformats.org/presentationml/2006/ole">
            <mc:AlternateContent xmlns:mc="http://schemas.openxmlformats.org/markup-compatibility/2006">
              <mc:Choice xmlns:v="urn:schemas-microsoft-com:vml" Requires="v">
                <p:oleObj spid="_x0000_s7193" name="Microsoft Equation 3.0" r:id="rId7" imgW="4292600" imgH="431800" progId="Equation.3">
                  <p:embed/>
                </p:oleObj>
              </mc:Choice>
              <mc:Fallback>
                <p:oleObj name="Microsoft Equation 3.0" r:id="rId7" imgW="4292600" imgH="431800" progId="Equation.3">
                  <p:embed/>
                  <p:pic>
                    <p:nvPicPr>
                      <p:cNvPr id="24583" name="Object 3">
                        <a:extLst>
                          <a:ext uri="{FF2B5EF4-FFF2-40B4-BE49-F238E27FC236}">
                            <a16:creationId xmlns:a16="http://schemas.microsoft.com/office/drawing/2014/main" id="{A4FEA903-E890-425A-93E0-4D77C17CF2C6}"/>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0314" y="4403726"/>
                        <a:ext cx="4930775" cy="485775"/>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a:extLst>
              <a:ext uri="{FF2B5EF4-FFF2-40B4-BE49-F238E27FC236}">
                <a16:creationId xmlns:a16="http://schemas.microsoft.com/office/drawing/2014/main" id="{EECA2435-8926-48E8-93FE-977042A08F9B}"/>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59043677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6">
            <a:extLst>
              <a:ext uri="{FF2B5EF4-FFF2-40B4-BE49-F238E27FC236}">
                <a16:creationId xmlns:a16="http://schemas.microsoft.com/office/drawing/2014/main" id="{7B28734E-3DFE-4A35-8BF1-F291FF1EAE8F}"/>
              </a:ext>
            </a:extLst>
          </p:cNvPr>
          <p:cNvSpPr>
            <a:spLocks noGrp="1"/>
          </p:cNvSpPr>
          <p:nvPr>
            <p:ph type="sldNum" sz="quarter" idx="10"/>
          </p:nvPr>
        </p:nvSpPr>
        <p:spPr>
          <a:xfrm>
            <a:off x="8166100" y="6426200"/>
            <a:ext cx="19050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C6B5859A-2A57-4694-9339-6A7848F89F84}" type="slidenum">
              <a:rPr lang="en-US" altLang="en-US" sz="1200">
                <a:solidFill>
                  <a:schemeClr val="accent2"/>
                </a:solidFill>
              </a:rPr>
              <a:pPr>
                <a:spcBef>
                  <a:spcPct val="0"/>
                </a:spcBef>
                <a:buClrTx/>
                <a:buFontTx/>
                <a:buNone/>
              </a:pPr>
              <a:t>31</a:t>
            </a:fld>
            <a:endParaRPr lang="en-US" altLang="en-US" sz="1200">
              <a:solidFill>
                <a:schemeClr val="accent2"/>
              </a:solidFill>
            </a:endParaRPr>
          </a:p>
        </p:txBody>
      </p:sp>
      <p:sp>
        <p:nvSpPr>
          <p:cNvPr id="26627" name="Rectangle 1026">
            <a:extLst>
              <a:ext uri="{FF2B5EF4-FFF2-40B4-BE49-F238E27FC236}">
                <a16:creationId xmlns:a16="http://schemas.microsoft.com/office/drawing/2014/main" id="{A81D43A9-9AA1-4237-825F-485948044C52}"/>
              </a:ext>
            </a:extLst>
          </p:cNvPr>
          <p:cNvSpPr>
            <a:spLocks noGrp="1" noChangeArrowheads="1"/>
          </p:cNvSpPr>
          <p:nvPr>
            <p:ph type="title"/>
          </p:nvPr>
        </p:nvSpPr>
        <p:spPr>
          <a:xfrm>
            <a:off x="381000" y="324596"/>
            <a:ext cx="8763000" cy="609600"/>
          </a:xfrm>
        </p:spPr>
        <p:txBody>
          <a:bodyPr/>
          <a:lstStyle/>
          <a:p>
            <a:r>
              <a:rPr lang="en-US" altLang="en-US" sz="2000" dirty="0"/>
              <a:t>Vector-Based Similarity Measures</a:t>
            </a:r>
          </a:p>
        </p:txBody>
      </p:sp>
      <p:sp>
        <p:nvSpPr>
          <p:cNvPr id="6154" name="Rectangle 1027">
            <a:extLst>
              <a:ext uri="{FF2B5EF4-FFF2-40B4-BE49-F238E27FC236}">
                <a16:creationId xmlns:a16="http://schemas.microsoft.com/office/drawing/2014/main" id="{D48654C7-B945-49FC-96A8-7692D53544AC}"/>
              </a:ext>
            </a:extLst>
          </p:cNvPr>
          <p:cNvSpPr>
            <a:spLocks noGrp="1" noChangeArrowheads="1"/>
          </p:cNvSpPr>
          <p:nvPr>
            <p:ph type="body" sz="half" idx="1"/>
          </p:nvPr>
        </p:nvSpPr>
        <p:spPr>
          <a:xfrm>
            <a:off x="1392611" y="1091683"/>
            <a:ext cx="8229600" cy="5157787"/>
          </a:xfrm>
        </p:spPr>
        <p:txBody>
          <a:bodyPr/>
          <a:lstStyle/>
          <a:p>
            <a:pPr>
              <a:defRPr/>
            </a:pPr>
            <a:r>
              <a:rPr lang="en-US" sz="2000" dirty="0"/>
              <a:t>In some situations, distance measures provide a skewed view of data</a:t>
            </a:r>
          </a:p>
          <a:p>
            <a:pPr lvl="1">
              <a:defRPr/>
            </a:pPr>
            <a:r>
              <a:rPr lang="en-US" dirty="0"/>
              <a:t>E.g., when the data is very sparse and 0’s in the vectors are not significant</a:t>
            </a:r>
          </a:p>
          <a:p>
            <a:pPr lvl="1">
              <a:defRPr/>
            </a:pPr>
            <a:r>
              <a:rPr lang="en-US" dirty="0"/>
              <a:t>In such cases, typically vector-based similarity measures are used</a:t>
            </a:r>
          </a:p>
          <a:p>
            <a:pPr lvl="1">
              <a:defRPr/>
            </a:pPr>
            <a:r>
              <a:rPr lang="en-US" dirty="0"/>
              <a:t>Most common measure: Cosine similarity</a:t>
            </a:r>
          </a:p>
          <a:p>
            <a:pPr lvl="1">
              <a:defRPr/>
            </a:pPr>
            <a:endParaRPr lang="en-US" sz="1600" dirty="0"/>
          </a:p>
          <a:p>
            <a:pPr lvl="1">
              <a:defRPr/>
            </a:pPr>
            <a:endParaRPr lang="en-US" sz="2400" dirty="0"/>
          </a:p>
          <a:p>
            <a:pPr lvl="1">
              <a:defRPr/>
            </a:pPr>
            <a:r>
              <a:rPr lang="en-US" dirty="0"/>
              <a:t>Dot product of two vectors:</a:t>
            </a:r>
          </a:p>
          <a:p>
            <a:pPr lvl="1">
              <a:buFont typeface="Marlett" pitchFamily="2" charset="2"/>
              <a:buNone/>
              <a:defRPr/>
            </a:pPr>
            <a:endParaRPr lang="en-US" sz="1600" dirty="0"/>
          </a:p>
          <a:p>
            <a:pPr lvl="1">
              <a:buFont typeface="Marlett" pitchFamily="2" charset="2"/>
              <a:buNone/>
              <a:defRPr/>
            </a:pPr>
            <a:endParaRPr lang="en-US" sz="1050" dirty="0"/>
          </a:p>
          <a:p>
            <a:pPr lvl="1">
              <a:defRPr/>
            </a:pPr>
            <a:r>
              <a:rPr lang="en-US" dirty="0"/>
              <a:t>Cosine Similarity = normalized dot product</a:t>
            </a:r>
          </a:p>
          <a:p>
            <a:pPr lvl="1">
              <a:defRPr/>
            </a:pPr>
            <a:endParaRPr lang="en-US" sz="700" dirty="0"/>
          </a:p>
          <a:p>
            <a:pPr lvl="1">
              <a:defRPr/>
            </a:pPr>
            <a:endParaRPr lang="en-US" sz="1100" dirty="0"/>
          </a:p>
          <a:p>
            <a:pPr lvl="1">
              <a:defRPr/>
            </a:pPr>
            <a:r>
              <a:rPr lang="en-US" dirty="0"/>
              <a:t>the norm of a vector X is: </a:t>
            </a:r>
          </a:p>
          <a:p>
            <a:pPr lvl="1">
              <a:defRPr/>
            </a:pPr>
            <a:endParaRPr lang="en-US" sz="1600" dirty="0"/>
          </a:p>
          <a:p>
            <a:pPr lvl="1">
              <a:defRPr/>
            </a:pPr>
            <a:r>
              <a:rPr lang="en-US" dirty="0"/>
              <a:t>the cosine similarity is:</a:t>
            </a:r>
          </a:p>
        </p:txBody>
      </p:sp>
      <p:graphicFrame>
        <p:nvGraphicFramePr>
          <p:cNvPr id="26629" name="Object 1042">
            <a:extLst>
              <a:ext uri="{FF2B5EF4-FFF2-40B4-BE49-F238E27FC236}">
                <a16:creationId xmlns:a16="http://schemas.microsoft.com/office/drawing/2014/main" id="{50D4D535-999A-4FED-A732-0DCACA0E679E}"/>
              </a:ext>
            </a:extLst>
          </p:cNvPr>
          <p:cNvGraphicFramePr>
            <a:graphicFrameLocks noChangeAspect="1"/>
          </p:cNvGraphicFramePr>
          <p:nvPr>
            <p:extLst/>
          </p:nvPr>
        </p:nvGraphicFramePr>
        <p:xfrm>
          <a:off x="5620869" y="4532499"/>
          <a:ext cx="1339850" cy="620712"/>
        </p:xfrm>
        <a:graphic>
          <a:graphicData uri="http://schemas.openxmlformats.org/presentationml/2006/ole">
            <mc:AlternateContent xmlns:mc="http://schemas.openxmlformats.org/markup-compatibility/2006">
              <mc:Choice xmlns:v="urn:schemas-microsoft-com:vml" Requires="v">
                <p:oleObj spid="_x0000_s8249" name="Equation" r:id="rId4" imgW="850531" imgH="393529" progId="Equation.3">
                  <p:embed/>
                </p:oleObj>
              </mc:Choice>
              <mc:Fallback>
                <p:oleObj name="Equation" r:id="rId4" imgW="850531" imgH="393529" progId="Equation.3">
                  <p:embed/>
                  <p:pic>
                    <p:nvPicPr>
                      <p:cNvPr id="26629" name="Object 1042">
                        <a:extLst>
                          <a:ext uri="{FF2B5EF4-FFF2-40B4-BE49-F238E27FC236}">
                            <a16:creationId xmlns:a16="http://schemas.microsoft.com/office/drawing/2014/main" id="{50D4D535-999A-4FED-A732-0DCACA0E6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0869" y="4532499"/>
                        <a:ext cx="1339850" cy="62071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0" name="Object 1043">
            <a:extLst>
              <a:ext uri="{FF2B5EF4-FFF2-40B4-BE49-F238E27FC236}">
                <a16:creationId xmlns:a16="http://schemas.microsoft.com/office/drawing/2014/main" id="{5DDB7917-7FBB-4BE6-93D0-60C811BCEBD2}"/>
              </a:ext>
            </a:extLst>
          </p:cNvPr>
          <p:cNvGraphicFramePr>
            <a:graphicFrameLocks noChangeAspect="1"/>
          </p:cNvGraphicFramePr>
          <p:nvPr>
            <p:extLst/>
          </p:nvPr>
        </p:nvGraphicFramePr>
        <p:xfrm>
          <a:off x="5649536" y="5214844"/>
          <a:ext cx="3910012" cy="1100138"/>
        </p:xfrm>
        <a:graphic>
          <a:graphicData uri="http://schemas.openxmlformats.org/presentationml/2006/ole">
            <mc:AlternateContent xmlns:mc="http://schemas.openxmlformats.org/markup-compatibility/2006">
              <mc:Choice xmlns:v="urn:schemas-microsoft-com:vml" Requires="v">
                <p:oleObj spid="_x0000_s8250" name="Equation" r:id="rId6" imgW="2527300" imgH="711200" progId="Equation.3">
                  <p:embed/>
                </p:oleObj>
              </mc:Choice>
              <mc:Fallback>
                <p:oleObj name="Equation" r:id="rId6" imgW="2527300" imgH="711200" progId="Equation.3">
                  <p:embed/>
                  <p:pic>
                    <p:nvPicPr>
                      <p:cNvPr id="26630" name="Object 1043">
                        <a:extLst>
                          <a:ext uri="{FF2B5EF4-FFF2-40B4-BE49-F238E27FC236}">
                            <a16:creationId xmlns:a16="http://schemas.microsoft.com/office/drawing/2014/main" id="{5DDB7917-7FBB-4BE6-93D0-60C811BCEB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9536" y="5214844"/>
                        <a:ext cx="3910012" cy="110013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1" name="Object 1044">
            <a:extLst>
              <a:ext uri="{FF2B5EF4-FFF2-40B4-BE49-F238E27FC236}">
                <a16:creationId xmlns:a16="http://schemas.microsoft.com/office/drawing/2014/main" id="{B46FB49C-61A7-4C2A-A922-53BC97857F70}"/>
              </a:ext>
            </a:extLst>
          </p:cNvPr>
          <p:cNvGraphicFramePr>
            <a:graphicFrameLocks noChangeAspect="1"/>
          </p:cNvGraphicFramePr>
          <p:nvPr>
            <p:extLst/>
          </p:nvPr>
        </p:nvGraphicFramePr>
        <p:xfrm>
          <a:off x="4035425" y="2672324"/>
          <a:ext cx="1817688" cy="350837"/>
        </p:xfrm>
        <a:graphic>
          <a:graphicData uri="http://schemas.openxmlformats.org/presentationml/2006/ole">
            <mc:AlternateContent xmlns:mc="http://schemas.openxmlformats.org/markup-compatibility/2006">
              <mc:Choice xmlns:v="urn:schemas-microsoft-com:vml" Requires="v">
                <p:oleObj spid="_x0000_s8251" name="Equation" r:id="rId8" imgW="1637589" imgH="317362" progId="">
                  <p:embed/>
                </p:oleObj>
              </mc:Choice>
              <mc:Fallback>
                <p:oleObj name="Equation" r:id="rId8" imgW="1637589" imgH="317362" progId="">
                  <p:embed/>
                  <p:pic>
                    <p:nvPicPr>
                      <p:cNvPr id="26631" name="Object 1044">
                        <a:extLst>
                          <a:ext uri="{FF2B5EF4-FFF2-40B4-BE49-F238E27FC236}">
                            <a16:creationId xmlns:a16="http://schemas.microsoft.com/office/drawing/2014/main" id="{B46FB49C-61A7-4C2A-A922-53BC97857F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5425" y="2672324"/>
                        <a:ext cx="1817688" cy="35083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2" name="Object 1045">
            <a:extLst>
              <a:ext uri="{FF2B5EF4-FFF2-40B4-BE49-F238E27FC236}">
                <a16:creationId xmlns:a16="http://schemas.microsoft.com/office/drawing/2014/main" id="{4A6C2332-B9F4-45FB-B8B6-9EDA9CF988E9}"/>
              </a:ext>
            </a:extLst>
          </p:cNvPr>
          <p:cNvGraphicFramePr>
            <a:graphicFrameLocks noChangeAspect="1"/>
          </p:cNvGraphicFramePr>
          <p:nvPr>
            <p:extLst/>
          </p:nvPr>
        </p:nvGraphicFramePr>
        <p:xfrm>
          <a:off x="6002338" y="2683435"/>
          <a:ext cx="1828800" cy="355600"/>
        </p:xfrm>
        <a:graphic>
          <a:graphicData uri="http://schemas.openxmlformats.org/presentationml/2006/ole">
            <mc:AlternateContent xmlns:mc="http://schemas.openxmlformats.org/markup-compatibility/2006">
              <mc:Choice xmlns:v="urn:schemas-microsoft-com:vml" Requires="v">
                <p:oleObj spid="_x0000_s8252" name="Equation" r:id="rId10" imgW="1624895" imgH="317362" progId="">
                  <p:embed/>
                </p:oleObj>
              </mc:Choice>
              <mc:Fallback>
                <p:oleObj name="Equation" r:id="rId10" imgW="1624895" imgH="317362" progId="">
                  <p:embed/>
                  <p:pic>
                    <p:nvPicPr>
                      <p:cNvPr id="26632" name="Object 1045">
                        <a:extLst>
                          <a:ext uri="{FF2B5EF4-FFF2-40B4-BE49-F238E27FC236}">
                            <a16:creationId xmlns:a16="http://schemas.microsoft.com/office/drawing/2014/main" id="{4A6C2332-B9F4-45FB-B8B6-9EDA9CF988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2338" y="2683435"/>
                        <a:ext cx="1828800" cy="3556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3" name="Object 1046">
            <a:extLst>
              <a:ext uri="{FF2B5EF4-FFF2-40B4-BE49-F238E27FC236}">
                <a16:creationId xmlns:a16="http://schemas.microsoft.com/office/drawing/2014/main" id="{BB2C526A-AD97-4ACA-8DA2-AA2B377CC562}"/>
              </a:ext>
            </a:extLst>
          </p:cNvPr>
          <p:cNvGraphicFramePr>
            <a:graphicFrameLocks noGrp="1" noChangeAspect="1"/>
          </p:cNvGraphicFramePr>
          <p:nvPr>
            <p:ph sz="quarter" idx="3"/>
            <p:extLst/>
          </p:nvPr>
        </p:nvGraphicFramePr>
        <p:xfrm>
          <a:off x="5507411" y="3259511"/>
          <a:ext cx="2728912" cy="508000"/>
        </p:xfrm>
        <a:graphic>
          <a:graphicData uri="http://schemas.openxmlformats.org/presentationml/2006/ole">
            <mc:AlternateContent xmlns:mc="http://schemas.openxmlformats.org/markup-compatibility/2006">
              <mc:Choice xmlns:v="urn:schemas-microsoft-com:vml" Requires="v">
                <p:oleObj spid="_x0000_s8253" name="Equation" r:id="rId12" imgW="1841500" imgH="342900" progId="">
                  <p:embed/>
                </p:oleObj>
              </mc:Choice>
              <mc:Fallback>
                <p:oleObj name="Equation" r:id="rId12" imgW="1841500" imgH="342900" progId="">
                  <p:embed/>
                  <p:pic>
                    <p:nvPicPr>
                      <p:cNvPr id="26633" name="Object 1046">
                        <a:extLst>
                          <a:ext uri="{FF2B5EF4-FFF2-40B4-BE49-F238E27FC236}">
                            <a16:creationId xmlns:a16="http://schemas.microsoft.com/office/drawing/2014/main" id="{BB2C526A-AD97-4ACA-8DA2-AA2B377CC56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07411" y="3259511"/>
                        <a:ext cx="2728912" cy="5080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9BCA492B-6BEB-4B89-B9E3-E96AB7FB11D3}"/>
              </a:ext>
            </a:extLst>
          </p:cNvPr>
          <p:cNvSpPr txBox="1"/>
          <p:nvPr/>
        </p:nvSpPr>
        <p:spPr>
          <a:xfrm>
            <a:off x="1357313" y="6129121"/>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681418799"/>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a:extLst>
              <a:ext uri="{FF2B5EF4-FFF2-40B4-BE49-F238E27FC236}">
                <a16:creationId xmlns:a16="http://schemas.microsoft.com/office/drawing/2014/main" id="{B260D896-FD48-40A7-9C95-83A07D3295A8}"/>
              </a:ext>
            </a:extLst>
          </p:cNvPr>
          <p:cNvSpPr>
            <a:spLocks noGrp="1"/>
          </p:cNvSpPr>
          <p:nvPr>
            <p:ph type="sldNum" sz="quarter" idx="10"/>
          </p:nvPr>
        </p:nvSpPr>
        <p:spPr>
          <a:xfrm>
            <a:off x="8166100" y="6426200"/>
            <a:ext cx="19050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17216B21-83EC-4149-AF5C-DAE1F44E96D5}" type="slidenum">
              <a:rPr lang="en-US" altLang="en-US" sz="1200">
                <a:solidFill>
                  <a:schemeClr val="accent2"/>
                </a:solidFill>
              </a:rPr>
              <a:pPr>
                <a:spcBef>
                  <a:spcPct val="0"/>
                </a:spcBef>
                <a:buClrTx/>
                <a:buFontTx/>
                <a:buNone/>
              </a:pPr>
              <a:t>32</a:t>
            </a:fld>
            <a:endParaRPr lang="en-US" altLang="en-US" sz="1200">
              <a:solidFill>
                <a:schemeClr val="accent2"/>
              </a:solidFill>
            </a:endParaRPr>
          </a:p>
        </p:txBody>
      </p:sp>
      <p:sp>
        <p:nvSpPr>
          <p:cNvPr id="28675" name="Rectangle 2">
            <a:extLst>
              <a:ext uri="{FF2B5EF4-FFF2-40B4-BE49-F238E27FC236}">
                <a16:creationId xmlns:a16="http://schemas.microsoft.com/office/drawing/2014/main" id="{C8CF3AF4-A184-4E30-A549-F659D09DAD57}"/>
              </a:ext>
            </a:extLst>
          </p:cNvPr>
          <p:cNvSpPr>
            <a:spLocks noGrp="1" noChangeArrowheads="1"/>
          </p:cNvSpPr>
          <p:nvPr>
            <p:ph type="title"/>
          </p:nvPr>
        </p:nvSpPr>
        <p:spPr>
          <a:xfrm>
            <a:off x="685800" y="431800"/>
            <a:ext cx="8229600" cy="609600"/>
          </a:xfrm>
        </p:spPr>
        <p:txBody>
          <a:bodyPr/>
          <a:lstStyle/>
          <a:p>
            <a:r>
              <a:rPr lang="en-US" altLang="en-US" sz="2000" dirty="0"/>
              <a:t>Vector-Based Similarity Measures</a:t>
            </a:r>
          </a:p>
        </p:txBody>
      </p:sp>
      <p:sp>
        <p:nvSpPr>
          <p:cNvPr id="28676" name="Rectangle 3">
            <a:extLst>
              <a:ext uri="{FF2B5EF4-FFF2-40B4-BE49-F238E27FC236}">
                <a16:creationId xmlns:a16="http://schemas.microsoft.com/office/drawing/2014/main" id="{AB3E1622-2180-415E-9A2D-22032DEB206D}"/>
              </a:ext>
            </a:extLst>
          </p:cNvPr>
          <p:cNvSpPr>
            <a:spLocks noGrp="1" noChangeArrowheads="1"/>
          </p:cNvSpPr>
          <p:nvPr>
            <p:ph type="body" sz="half" idx="1"/>
          </p:nvPr>
        </p:nvSpPr>
        <p:spPr>
          <a:xfrm>
            <a:off x="2057400" y="1295400"/>
            <a:ext cx="7772400" cy="4876800"/>
          </a:xfrm>
        </p:spPr>
        <p:txBody>
          <a:bodyPr/>
          <a:lstStyle/>
          <a:p>
            <a:r>
              <a:rPr lang="en-US" altLang="en-US" sz="2000" dirty="0"/>
              <a:t>Why divide by the norm?</a:t>
            </a:r>
          </a:p>
          <a:p>
            <a:pPr lvl="1"/>
            <a:endParaRPr lang="en-US" altLang="en-US" sz="1600" dirty="0"/>
          </a:p>
          <a:p>
            <a:pPr lvl="1"/>
            <a:endParaRPr lang="en-US" altLang="en-US" sz="1600" dirty="0"/>
          </a:p>
          <a:p>
            <a:pPr lvl="1"/>
            <a:endParaRPr lang="en-US" altLang="en-US" sz="1600" dirty="0"/>
          </a:p>
          <a:p>
            <a:pPr lvl="1"/>
            <a:r>
              <a:rPr lang="en-US" altLang="en-US" sz="1600" dirty="0"/>
              <a:t>Example:</a:t>
            </a:r>
          </a:p>
          <a:p>
            <a:pPr lvl="2"/>
            <a:r>
              <a:rPr lang="en-US" altLang="en-US" sz="1400" i="1" dirty="0"/>
              <a:t>X</a:t>
            </a:r>
            <a:r>
              <a:rPr lang="en-US" altLang="en-US" sz="1400" dirty="0"/>
              <a:t> =  &lt;2, 0, 3, 2, 1, 4&gt;</a:t>
            </a:r>
          </a:p>
          <a:p>
            <a:pPr lvl="1"/>
            <a:endParaRPr lang="en-US" altLang="en-US" sz="700" dirty="0"/>
          </a:p>
          <a:p>
            <a:pPr lvl="2"/>
            <a:r>
              <a:rPr lang="en-US" altLang="en-US" sz="1400" dirty="0"/>
              <a:t>||</a:t>
            </a:r>
            <a:r>
              <a:rPr lang="en-US" altLang="en-US" sz="1400" i="1" dirty="0"/>
              <a:t>X</a:t>
            </a:r>
            <a:r>
              <a:rPr lang="en-US" altLang="en-US" sz="1400" dirty="0"/>
              <a:t>||</a:t>
            </a:r>
            <a:r>
              <a:rPr lang="en-US" altLang="en-US" dirty="0"/>
              <a:t> = SQRT(4+0+9+4+1+16) = 5.83</a:t>
            </a:r>
          </a:p>
          <a:p>
            <a:pPr lvl="2"/>
            <a:endParaRPr lang="en-US" altLang="en-US" dirty="0"/>
          </a:p>
          <a:p>
            <a:pPr lvl="2"/>
            <a:r>
              <a:rPr lang="en-US" altLang="en-US" i="1" dirty="0"/>
              <a:t>X</a:t>
            </a:r>
            <a:r>
              <a:rPr lang="en-US" altLang="en-US" dirty="0"/>
              <a:t>*</a:t>
            </a:r>
            <a:r>
              <a:rPr lang="en-US" altLang="en-US" i="1" dirty="0"/>
              <a:t> = X</a:t>
            </a:r>
            <a:r>
              <a:rPr lang="en-US" altLang="en-US" dirty="0"/>
              <a:t> / ||</a:t>
            </a:r>
            <a:r>
              <a:rPr lang="en-US" altLang="en-US" i="1" dirty="0"/>
              <a:t>X</a:t>
            </a:r>
            <a:r>
              <a:rPr lang="en-US" altLang="en-US" dirty="0"/>
              <a:t>|| = &lt;0.343, 0, 0.514, 0.343, 0.171, 0.686&gt;</a:t>
            </a:r>
          </a:p>
          <a:p>
            <a:pPr lvl="1"/>
            <a:endParaRPr lang="en-US" altLang="en-US" dirty="0"/>
          </a:p>
          <a:p>
            <a:pPr lvl="1"/>
            <a:r>
              <a:rPr lang="en-US" altLang="en-US" sz="1600" dirty="0"/>
              <a:t>Now, note that ||X*|| = 1</a:t>
            </a:r>
          </a:p>
          <a:p>
            <a:pPr lvl="1"/>
            <a:endParaRPr lang="en-US" altLang="en-US" sz="1600" dirty="0"/>
          </a:p>
          <a:p>
            <a:pPr lvl="1"/>
            <a:r>
              <a:rPr lang="en-US" altLang="en-US" sz="1600" dirty="0"/>
              <a:t>So, dividing a vector by its norm, turns it into a </a:t>
            </a:r>
            <a:r>
              <a:rPr lang="en-US" altLang="en-US" sz="1600" i="1" dirty="0"/>
              <a:t>unit-length</a:t>
            </a:r>
            <a:r>
              <a:rPr lang="en-US" altLang="en-US" sz="1600" dirty="0"/>
              <a:t> vector</a:t>
            </a:r>
          </a:p>
          <a:p>
            <a:pPr lvl="1"/>
            <a:r>
              <a:rPr lang="en-US" altLang="en-US" sz="1600" dirty="0"/>
              <a:t>Cosine similarity measures the angle between two unit length vectors (i.e., the magnitude of the vectors are ignored).</a:t>
            </a:r>
          </a:p>
        </p:txBody>
      </p:sp>
      <p:graphicFrame>
        <p:nvGraphicFramePr>
          <p:cNvPr id="28677" name="Object 1024">
            <a:extLst>
              <a:ext uri="{FF2B5EF4-FFF2-40B4-BE49-F238E27FC236}">
                <a16:creationId xmlns:a16="http://schemas.microsoft.com/office/drawing/2014/main" id="{2B779F39-5B48-4229-91E1-B3E1EA2A7A91}"/>
              </a:ext>
            </a:extLst>
          </p:cNvPr>
          <p:cNvGraphicFramePr>
            <a:graphicFrameLocks noGrp="1" noChangeAspect="1"/>
          </p:cNvGraphicFramePr>
          <p:nvPr>
            <p:ph sz="half" idx="2"/>
          </p:nvPr>
        </p:nvGraphicFramePr>
        <p:xfrm>
          <a:off x="3346450" y="2038350"/>
          <a:ext cx="1638300" cy="317500"/>
        </p:xfrm>
        <a:graphic>
          <a:graphicData uri="http://schemas.openxmlformats.org/presentationml/2006/ole">
            <mc:AlternateContent xmlns:mc="http://schemas.openxmlformats.org/markup-compatibility/2006">
              <mc:Choice xmlns:v="urn:schemas-microsoft-com:vml" Requires="v">
                <p:oleObj spid="_x0000_s9240" name="Equation" r:id="rId4" imgW="1637589" imgH="317362" progId="">
                  <p:embed/>
                </p:oleObj>
              </mc:Choice>
              <mc:Fallback>
                <p:oleObj name="Equation" r:id="rId4" imgW="1637589" imgH="317362" progId="">
                  <p:embed/>
                  <p:pic>
                    <p:nvPicPr>
                      <p:cNvPr id="28677" name="Object 1024">
                        <a:extLst>
                          <a:ext uri="{FF2B5EF4-FFF2-40B4-BE49-F238E27FC236}">
                            <a16:creationId xmlns:a16="http://schemas.microsoft.com/office/drawing/2014/main" id="{2B779F39-5B48-4229-91E1-B3E1EA2A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450" y="2038350"/>
                        <a:ext cx="1638300" cy="3175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8" name="Object 1025">
            <a:extLst>
              <a:ext uri="{FF2B5EF4-FFF2-40B4-BE49-F238E27FC236}">
                <a16:creationId xmlns:a16="http://schemas.microsoft.com/office/drawing/2014/main" id="{E9FEEC7A-F05E-4321-AEAD-646929D2D1B4}"/>
              </a:ext>
            </a:extLst>
          </p:cNvPr>
          <p:cNvGraphicFramePr>
            <a:graphicFrameLocks noChangeAspect="1"/>
          </p:cNvGraphicFramePr>
          <p:nvPr/>
        </p:nvGraphicFramePr>
        <p:xfrm>
          <a:off x="5337175" y="1827214"/>
          <a:ext cx="1543050" cy="714375"/>
        </p:xfrm>
        <a:graphic>
          <a:graphicData uri="http://schemas.openxmlformats.org/presentationml/2006/ole">
            <mc:AlternateContent xmlns:mc="http://schemas.openxmlformats.org/markup-compatibility/2006">
              <mc:Choice xmlns:v="urn:schemas-microsoft-com:vml" Requires="v">
                <p:oleObj spid="_x0000_s9241" name="Equation" r:id="rId6" imgW="850531" imgH="393529" progId="Equation.3">
                  <p:embed/>
                </p:oleObj>
              </mc:Choice>
              <mc:Fallback>
                <p:oleObj name="Equation" r:id="rId6" imgW="850531" imgH="393529" progId="Equation.3">
                  <p:embed/>
                  <p:pic>
                    <p:nvPicPr>
                      <p:cNvPr id="28678" name="Object 1025">
                        <a:extLst>
                          <a:ext uri="{FF2B5EF4-FFF2-40B4-BE49-F238E27FC236}">
                            <a16:creationId xmlns:a16="http://schemas.microsoft.com/office/drawing/2014/main" id="{E9FEEC7A-F05E-4321-AEAD-646929D2D1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7175" y="1827214"/>
                        <a:ext cx="1543050" cy="71437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97D525FD-565B-4BA8-9319-3EFFBFC1ED7B}"/>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232092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a:extLst>
              <a:ext uri="{FF2B5EF4-FFF2-40B4-BE49-F238E27FC236}">
                <a16:creationId xmlns:a16="http://schemas.microsoft.com/office/drawing/2014/main" id="{246EBEB7-EC7F-4484-BA24-A250A9E3DBB9}"/>
              </a:ext>
            </a:extLst>
          </p:cNvPr>
          <p:cNvSpPr>
            <a:spLocks noGrp="1" noChangeArrowheads="1"/>
          </p:cNvSpPr>
          <p:nvPr>
            <p:ph type="sldNum" sz="quarter" idx="10"/>
          </p:nvPr>
        </p:nvSpPr>
        <p:spPr>
          <a:xfrm>
            <a:off x="8166100" y="6426200"/>
            <a:ext cx="19050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E4F41004-7848-46CA-8C6C-B3A66D2E3B9E}" type="slidenum">
              <a:rPr lang="en-US" altLang="en-US" sz="1200">
                <a:solidFill>
                  <a:schemeClr val="accent2"/>
                </a:solidFill>
                <a:latin typeface="Arial" panose="020B0604020202020204" pitchFamily="34" charset="0"/>
              </a:rPr>
              <a:pPr>
                <a:spcBef>
                  <a:spcPct val="0"/>
                </a:spcBef>
                <a:buClrTx/>
                <a:buFontTx/>
                <a:buNone/>
              </a:pPr>
              <a:t>33</a:t>
            </a:fld>
            <a:endParaRPr lang="en-US" altLang="en-US" sz="1200">
              <a:solidFill>
                <a:schemeClr val="accent2"/>
              </a:solidFill>
              <a:latin typeface="Arial" panose="020B0604020202020204" pitchFamily="34" charset="0"/>
            </a:endParaRPr>
          </a:p>
        </p:txBody>
      </p:sp>
      <p:sp>
        <p:nvSpPr>
          <p:cNvPr id="30723" name="Rectangle 1026">
            <a:extLst>
              <a:ext uri="{FF2B5EF4-FFF2-40B4-BE49-F238E27FC236}">
                <a16:creationId xmlns:a16="http://schemas.microsoft.com/office/drawing/2014/main" id="{44783D51-2AFB-4B51-B28D-ED51D7D16C8A}"/>
              </a:ext>
            </a:extLst>
          </p:cNvPr>
          <p:cNvSpPr>
            <a:spLocks noGrp="1" noChangeArrowheads="1"/>
          </p:cNvSpPr>
          <p:nvPr>
            <p:ph type="title"/>
          </p:nvPr>
        </p:nvSpPr>
        <p:spPr>
          <a:xfrm>
            <a:off x="732631" y="284252"/>
            <a:ext cx="8497887" cy="609600"/>
          </a:xfrm>
        </p:spPr>
        <p:txBody>
          <a:bodyPr/>
          <a:lstStyle/>
          <a:p>
            <a:r>
              <a:rPr lang="en-US" altLang="en-US" sz="2000" dirty="0"/>
              <a:t>Example Application: Information Retrieval</a:t>
            </a:r>
          </a:p>
        </p:txBody>
      </p:sp>
      <p:sp>
        <p:nvSpPr>
          <p:cNvPr id="30724" name="Rectangle 1027">
            <a:extLst>
              <a:ext uri="{FF2B5EF4-FFF2-40B4-BE49-F238E27FC236}">
                <a16:creationId xmlns:a16="http://schemas.microsoft.com/office/drawing/2014/main" id="{2D368F49-4E7A-4F3B-8FA6-0D549BD4ED10}"/>
              </a:ext>
            </a:extLst>
          </p:cNvPr>
          <p:cNvSpPr>
            <a:spLocks noGrp="1" noChangeArrowheads="1"/>
          </p:cNvSpPr>
          <p:nvPr>
            <p:ph type="body" idx="1"/>
          </p:nvPr>
        </p:nvSpPr>
        <p:spPr>
          <a:xfrm>
            <a:off x="1905000" y="1069682"/>
            <a:ext cx="9448800" cy="1746955"/>
          </a:xfrm>
        </p:spPr>
        <p:txBody>
          <a:bodyPr/>
          <a:lstStyle/>
          <a:p>
            <a:pPr>
              <a:lnSpc>
                <a:spcPct val="90000"/>
              </a:lnSpc>
            </a:pPr>
            <a:r>
              <a:rPr lang="en-US" altLang="en-US" sz="2000" dirty="0"/>
              <a:t>Documents are represented as “bags of words”</a:t>
            </a:r>
          </a:p>
          <a:p>
            <a:pPr>
              <a:lnSpc>
                <a:spcPct val="90000"/>
              </a:lnSpc>
            </a:pPr>
            <a:r>
              <a:rPr lang="en-US" altLang="en-US" sz="2000" dirty="0"/>
              <a:t>Represented as vectors when used computationally</a:t>
            </a:r>
          </a:p>
          <a:p>
            <a:pPr lvl="1">
              <a:lnSpc>
                <a:spcPct val="90000"/>
              </a:lnSpc>
            </a:pPr>
            <a:r>
              <a:rPr lang="en-US" altLang="en-US" dirty="0"/>
              <a:t>A vector is an array of floating point (or binary in case of bit maps)</a:t>
            </a:r>
          </a:p>
          <a:p>
            <a:pPr lvl="1">
              <a:lnSpc>
                <a:spcPct val="90000"/>
              </a:lnSpc>
            </a:pPr>
            <a:r>
              <a:rPr lang="en-US" altLang="en-US" dirty="0"/>
              <a:t>Has direction and magnitude</a:t>
            </a:r>
          </a:p>
          <a:p>
            <a:pPr lvl="1">
              <a:lnSpc>
                <a:spcPct val="90000"/>
              </a:lnSpc>
            </a:pPr>
            <a:r>
              <a:rPr lang="en-US" altLang="en-US" dirty="0"/>
              <a:t>Each vector has a place for </a:t>
            </a:r>
            <a:r>
              <a:rPr lang="en-US" altLang="en-US" dirty="0">
                <a:solidFill>
                  <a:srgbClr val="FF3300"/>
                </a:solidFill>
              </a:rPr>
              <a:t>every</a:t>
            </a:r>
            <a:r>
              <a:rPr lang="en-US" altLang="en-US" dirty="0"/>
              <a:t> term in collection (most are sparse)</a:t>
            </a:r>
          </a:p>
        </p:txBody>
      </p:sp>
      <p:sp>
        <p:nvSpPr>
          <p:cNvPr id="30725" name="Rectangle 1028">
            <a:extLst>
              <a:ext uri="{FF2B5EF4-FFF2-40B4-BE49-F238E27FC236}">
                <a16:creationId xmlns:a16="http://schemas.microsoft.com/office/drawing/2014/main" id="{AFC91556-BF6A-40AF-AC12-F7F5A6379275}"/>
              </a:ext>
            </a:extLst>
          </p:cNvPr>
          <p:cNvSpPr>
            <a:spLocks noChangeArrowheads="1"/>
          </p:cNvSpPr>
          <p:nvPr/>
        </p:nvSpPr>
        <p:spPr bwMode="auto">
          <a:xfrm>
            <a:off x="2009775" y="4352925"/>
            <a:ext cx="4533900" cy="228600"/>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endParaRPr lang="en-US" altLang="en-US" sz="2400" b="0"/>
          </a:p>
        </p:txBody>
      </p:sp>
      <p:sp>
        <p:nvSpPr>
          <p:cNvPr id="30726" name="Rectangle 1029">
            <a:extLst>
              <a:ext uri="{FF2B5EF4-FFF2-40B4-BE49-F238E27FC236}">
                <a16:creationId xmlns:a16="http://schemas.microsoft.com/office/drawing/2014/main" id="{549560EB-3B52-4D07-BF0D-222AE1614B15}"/>
              </a:ext>
            </a:extLst>
          </p:cNvPr>
          <p:cNvSpPr>
            <a:spLocks noChangeArrowheads="1"/>
          </p:cNvSpPr>
          <p:nvPr/>
        </p:nvSpPr>
        <p:spPr bwMode="auto">
          <a:xfrm>
            <a:off x="2085975" y="3133725"/>
            <a:ext cx="57912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Marlett" pitchFamily="2" charset="2"/>
              <a:buNone/>
            </a:pPr>
            <a:r>
              <a:rPr lang="en-US" altLang="en-US" sz="1600"/>
              <a:t>	 nova     galaxy     heat      actor     film     role</a:t>
            </a:r>
          </a:p>
          <a:p>
            <a:pPr>
              <a:buFont typeface="Marlett" pitchFamily="2" charset="2"/>
              <a:buNone/>
            </a:pPr>
            <a:r>
              <a:rPr lang="en-US" altLang="en-US" sz="1600"/>
              <a:t>A      1.0	     0.5	  0.3				</a:t>
            </a:r>
          </a:p>
          <a:p>
            <a:pPr>
              <a:buFont typeface="Marlett" pitchFamily="2" charset="2"/>
              <a:buNone/>
            </a:pPr>
            <a:r>
              <a:rPr lang="en-US" altLang="en-US" sz="1600"/>
              <a:t>B      0.5	     1.0</a:t>
            </a:r>
          </a:p>
          <a:p>
            <a:pPr>
              <a:buFont typeface="Marlett" pitchFamily="2" charset="2"/>
              <a:buNone/>
            </a:pPr>
            <a:r>
              <a:rPr lang="en-US" altLang="en-US" sz="1600"/>
              <a:t>C		     1.0	  0.8         0.7	</a:t>
            </a:r>
          </a:p>
          <a:p>
            <a:pPr>
              <a:buFont typeface="Marlett" pitchFamily="2" charset="2"/>
              <a:buNone/>
            </a:pPr>
            <a:r>
              <a:rPr lang="en-US" altLang="en-US" sz="1600"/>
              <a:t>D		     0.9	  1.0         0.5</a:t>
            </a:r>
          </a:p>
          <a:p>
            <a:pPr>
              <a:buFont typeface="Marlett" pitchFamily="2" charset="2"/>
              <a:buNone/>
            </a:pPr>
            <a:r>
              <a:rPr lang="en-US" altLang="en-US" sz="1600"/>
              <a:t>E			                1.0	      1.0</a:t>
            </a:r>
          </a:p>
          <a:p>
            <a:pPr>
              <a:buFont typeface="Marlett" pitchFamily="2" charset="2"/>
              <a:buNone/>
            </a:pPr>
            <a:r>
              <a:rPr lang="en-US" altLang="en-US" sz="1600"/>
              <a:t>F				            0.7</a:t>
            </a:r>
          </a:p>
          <a:p>
            <a:pPr>
              <a:buFont typeface="Marlett" pitchFamily="2" charset="2"/>
              <a:buNone/>
            </a:pPr>
            <a:r>
              <a:rPr lang="en-US" altLang="en-US" sz="1600"/>
              <a:t>G      0.5	    	  0.7	                        0.9</a:t>
            </a:r>
          </a:p>
          <a:p>
            <a:pPr>
              <a:buFont typeface="Marlett" pitchFamily="2" charset="2"/>
              <a:buNone/>
            </a:pPr>
            <a:r>
              <a:rPr lang="en-US" altLang="en-US" sz="1600"/>
              <a:t>H		     0.6	                1.0         0.3       0.2	      </a:t>
            </a:r>
          </a:p>
          <a:p>
            <a:pPr>
              <a:buFont typeface="Marlett" pitchFamily="2" charset="2"/>
              <a:buNone/>
            </a:pPr>
            <a:r>
              <a:rPr lang="en-US" altLang="en-US" sz="1600"/>
              <a:t>I			  0.7         0.5	      0.3</a:t>
            </a:r>
          </a:p>
          <a:p>
            <a:endParaRPr lang="en-US" altLang="en-US" sz="1600"/>
          </a:p>
        </p:txBody>
      </p:sp>
      <p:sp>
        <p:nvSpPr>
          <p:cNvPr id="30727" name="Text Box 1030">
            <a:extLst>
              <a:ext uri="{FF2B5EF4-FFF2-40B4-BE49-F238E27FC236}">
                <a16:creationId xmlns:a16="http://schemas.microsoft.com/office/drawing/2014/main" id="{AEA24222-116F-40B0-B650-71184E6843D3}"/>
              </a:ext>
            </a:extLst>
          </p:cNvPr>
          <p:cNvSpPr txBox="1">
            <a:spLocks noChangeArrowheads="1"/>
          </p:cNvSpPr>
          <p:nvPr/>
        </p:nvSpPr>
        <p:spPr bwMode="auto">
          <a:xfrm>
            <a:off x="1624013" y="2616201"/>
            <a:ext cx="12557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FontTx/>
              <a:buNone/>
            </a:pPr>
            <a:r>
              <a:rPr lang="en-US" altLang="en-US" sz="1400"/>
              <a:t>Document Ids</a:t>
            </a:r>
          </a:p>
        </p:txBody>
      </p:sp>
      <p:sp>
        <p:nvSpPr>
          <p:cNvPr id="30728" name="Line 1031">
            <a:extLst>
              <a:ext uri="{FF2B5EF4-FFF2-40B4-BE49-F238E27FC236}">
                <a16:creationId xmlns:a16="http://schemas.microsoft.com/office/drawing/2014/main" id="{BB2CFB74-F216-46F8-885E-7E0565235F79}"/>
              </a:ext>
            </a:extLst>
          </p:cNvPr>
          <p:cNvSpPr>
            <a:spLocks noChangeShapeType="1"/>
          </p:cNvSpPr>
          <p:nvPr/>
        </p:nvSpPr>
        <p:spPr bwMode="auto">
          <a:xfrm>
            <a:off x="2238375" y="2981325"/>
            <a:ext cx="0" cy="38100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29" name="Line 1032">
            <a:extLst>
              <a:ext uri="{FF2B5EF4-FFF2-40B4-BE49-F238E27FC236}">
                <a16:creationId xmlns:a16="http://schemas.microsoft.com/office/drawing/2014/main" id="{D42D3240-6582-4C69-9640-41732B9F2E43}"/>
              </a:ext>
            </a:extLst>
          </p:cNvPr>
          <p:cNvSpPr>
            <a:spLocks noChangeShapeType="1"/>
          </p:cNvSpPr>
          <p:nvPr/>
        </p:nvSpPr>
        <p:spPr bwMode="auto">
          <a:xfrm>
            <a:off x="2162175" y="3438525"/>
            <a:ext cx="438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0" name="Line 1033">
            <a:extLst>
              <a:ext uri="{FF2B5EF4-FFF2-40B4-BE49-F238E27FC236}">
                <a16:creationId xmlns:a16="http://schemas.microsoft.com/office/drawing/2014/main" id="{537C5D75-F6CD-4008-9AF3-7EBBA98F8A6C}"/>
              </a:ext>
            </a:extLst>
          </p:cNvPr>
          <p:cNvSpPr>
            <a:spLocks noChangeShapeType="1"/>
          </p:cNvSpPr>
          <p:nvPr/>
        </p:nvSpPr>
        <p:spPr bwMode="auto">
          <a:xfrm>
            <a:off x="2466975" y="3209925"/>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1" name="Text Box 1034">
            <a:extLst>
              <a:ext uri="{FF2B5EF4-FFF2-40B4-BE49-F238E27FC236}">
                <a16:creationId xmlns:a16="http://schemas.microsoft.com/office/drawing/2014/main" id="{B72CF633-D06A-47CB-BB1F-12BDAA818671}"/>
              </a:ext>
            </a:extLst>
          </p:cNvPr>
          <p:cNvSpPr txBox="1">
            <a:spLocks noChangeArrowheads="1"/>
          </p:cNvSpPr>
          <p:nvPr/>
        </p:nvSpPr>
        <p:spPr bwMode="auto">
          <a:xfrm>
            <a:off x="7053264" y="3019426"/>
            <a:ext cx="1076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FontTx/>
              <a:buNone/>
            </a:pPr>
            <a:r>
              <a:rPr lang="en-US" altLang="en-US" sz="1400"/>
              <a:t>a document</a:t>
            </a:r>
          </a:p>
          <a:p>
            <a:pPr algn="ctr">
              <a:spcBef>
                <a:spcPct val="0"/>
              </a:spcBef>
              <a:buClrTx/>
              <a:buFontTx/>
              <a:buNone/>
            </a:pPr>
            <a:r>
              <a:rPr lang="en-US" altLang="en-US" sz="1400"/>
              <a:t>vector</a:t>
            </a:r>
          </a:p>
        </p:txBody>
      </p:sp>
      <p:cxnSp>
        <p:nvCxnSpPr>
          <p:cNvPr id="30732" name="AutoShape 1035">
            <a:extLst>
              <a:ext uri="{FF2B5EF4-FFF2-40B4-BE49-F238E27FC236}">
                <a16:creationId xmlns:a16="http://schemas.microsoft.com/office/drawing/2014/main" id="{F6CEE018-8CB3-405B-BEB0-A8F4C4C668B5}"/>
              </a:ext>
            </a:extLst>
          </p:cNvPr>
          <p:cNvCxnSpPr>
            <a:cxnSpLocks noChangeShapeType="1"/>
            <a:stCxn id="30731" idx="1"/>
            <a:endCxn id="30725" idx="3"/>
          </p:cNvCxnSpPr>
          <p:nvPr/>
        </p:nvCxnSpPr>
        <p:spPr bwMode="auto">
          <a:xfrm rot="10800000" flipV="1">
            <a:off x="6543675" y="3281363"/>
            <a:ext cx="509588" cy="1185862"/>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30733" name="Object 1036">
            <a:extLst>
              <a:ext uri="{FF2B5EF4-FFF2-40B4-BE49-F238E27FC236}">
                <a16:creationId xmlns:a16="http://schemas.microsoft.com/office/drawing/2014/main" id="{A8716F40-1A3C-46EF-BD6B-37FF85188C93}"/>
              </a:ext>
            </a:extLst>
          </p:cNvPr>
          <p:cNvGraphicFramePr>
            <a:graphicFrameLocks noChangeAspect="1"/>
          </p:cNvGraphicFramePr>
          <p:nvPr/>
        </p:nvGraphicFramePr>
        <p:xfrm>
          <a:off x="7385050" y="4699001"/>
          <a:ext cx="2852738" cy="1292225"/>
        </p:xfrm>
        <a:graphic>
          <a:graphicData uri="http://schemas.openxmlformats.org/presentationml/2006/ole">
            <mc:AlternateContent xmlns:mc="http://schemas.openxmlformats.org/markup-compatibility/2006">
              <mc:Choice xmlns:v="urn:schemas-microsoft-com:vml" Requires="v">
                <p:oleObj spid="_x0000_s10253" name="Equation" r:id="rId4" imgW="1790700" imgH="685800" progId="">
                  <p:embed/>
                </p:oleObj>
              </mc:Choice>
              <mc:Fallback>
                <p:oleObj name="Equation" r:id="rId4" imgW="1790700" imgH="685800" progId="">
                  <p:embed/>
                  <p:pic>
                    <p:nvPicPr>
                      <p:cNvPr id="30733" name="Object 1036">
                        <a:extLst>
                          <a:ext uri="{FF2B5EF4-FFF2-40B4-BE49-F238E27FC236}">
                            <a16:creationId xmlns:a16="http://schemas.microsoft.com/office/drawing/2014/main" id="{A8716F40-1A3C-46EF-BD6B-37FF85188C93}"/>
                          </a:ext>
                        </a:extLst>
                      </p:cNvPr>
                      <p:cNvPicPr>
                        <a:picLocks noChangeAspect="1" noChangeArrowheads="1"/>
                      </p:cNvPicPr>
                      <p:nvPr/>
                    </p:nvPicPr>
                    <p:blipFill>
                      <a:blip r:embed="rId5">
                        <a:lum bright="-26000" contrast="18000"/>
                        <a:extLst>
                          <a:ext uri="{28A0092B-C50C-407E-A947-70E740481C1C}">
                            <a14:useLocalDpi xmlns:a14="http://schemas.microsoft.com/office/drawing/2010/main" val="0"/>
                          </a:ext>
                        </a:extLst>
                      </a:blip>
                      <a:srcRect r="15588"/>
                      <a:stretch>
                        <a:fillRect/>
                      </a:stretch>
                    </p:blipFill>
                    <p:spPr bwMode="auto">
                      <a:xfrm>
                        <a:off x="7385050" y="4699001"/>
                        <a:ext cx="28527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4" name="Rectangle 1037">
            <a:extLst>
              <a:ext uri="{FF2B5EF4-FFF2-40B4-BE49-F238E27FC236}">
                <a16:creationId xmlns:a16="http://schemas.microsoft.com/office/drawing/2014/main" id="{B939C7CB-1960-4F83-A497-750F6F389462}"/>
              </a:ext>
            </a:extLst>
          </p:cNvPr>
          <p:cNvSpPr>
            <a:spLocks noChangeArrowheads="1"/>
          </p:cNvSpPr>
          <p:nvPr/>
        </p:nvSpPr>
        <p:spPr bwMode="auto">
          <a:xfrm>
            <a:off x="7235826" y="4492626"/>
            <a:ext cx="3013075" cy="1698625"/>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endParaRPr lang="en-US" altLang="en-US" sz="2400" b="0"/>
          </a:p>
        </p:txBody>
      </p:sp>
      <p:sp>
        <p:nvSpPr>
          <p:cNvPr id="15" name="TextBox 14">
            <a:extLst>
              <a:ext uri="{FF2B5EF4-FFF2-40B4-BE49-F238E27FC236}">
                <a16:creationId xmlns:a16="http://schemas.microsoft.com/office/drawing/2014/main" id="{4067657E-5268-49C7-B6BA-32CB056C10C5}"/>
              </a:ext>
            </a:extLst>
          </p:cNvPr>
          <p:cNvSpPr txBox="1"/>
          <p:nvPr/>
        </p:nvSpPr>
        <p:spPr>
          <a:xfrm>
            <a:off x="1447800" y="6076890"/>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2878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67C019E-F6D7-436B-9C34-91E1FB0B9279}"/>
              </a:ext>
            </a:extLst>
          </p:cNvPr>
          <p:cNvSpPr>
            <a:spLocks noGrp="1" noChangeArrowheads="1"/>
          </p:cNvSpPr>
          <p:nvPr>
            <p:ph type="title"/>
          </p:nvPr>
        </p:nvSpPr>
        <p:spPr>
          <a:xfrm>
            <a:off x="990600" y="304800"/>
            <a:ext cx="8229600" cy="609600"/>
          </a:xfrm>
        </p:spPr>
        <p:txBody>
          <a:bodyPr/>
          <a:lstStyle/>
          <a:p>
            <a:r>
              <a:rPr lang="en-US" altLang="en-US" sz="2000" dirty="0"/>
              <a:t>Documents &amp; Query in n-dimensional Space</a:t>
            </a:r>
          </a:p>
        </p:txBody>
      </p:sp>
      <p:sp>
        <p:nvSpPr>
          <p:cNvPr id="32771" name="Slide Number Placeholder 3">
            <a:extLst>
              <a:ext uri="{FF2B5EF4-FFF2-40B4-BE49-F238E27FC236}">
                <a16:creationId xmlns:a16="http://schemas.microsoft.com/office/drawing/2014/main" id="{A98277E5-9A6B-4F71-BB14-0B03EC673360}"/>
              </a:ext>
            </a:extLst>
          </p:cNvPr>
          <p:cNvSpPr>
            <a:spLocks noGrp="1"/>
          </p:cNvSpPr>
          <p:nvPr>
            <p:ph type="sldNum" sz="quarter" idx="10"/>
          </p:nvPr>
        </p:nvSpPr>
        <p:spPr>
          <a:xfrm>
            <a:off x="8223250" y="6456363"/>
            <a:ext cx="19050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EF3A868D-70CF-40E1-8DB1-EFB196740C7A}" type="slidenum">
              <a:rPr lang="en-US" altLang="en-US" sz="1200">
                <a:solidFill>
                  <a:schemeClr val="accent2"/>
                </a:solidFill>
              </a:rPr>
              <a:pPr>
                <a:spcBef>
                  <a:spcPct val="0"/>
                </a:spcBef>
                <a:buClrTx/>
                <a:buFontTx/>
                <a:buNone/>
              </a:pPr>
              <a:t>34</a:t>
            </a:fld>
            <a:endParaRPr lang="en-US" altLang="en-US" sz="1200">
              <a:solidFill>
                <a:schemeClr val="accent2"/>
              </a:solidFill>
            </a:endParaRPr>
          </a:p>
        </p:txBody>
      </p:sp>
      <p:pic>
        <p:nvPicPr>
          <p:cNvPr id="32772" name="Picture 3" descr="RR-vs-cos">
            <a:extLst>
              <a:ext uri="{FF2B5EF4-FFF2-40B4-BE49-F238E27FC236}">
                <a16:creationId xmlns:a16="http://schemas.microsoft.com/office/drawing/2014/main" id="{8FD3663A-D725-47E3-BA64-5BF07E64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219201"/>
            <a:ext cx="40576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4">
            <a:extLst>
              <a:ext uri="{FF2B5EF4-FFF2-40B4-BE49-F238E27FC236}">
                <a16:creationId xmlns:a16="http://schemas.microsoft.com/office/drawing/2014/main" id="{38174901-D49F-4F54-A81A-0EDC29A2BAD3}"/>
              </a:ext>
            </a:extLst>
          </p:cNvPr>
          <p:cNvSpPr>
            <a:spLocks noChangeArrowheads="1"/>
          </p:cNvSpPr>
          <p:nvPr/>
        </p:nvSpPr>
        <p:spPr bwMode="auto">
          <a:xfrm>
            <a:off x="1701800" y="4051300"/>
            <a:ext cx="83947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ClrTx/>
              <a:buFont typeface="Arial" panose="020B0604020202020204" pitchFamily="34" charset="0"/>
              <a:buChar char="•"/>
            </a:pPr>
            <a:r>
              <a:rPr lang="en-US" altLang="en-US" b="0" dirty="0"/>
              <a:t>Documents are represented as vectors in the term space</a:t>
            </a:r>
          </a:p>
          <a:p>
            <a:pPr lvl="1">
              <a:buClrTx/>
              <a:buFont typeface="Arial" panose="020B0604020202020204" pitchFamily="34" charset="0"/>
              <a:buChar char="•"/>
            </a:pPr>
            <a:r>
              <a:rPr lang="en-US" altLang="en-US" dirty="0"/>
              <a:t>Typically values in each dimension correspond to the frequency of the corresponding term in the document</a:t>
            </a:r>
          </a:p>
          <a:p>
            <a:pPr>
              <a:buClrTx/>
              <a:buFont typeface="Arial" panose="020B0604020202020204" pitchFamily="34" charset="0"/>
              <a:buChar char="•"/>
            </a:pPr>
            <a:r>
              <a:rPr lang="en-US" altLang="en-US" b="0" dirty="0"/>
              <a:t>Queries represented as vectors in the same vector-space</a:t>
            </a:r>
          </a:p>
          <a:p>
            <a:pPr>
              <a:buClrTx/>
              <a:buFont typeface="Arial" panose="020B0604020202020204" pitchFamily="34" charset="0"/>
              <a:buChar char="•"/>
            </a:pPr>
            <a:r>
              <a:rPr lang="en-US" altLang="en-US" b="0" dirty="0"/>
              <a:t>Cosine similarity between the query and documents is often used to rank retrieved documents</a:t>
            </a:r>
            <a:endParaRPr lang="en-US" altLang="en-US" sz="2400" b="0" dirty="0"/>
          </a:p>
        </p:txBody>
      </p:sp>
      <p:sp>
        <p:nvSpPr>
          <p:cNvPr id="6" name="TextBox 5">
            <a:extLst>
              <a:ext uri="{FF2B5EF4-FFF2-40B4-BE49-F238E27FC236}">
                <a16:creationId xmlns:a16="http://schemas.microsoft.com/office/drawing/2014/main" id="{73ADF2A5-4744-472F-AAB8-A7E34C6F7F97}"/>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4023890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C13C01C8-F7B8-45EA-8C6E-032F3C4CA89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3661496A-B450-4D23-926A-7028CB960A41}" type="slidenum">
              <a:rPr lang="en-US" altLang="en-US" sz="1200">
                <a:solidFill>
                  <a:schemeClr val="accent2"/>
                </a:solidFill>
              </a:rPr>
              <a:pPr>
                <a:spcBef>
                  <a:spcPct val="0"/>
                </a:spcBef>
                <a:buClrTx/>
                <a:buFontTx/>
                <a:buNone/>
              </a:pPr>
              <a:t>35</a:t>
            </a:fld>
            <a:endParaRPr lang="en-US" altLang="en-US" sz="1400" b="0"/>
          </a:p>
        </p:txBody>
      </p:sp>
      <p:sp>
        <p:nvSpPr>
          <p:cNvPr id="34819" name="Rectangle 1032">
            <a:extLst>
              <a:ext uri="{FF2B5EF4-FFF2-40B4-BE49-F238E27FC236}">
                <a16:creationId xmlns:a16="http://schemas.microsoft.com/office/drawing/2014/main" id="{BF9B1748-542B-4F13-8D65-3D85445C3494}"/>
              </a:ext>
            </a:extLst>
          </p:cNvPr>
          <p:cNvSpPr>
            <a:spLocks noGrp="1" noChangeArrowheads="1"/>
          </p:cNvSpPr>
          <p:nvPr>
            <p:ph type="title"/>
          </p:nvPr>
        </p:nvSpPr>
        <p:spPr>
          <a:xfrm>
            <a:off x="1828800" y="457200"/>
            <a:ext cx="8229600" cy="609600"/>
          </a:xfrm>
        </p:spPr>
        <p:txBody>
          <a:bodyPr/>
          <a:lstStyle/>
          <a:p>
            <a:r>
              <a:rPr lang="en-US" altLang="en-US" sz="2000" dirty="0"/>
              <a:t>Example: Similarities among Documents</a:t>
            </a:r>
          </a:p>
        </p:txBody>
      </p:sp>
      <p:sp>
        <p:nvSpPr>
          <p:cNvPr id="34820" name="Rectangle 1033">
            <a:extLst>
              <a:ext uri="{FF2B5EF4-FFF2-40B4-BE49-F238E27FC236}">
                <a16:creationId xmlns:a16="http://schemas.microsoft.com/office/drawing/2014/main" id="{8FBC33C0-8105-46CA-A14C-2756C972029E}"/>
              </a:ext>
            </a:extLst>
          </p:cNvPr>
          <p:cNvSpPr>
            <a:spLocks noGrp="1" noChangeArrowheads="1"/>
          </p:cNvSpPr>
          <p:nvPr>
            <p:ph type="body" idx="1"/>
          </p:nvPr>
        </p:nvSpPr>
        <p:spPr>
          <a:xfrm>
            <a:off x="1752601" y="1153320"/>
            <a:ext cx="8229600" cy="838200"/>
          </a:xfrm>
        </p:spPr>
        <p:txBody>
          <a:bodyPr/>
          <a:lstStyle/>
          <a:p>
            <a:pPr>
              <a:lnSpc>
                <a:spcPct val="90000"/>
              </a:lnSpc>
            </a:pPr>
            <a:r>
              <a:rPr lang="en-US" altLang="en-US" sz="2000" dirty="0"/>
              <a:t>Consider the following document-term matrix</a:t>
            </a:r>
          </a:p>
        </p:txBody>
      </p:sp>
      <p:graphicFrame>
        <p:nvGraphicFramePr>
          <p:cNvPr id="34821" name="Object 1027">
            <a:extLst>
              <a:ext uri="{FF2B5EF4-FFF2-40B4-BE49-F238E27FC236}">
                <a16:creationId xmlns:a16="http://schemas.microsoft.com/office/drawing/2014/main" id="{B13E9C2E-D001-4ED4-905A-4FED14976BD8}"/>
              </a:ext>
            </a:extLst>
          </p:cNvPr>
          <p:cNvGraphicFramePr>
            <a:graphicFrameLocks noChangeAspect="1"/>
          </p:cNvGraphicFramePr>
          <p:nvPr/>
        </p:nvGraphicFramePr>
        <p:xfrm>
          <a:off x="3251201" y="1698625"/>
          <a:ext cx="5191125" cy="1466850"/>
        </p:xfrm>
        <a:graphic>
          <a:graphicData uri="http://schemas.openxmlformats.org/presentationml/2006/ole">
            <mc:AlternateContent xmlns:mc="http://schemas.openxmlformats.org/markup-compatibility/2006">
              <mc:Choice xmlns:v="urn:schemas-microsoft-com:vml" Requires="v">
                <p:oleObj spid="_x0000_s11277" name="Worksheet" r:id="rId4" imgW="3029431" imgH="981416" progId="Excel.Sheet.8">
                  <p:embed/>
                </p:oleObj>
              </mc:Choice>
              <mc:Fallback>
                <p:oleObj name="Worksheet" r:id="rId4" imgW="3029431" imgH="981416" progId="Excel.Sheet.8">
                  <p:embed/>
                  <p:pic>
                    <p:nvPicPr>
                      <p:cNvPr id="34821" name="Object 1027">
                        <a:extLst>
                          <a:ext uri="{FF2B5EF4-FFF2-40B4-BE49-F238E27FC236}">
                            <a16:creationId xmlns:a16="http://schemas.microsoft.com/office/drawing/2014/main" id="{B13E9C2E-D001-4ED4-905A-4FED14976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1201" y="1698625"/>
                        <a:ext cx="5191125" cy="146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2" name="Rectangle 1035">
            <a:extLst>
              <a:ext uri="{FF2B5EF4-FFF2-40B4-BE49-F238E27FC236}">
                <a16:creationId xmlns:a16="http://schemas.microsoft.com/office/drawing/2014/main" id="{6D8C19CE-56D9-4247-9365-7004DC15431B}"/>
              </a:ext>
            </a:extLst>
          </p:cNvPr>
          <p:cNvSpPr>
            <a:spLocks noChangeArrowheads="1"/>
          </p:cNvSpPr>
          <p:nvPr/>
        </p:nvSpPr>
        <p:spPr bwMode="auto">
          <a:xfrm>
            <a:off x="3090864" y="2185988"/>
            <a:ext cx="5526087" cy="2286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endParaRPr lang="en-US" altLang="en-US" sz="2400" b="0"/>
          </a:p>
        </p:txBody>
      </p:sp>
      <p:sp>
        <p:nvSpPr>
          <p:cNvPr id="34823" name="Text Box 1038">
            <a:extLst>
              <a:ext uri="{FF2B5EF4-FFF2-40B4-BE49-F238E27FC236}">
                <a16:creationId xmlns:a16="http://schemas.microsoft.com/office/drawing/2014/main" id="{DD912F48-77E0-4627-B35B-1C3873328600}"/>
              </a:ext>
            </a:extLst>
          </p:cNvPr>
          <p:cNvSpPr txBox="1">
            <a:spLocks noChangeArrowheads="1"/>
          </p:cNvSpPr>
          <p:nvPr/>
        </p:nvSpPr>
        <p:spPr bwMode="auto">
          <a:xfrm>
            <a:off x="3197225" y="3649663"/>
            <a:ext cx="5727700" cy="2062162"/>
          </a:xfrm>
          <a:prstGeom prst="rect">
            <a:avLst/>
          </a:prstGeom>
          <a:solidFill>
            <a:srgbClr val="FFCC66"/>
          </a:solidFill>
          <a:ln w="9525">
            <a:solidFill>
              <a:schemeClr val="tx1"/>
            </a:solidFill>
            <a:miter lim="800000"/>
            <a:headEnd/>
            <a:tailEnd/>
          </a:ln>
          <a:effectLst>
            <a:outerShdw dist="107763" dir="2700000" algn="ctr" rotWithShape="0">
              <a:schemeClr val="bg2"/>
            </a:outerShdw>
          </a:effectLst>
        </p:spPr>
        <p:txBody>
          <a:bodyPr wrap="none">
            <a:spAutoFit/>
          </a:bodyPr>
          <a:lstStyle>
            <a:lvl1pPr>
              <a:tabLst>
                <a:tab pos="1376363" algn="l"/>
              </a:tabLst>
              <a:defRPr sz="2400">
                <a:solidFill>
                  <a:schemeClr val="tx1"/>
                </a:solidFill>
                <a:latin typeface="Times New Roman" panose="02020603050405020304" pitchFamily="18" charset="0"/>
              </a:defRPr>
            </a:lvl1pPr>
            <a:lvl2pPr marL="742950" indent="-285750">
              <a:tabLst>
                <a:tab pos="1376363" algn="l"/>
              </a:tabLst>
              <a:defRPr sz="2400">
                <a:solidFill>
                  <a:schemeClr val="tx1"/>
                </a:solidFill>
                <a:latin typeface="Times New Roman" panose="02020603050405020304" pitchFamily="18" charset="0"/>
              </a:defRPr>
            </a:lvl2pPr>
            <a:lvl3pPr marL="1143000" indent="-228600">
              <a:tabLst>
                <a:tab pos="1376363" algn="l"/>
              </a:tabLst>
              <a:defRPr sz="2400">
                <a:solidFill>
                  <a:schemeClr val="tx1"/>
                </a:solidFill>
                <a:latin typeface="Times New Roman" panose="02020603050405020304" pitchFamily="18" charset="0"/>
              </a:defRPr>
            </a:lvl3pPr>
            <a:lvl4pPr marL="1600200" indent="-228600">
              <a:tabLst>
                <a:tab pos="1376363" algn="l"/>
              </a:tabLst>
              <a:defRPr sz="2400">
                <a:solidFill>
                  <a:schemeClr val="tx1"/>
                </a:solidFill>
                <a:latin typeface="Times New Roman" panose="02020603050405020304" pitchFamily="18" charset="0"/>
              </a:defRPr>
            </a:lvl4pPr>
            <a:lvl5pPr marL="2057400" indent="-228600">
              <a:tabLst>
                <a:tab pos="1376363"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376363"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376363"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376363"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376363" algn="l"/>
              </a:tabLst>
              <a:defRPr sz="2400">
                <a:solidFill>
                  <a:schemeClr val="tx1"/>
                </a:solidFill>
                <a:latin typeface="Times New Roman" panose="02020603050405020304" pitchFamily="18" charset="0"/>
              </a:defRPr>
            </a:lvl9pPr>
          </a:lstStyle>
          <a:p>
            <a:r>
              <a:rPr lang="en-US" altLang="en-US" sz="1600"/>
              <a:t>Dot-Product(Doc2,Doc4)   =   &lt;3,1,4,3,1,2,0,1&gt; * &lt;0,1,0,3,0,0,2,0&gt;</a:t>
            </a:r>
          </a:p>
          <a:p>
            <a:r>
              <a:rPr lang="en-US" altLang="en-US" sz="1600"/>
              <a:t>		             0 + 1 + 0 + 9 + 0 + 0 + 0 + 0 = 10 </a:t>
            </a:r>
          </a:p>
          <a:p>
            <a:endParaRPr lang="en-US" altLang="en-US" sz="1600"/>
          </a:p>
          <a:p>
            <a:r>
              <a:rPr lang="en-US" altLang="en-US" sz="1600"/>
              <a:t>Norm (Doc2) = SQRT(9+1+16+9+1+4+0+1) = 6.4</a:t>
            </a:r>
          </a:p>
          <a:p>
            <a:r>
              <a:rPr lang="en-US" altLang="en-US" sz="1600"/>
              <a:t>Norm (Doc4) = SQRT(0+1+0+9+0+0+4+0) = 3.74</a:t>
            </a:r>
          </a:p>
          <a:p>
            <a:endParaRPr lang="en-US" altLang="en-US" sz="1600"/>
          </a:p>
          <a:p>
            <a:r>
              <a:rPr lang="en-US" altLang="en-US" sz="1600"/>
              <a:t>Cosine(Doc2, Doc4) = 10 / (6.4 * 3.74) = 0.42</a:t>
            </a:r>
          </a:p>
          <a:p>
            <a:endParaRPr lang="en-US" altLang="en-US" sz="1600"/>
          </a:p>
        </p:txBody>
      </p:sp>
      <p:sp>
        <p:nvSpPr>
          <p:cNvPr id="34824" name="Rectangle 1035">
            <a:extLst>
              <a:ext uri="{FF2B5EF4-FFF2-40B4-BE49-F238E27FC236}">
                <a16:creationId xmlns:a16="http://schemas.microsoft.com/office/drawing/2014/main" id="{EE687E45-6A1D-465E-A423-AB61FD4111C8}"/>
              </a:ext>
            </a:extLst>
          </p:cNvPr>
          <p:cNvSpPr>
            <a:spLocks noChangeArrowheads="1"/>
          </p:cNvSpPr>
          <p:nvPr/>
        </p:nvSpPr>
        <p:spPr bwMode="auto">
          <a:xfrm>
            <a:off x="3103564" y="2657475"/>
            <a:ext cx="5527675" cy="2286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endParaRPr lang="en-US" altLang="en-US" sz="2400" b="0"/>
          </a:p>
        </p:txBody>
      </p:sp>
      <p:sp>
        <p:nvSpPr>
          <p:cNvPr id="9" name="TextBox 8">
            <a:extLst>
              <a:ext uri="{FF2B5EF4-FFF2-40B4-BE49-F238E27FC236}">
                <a16:creationId xmlns:a16="http://schemas.microsoft.com/office/drawing/2014/main" id="{5649EE3F-C210-4199-B210-7014BAA05C66}"/>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491250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5AF2DB7C-7754-4933-A6E0-5F5F08F354B8}"/>
              </a:ext>
            </a:extLst>
          </p:cNvPr>
          <p:cNvSpPr>
            <a:spLocks noGrp="1" noChangeArrowheads="1"/>
          </p:cNvSpPr>
          <p:nvPr>
            <p:ph type="title"/>
          </p:nvPr>
        </p:nvSpPr>
        <p:spPr>
          <a:xfrm>
            <a:off x="838200" y="460318"/>
            <a:ext cx="7696200" cy="546100"/>
          </a:xfrm>
        </p:spPr>
        <p:txBody>
          <a:bodyPr/>
          <a:lstStyle/>
          <a:p>
            <a:r>
              <a:rPr lang="en-US" altLang="en-US" sz="2000" dirty="0"/>
              <a:t>Correlation as Similarity</a:t>
            </a:r>
          </a:p>
        </p:txBody>
      </p:sp>
      <p:sp>
        <p:nvSpPr>
          <p:cNvPr id="36867" name="Content Placeholder 2">
            <a:extLst>
              <a:ext uri="{FF2B5EF4-FFF2-40B4-BE49-F238E27FC236}">
                <a16:creationId xmlns:a16="http://schemas.microsoft.com/office/drawing/2014/main" id="{3FFB34F9-7FA4-4641-B3E5-3E1A0B13DAFA}"/>
              </a:ext>
            </a:extLst>
          </p:cNvPr>
          <p:cNvSpPr>
            <a:spLocks noGrp="1" noChangeArrowheads="1"/>
          </p:cNvSpPr>
          <p:nvPr>
            <p:ph idx="1"/>
          </p:nvPr>
        </p:nvSpPr>
        <p:spPr>
          <a:xfrm>
            <a:off x="1828800" y="1570038"/>
            <a:ext cx="8229600" cy="4525962"/>
          </a:xfrm>
        </p:spPr>
        <p:txBody>
          <a:bodyPr/>
          <a:lstStyle/>
          <a:p>
            <a:r>
              <a:rPr lang="en-US" altLang="en-US"/>
              <a:t>In cases where there could be high mean variance across data objects (e.g., movie ratings), Pearson Correlation coefficient is the best option</a:t>
            </a:r>
          </a:p>
          <a:p>
            <a:r>
              <a:rPr lang="en-US" altLang="en-US"/>
              <a:t>Pearson Correlation</a:t>
            </a:r>
          </a:p>
          <a:p>
            <a:endParaRPr lang="en-US" altLang="en-US"/>
          </a:p>
          <a:p>
            <a:endParaRPr lang="en-US" altLang="en-US"/>
          </a:p>
          <a:p>
            <a:endParaRPr lang="en-US" altLang="en-US"/>
          </a:p>
          <a:p>
            <a:r>
              <a:rPr lang="en-US" altLang="en-US"/>
              <a:t>Often used in recommender systems based on Collaborative Filtering</a:t>
            </a:r>
          </a:p>
        </p:txBody>
      </p:sp>
      <p:sp>
        <p:nvSpPr>
          <p:cNvPr id="36868" name="Slide Number Placeholder 3">
            <a:extLst>
              <a:ext uri="{FF2B5EF4-FFF2-40B4-BE49-F238E27FC236}">
                <a16:creationId xmlns:a16="http://schemas.microsoft.com/office/drawing/2014/main" id="{F364FD67-3B4B-43E4-A174-535D16032277}"/>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41F56BE6-92CA-4479-AD2C-A84BE40E46CB}" type="slidenum">
              <a:rPr lang="en-US" altLang="en-US" sz="1200">
                <a:solidFill>
                  <a:schemeClr val="accent2"/>
                </a:solidFill>
              </a:rPr>
              <a:pPr>
                <a:spcBef>
                  <a:spcPct val="0"/>
                </a:spcBef>
                <a:buClrTx/>
                <a:buFontTx/>
                <a:buNone/>
              </a:pPr>
              <a:t>36</a:t>
            </a:fld>
            <a:endParaRPr lang="en-US" altLang="en-US" sz="1400" b="0"/>
          </a:p>
        </p:txBody>
      </p:sp>
      <p:pic>
        <p:nvPicPr>
          <p:cNvPr id="36869" name="Picture 4" descr="http://facweb.cs.depaul.edu/mobasher/classes/csc478/Assignments/correl.gif">
            <a:extLst>
              <a:ext uri="{FF2B5EF4-FFF2-40B4-BE49-F238E27FC236}">
                <a16:creationId xmlns:a16="http://schemas.microsoft.com/office/drawing/2014/main" id="{969E5218-BC21-4AB7-97A5-E7375660C9F8}"/>
              </a:ext>
            </a:extLst>
          </p:cNvPr>
          <p:cNvPicPr>
            <a:picLocks noChangeAspect="1" noChangeArrowheads="1"/>
          </p:cNvPicPr>
          <p:nvPr/>
        </p:nvPicPr>
        <p:blipFill>
          <a:blip r:embed="rId2">
            <a:lum bright="-10000" contrast="10000"/>
            <a:extLst>
              <a:ext uri="{28A0092B-C50C-407E-A947-70E740481C1C}">
                <a14:useLocalDpi xmlns:a14="http://schemas.microsoft.com/office/drawing/2010/main" val="0"/>
              </a:ext>
            </a:extLst>
          </a:blip>
          <a:srcRect/>
          <a:stretch>
            <a:fillRect/>
          </a:stretch>
        </p:blipFill>
        <p:spPr bwMode="auto">
          <a:xfrm>
            <a:off x="4094163" y="3287713"/>
            <a:ext cx="3630612" cy="7874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F44472-070D-4F65-86BC-E54BEA39B458}"/>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2638509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F0533660-313B-480E-808B-52557D67670B}"/>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4B831907-3482-4B31-8FBA-3F9C39AE8F32}" type="slidenum">
              <a:rPr lang="en-US" altLang="en-US" sz="1200">
                <a:solidFill>
                  <a:schemeClr val="accent2"/>
                </a:solidFill>
              </a:rPr>
              <a:pPr>
                <a:spcBef>
                  <a:spcPct val="0"/>
                </a:spcBef>
                <a:buClrTx/>
                <a:buFontTx/>
                <a:buNone/>
              </a:pPr>
              <a:t>37</a:t>
            </a:fld>
            <a:endParaRPr lang="en-US" altLang="en-US" sz="1400" b="0"/>
          </a:p>
        </p:txBody>
      </p:sp>
      <p:sp>
        <p:nvSpPr>
          <p:cNvPr id="37891" name="Rectangle 2">
            <a:extLst>
              <a:ext uri="{FF2B5EF4-FFF2-40B4-BE49-F238E27FC236}">
                <a16:creationId xmlns:a16="http://schemas.microsoft.com/office/drawing/2014/main" id="{D23BA9CE-89F0-4396-A627-B41BF8221295}"/>
              </a:ext>
            </a:extLst>
          </p:cNvPr>
          <p:cNvSpPr>
            <a:spLocks noGrp="1" noChangeArrowheads="1"/>
          </p:cNvSpPr>
          <p:nvPr>
            <p:ph type="title"/>
          </p:nvPr>
        </p:nvSpPr>
        <p:spPr>
          <a:xfrm>
            <a:off x="685800" y="304800"/>
            <a:ext cx="8229600" cy="609600"/>
          </a:xfrm>
        </p:spPr>
        <p:txBody>
          <a:bodyPr/>
          <a:lstStyle/>
          <a:p>
            <a:r>
              <a:rPr lang="en-US" altLang="en-US" sz="2000" dirty="0"/>
              <a:t>Distance-Based Classification</a:t>
            </a:r>
          </a:p>
        </p:txBody>
      </p:sp>
      <p:sp>
        <p:nvSpPr>
          <p:cNvPr id="37892" name="Rectangle 3">
            <a:extLst>
              <a:ext uri="{FF2B5EF4-FFF2-40B4-BE49-F238E27FC236}">
                <a16:creationId xmlns:a16="http://schemas.microsoft.com/office/drawing/2014/main" id="{6CD258D0-C66A-4562-A21D-BFAD31FD417E}"/>
              </a:ext>
            </a:extLst>
          </p:cNvPr>
          <p:cNvSpPr>
            <a:spLocks noGrp="1" noChangeArrowheads="1"/>
          </p:cNvSpPr>
          <p:nvPr>
            <p:ph type="body" idx="1"/>
          </p:nvPr>
        </p:nvSpPr>
        <p:spPr>
          <a:xfrm>
            <a:off x="609600" y="1066800"/>
            <a:ext cx="10134600" cy="5219700"/>
          </a:xfrm>
        </p:spPr>
        <p:txBody>
          <a:bodyPr>
            <a:normAutofit lnSpcReduction="10000"/>
          </a:bodyPr>
          <a:lstStyle/>
          <a:p>
            <a:r>
              <a:rPr lang="en-US" altLang="en-US" dirty="0"/>
              <a:t>Basic Idea: classify new instances based on their similarity to or distance from instances we have seen before</a:t>
            </a:r>
          </a:p>
          <a:p>
            <a:pPr lvl="1"/>
            <a:r>
              <a:rPr lang="en-US" altLang="en-US" dirty="0"/>
              <a:t>also called “</a:t>
            </a:r>
            <a:r>
              <a:rPr lang="en-US" altLang="en-US" dirty="0">
                <a:solidFill>
                  <a:srgbClr val="FF0701"/>
                </a:solidFill>
              </a:rPr>
              <a:t>instance-based learning</a:t>
            </a:r>
            <a:r>
              <a:rPr lang="en-US" altLang="en-US" dirty="0"/>
              <a:t>”</a:t>
            </a:r>
          </a:p>
          <a:p>
            <a:pPr lvl="1"/>
            <a:endParaRPr lang="en-US" altLang="en-US" sz="800" dirty="0"/>
          </a:p>
          <a:p>
            <a:r>
              <a:rPr lang="en-US" altLang="en-US" dirty="0"/>
              <a:t>Simplest form of MBR (Memory Based Reasoning): </a:t>
            </a:r>
            <a:r>
              <a:rPr lang="en-US" altLang="en-US" i="1" dirty="0">
                <a:solidFill>
                  <a:srgbClr val="FF0701"/>
                </a:solidFill>
              </a:rPr>
              <a:t>Rote Learning</a:t>
            </a:r>
            <a:endParaRPr lang="en-US" altLang="en-US" dirty="0"/>
          </a:p>
          <a:p>
            <a:pPr lvl="1"/>
            <a:r>
              <a:rPr lang="en-US" altLang="en-US" dirty="0"/>
              <a:t>learning by memorization</a:t>
            </a:r>
          </a:p>
          <a:p>
            <a:pPr lvl="1"/>
            <a:r>
              <a:rPr lang="en-US" altLang="en-US" dirty="0"/>
              <a:t>save all previously encountered instance; given a new instance, find one from the memorized set that most closely “resembles” the new one; assign new instance to the same class as the “nearest neighbor”</a:t>
            </a:r>
          </a:p>
          <a:p>
            <a:pPr lvl="1"/>
            <a:r>
              <a:rPr lang="en-US" altLang="en-US" dirty="0"/>
              <a:t>more general methods try to find </a:t>
            </a:r>
            <a:r>
              <a:rPr lang="en-US" altLang="en-US" i="1" dirty="0"/>
              <a:t>k</a:t>
            </a:r>
            <a:r>
              <a:rPr lang="en-US" altLang="en-US" dirty="0"/>
              <a:t> nearest neighbors rather than just one</a:t>
            </a:r>
          </a:p>
          <a:p>
            <a:pPr lvl="1"/>
            <a:r>
              <a:rPr lang="en-US" altLang="en-US" dirty="0"/>
              <a:t>but, how do we define “resembles?”</a:t>
            </a:r>
          </a:p>
          <a:p>
            <a:pPr lvl="1"/>
            <a:endParaRPr lang="en-US" altLang="en-US" sz="800" dirty="0"/>
          </a:p>
          <a:p>
            <a:r>
              <a:rPr lang="en-US" altLang="en-US" dirty="0"/>
              <a:t>MBR is “lazy”</a:t>
            </a:r>
          </a:p>
          <a:p>
            <a:pPr lvl="1"/>
            <a:r>
              <a:rPr lang="en-US" altLang="en-US" dirty="0"/>
              <a:t>defers all of the real work until new instance is obtained; no attempt is made to learn a generalized model from the training set</a:t>
            </a:r>
          </a:p>
          <a:p>
            <a:pPr lvl="1"/>
            <a:r>
              <a:rPr lang="en-US" altLang="en-US" dirty="0"/>
              <a:t>less data preprocessing and model evaluation, but more work has to be done at classification time</a:t>
            </a:r>
          </a:p>
        </p:txBody>
      </p:sp>
      <p:sp>
        <p:nvSpPr>
          <p:cNvPr id="5" name="TextBox 4">
            <a:extLst>
              <a:ext uri="{FF2B5EF4-FFF2-40B4-BE49-F238E27FC236}">
                <a16:creationId xmlns:a16="http://schemas.microsoft.com/office/drawing/2014/main" id="{E2CF278F-FB37-427E-AFE6-26662575C273}"/>
              </a:ext>
            </a:extLst>
          </p:cNvPr>
          <p:cNvSpPr txBox="1"/>
          <p:nvPr/>
        </p:nvSpPr>
        <p:spPr>
          <a:xfrm>
            <a:off x="1447800" y="6076890"/>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1214769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D8299490-A914-460E-B4F2-CE59E506727E}"/>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EBC9C6D7-A628-49BE-8155-65BF1652CCE3}" type="slidenum">
              <a:rPr lang="en-US" altLang="en-US" sz="1200">
                <a:solidFill>
                  <a:schemeClr val="accent2"/>
                </a:solidFill>
              </a:rPr>
              <a:pPr>
                <a:spcBef>
                  <a:spcPct val="0"/>
                </a:spcBef>
                <a:buClrTx/>
                <a:buFontTx/>
                <a:buNone/>
              </a:pPr>
              <a:t>38</a:t>
            </a:fld>
            <a:endParaRPr lang="en-US" altLang="en-US" sz="1400" b="0"/>
          </a:p>
        </p:txBody>
      </p:sp>
      <p:graphicFrame>
        <p:nvGraphicFramePr>
          <p:cNvPr id="45060" name="Object 3">
            <a:extLst>
              <a:ext uri="{FF2B5EF4-FFF2-40B4-BE49-F238E27FC236}">
                <a16:creationId xmlns:a16="http://schemas.microsoft.com/office/drawing/2014/main" id="{9C27C5DC-321D-4F16-976F-43CF6F86EF63}"/>
              </a:ext>
            </a:extLst>
          </p:cNvPr>
          <p:cNvGraphicFramePr>
            <a:graphicFrameLocks noChangeAspect="1"/>
          </p:cNvGraphicFramePr>
          <p:nvPr>
            <p:extLst/>
          </p:nvPr>
        </p:nvGraphicFramePr>
        <p:xfrm>
          <a:off x="5715000" y="990600"/>
          <a:ext cx="4114800" cy="1841500"/>
        </p:xfrm>
        <a:graphic>
          <a:graphicData uri="http://schemas.openxmlformats.org/presentationml/2006/ole">
            <mc:AlternateContent xmlns:mc="http://schemas.openxmlformats.org/markup-compatibility/2006">
              <mc:Choice xmlns:v="urn:schemas-microsoft-com:vml" Requires="v">
                <p:oleObj spid="_x0000_s12323" name="Worksheet" r:id="rId4" imgW="4048386" imgH="1810151" progId="Excel.Sheet.8">
                  <p:embed/>
                </p:oleObj>
              </mc:Choice>
              <mc:Fallback>
                <p:oleObj name="Worksheet" r:id="rId4" imgW="4048386" imgH="1810151" progId="Excel.Sheet.8">
                  <p:embed/>
                  <p:pic>
                    <p:nvPicPr>
                      <p:cNvPr id="45060" name="Object 3">
                        <a:extLst>
                          <a:ext uri="{FF2B5EF4-FFF2-40B4-BE49-F238E27FC236}">
                            <a16:creationId xmlns:a16="http://schemas.microsoft.com/office/drawing/2014/main" id="{9C27C5DC-321D-4F16-976F-43CF6F86E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990600"/>
                        <a:ext cx="41148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1" name="Object 4">
            <a:extLst>
              <a:ext uri="{FF2B5EF4-FFF2-40B4-BE49-F238E27FC236}">
                <a16:creationId xmlns:a16="http://schemas.microsoft.com/office/drawing/2014/main" id="{BCE6AC10-A71B-495A-8986-A654E3D31D84}"/>
              </a:ext>
            </a:extLst>
          </p:cNvPr>
          <p:cNvGraphicFramePr>
            <a:graphicFrameLocks noChangeAspect="1"/>
          </p:cNvGraphicFramePr>
          <p:nvPr>
            <p:extLst/>
          </p:nvPr>
        </p:nvGraphicFramePr>
        <p:xfrm>
          <a:off x="3265488" y="3597275"/>
          <a:ext cx="5840412" cy="781050"/>
        </p:xfrm>
        <a:graphic>
          <a:graphicData uri="http://schemas.openxmlformats.org/presentationml/2006/ole">
            <mc:AlternateContent xmlns:mc="http://schemas.openxmlformats.org/markup-compatibility/2006">
              <mc:Choice xmlns:v="urn:schemas-microsoft-com:vml" Requires="v">
                <p:oleObj spid="_x0000_s12324" name="Worksheet" r:id="rId6" imgW="5838706" imgH="781179" progId="Excel.Sheet.8">
                  <p:embed/>
                </p:oleObj>
              </mc:Choice>
              <mc:Fallback>
                <p:oleObj name="Worksheet" r:id="rId6" imgW="5838706" imgH="781179" progId="Excel.Sheet.8">
                  <p:embed/>
                  <p:pic>
                    <p:nvPicPr>
                      <p:cNvPr id="45061" name="Object 4">
                        <a:extLst>
                          <a:ext uri="{FF2B5EF4-FFF2-40B4-BE49-F238E27FC236}">
                            <a16:creationId xmlns:a16="http://schemas.microsoft.com/office/drawing/2014/main" id="{BCE6AC10-A71B-495A-8986-A654E3D31D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5488" y="3597275"/>
                        <a:ext cx="5840412"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2" name="Object 5">
            <a:extLst>
              <a:ext uri="{FF2B5EF4-FFF2-40B4-BE49-F238E27FC236}">
                <a16:creationId xmlns:a16="http://schemas.microsoft.com/office/drawing/2014/main" id="{610909F6-AC15-4EEC-9C66-9A39577F68DC}"/>
              </a:ext>
            </a:extLst>
          </p:cNvPr>
          <p:cNvGraphicFramePr>
            <a:graphicFrameLocks noChangeAspect="1"/>
          </p:cNvGraphicFramePr>
          <p:nvPr>
            <p:extLst/>
          </p:nvPr>
        </p:nvGraphicFramePr>
        <p:xfrm>
          <a:off x="3149600" y="5245100"/>
          <a:ext cx="6172200" cy="787400"/>
        </p:xfrm>
        <a:graphic>
          <a:graphicData uri="http://schemas.openxmlformats.org/presentationml/2006/ole">
            <mc:AlternateContent xmlns:mc="http://schemas.openxmlformats.org/markup-compatibility/2006">
              <mc:Choice xmlns:v="urn:schemas-microsoft-com:vml" Requires="v">
                <p:oleObj spid="_x0000_s12325" name="Worksheet" r:id="rId8" imgW="6086427" imgH="781179" progId="Excel.Sheet.8">
                  <p:embed/>
                </p:oleObj>
              </mc:Choice>
              <mc:Fallback>
                <p:oleObj name="Worksheet" r:id="rId8" imgW="6086427" imgH="781179" progId="Excel.Sheet.8">
                  <p:embed/>
                  <p:pic>
                    <p:nvPicPr>
                      <p:cNvPr id="45062" name="Object 5">
                        <a:extLst>
                          <a:ext uri="{FF2B5EF4-FFF2-40B4-BE49-F238E27FC236}">
                            <a16:creationId xmlns:a16="http://schemas.microsoft.com/office/drawing/2014/main" id="{610909F6-AC15-4EEC-9C66-9A39577F6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9600" y="5245100"/>
                        <a:ext cx="61722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3" name="Text Box 6">
            <a:extLst>
              <a:ext uri="{FF2B5EF4-FFF2-40B4-BE49-F238E27FC236}">
                <a16:creationId xmlns:a16="http://schemas.microsoft.com/office/drawing/2014/main" id="{753299BF-F03E-47B1-A38A-BC870DD40277}"/>
              </a:ext>
            </a:extLst>
          </p:cNvPr>
          <p:cNvSpPr txBox="1">
            <a:spLocks noChangeArrowheads="1"/>
          </p:cNvSpPr>
          <p:nvPr/>
        </p:nvSpPr>
        <p:spPr bwMode="auto">
          <a:xfrm>
            <a:off x="2613026" y="1409701"/>
            <a:ext cx="2327275" cy="650875"/>
          </a:xfrm>
          <a:prstGeom prst="rect">
            <a:avLst/>
          </a:prstGeom>
          <a:solidFill>
            <a:srgbClr val="FFD7AF"/>
          </a:solidFill>
          <a:ln w="9525">
            <a:solidFill>
              <a:schemeClr val="tx1"/>
            </a:solidFill>
            <a:miter lim="800000"/>
            <a:headEnd/>
            <a:tailEnd/>
          </a:ln>
          <a:effectLst>
            <a:outerShdw dist="107763" dir="2700000" algn="ctr" rotWithShape="0">
              <a:schemeClr val="bg2"/>
            </a:outerShdw>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t>Will a new customer</a:t>
            </a:r>
          </a:p>
          <a:p>
            <a:r>
              <a:rPr lang="en-US" altLang="en-US" sz="1800"/>
              <a:t>respond to solicitation?</a:t>
            </a:r>
          </a:p>
        </p:txBody>
      </p:sp>
      <p:cxnSp>
        <p:nvCxnSpPr>
          <p:cNvPr id="45064" name="AutoShape 7">
            <a:extLst>
              <a:ext uri="{FF2B5EF4-FFF2-40B4-BE49-F238E27FC236}">
                <a16:creationId xmlns:a16="http://schemas.microsoft.com/office/drawing/2014/main" id="{D140C278-4AEB-4656-ABDC-69B74CF33549}"/>
              </a:ext>
            </a:extLst>
          </p:cNvPr>
          <p:cNvCxnSpPr>
            <a:cxnSpLocks noChangeShapeType="1"/>
            <a:stCxn id="45063" idx="3"/>
          </p:cNvCxnSpPr>
          <p:nvPr/>
        </p:nvCxnSpPr>
        <p:spPr bwMode="auto">
          <a:xfrm>
            <a:off x="4940300" y="1735138"/>
            <a:ext cx="774700" cy="176212"/>
          </a:xfrm>
          <a:prstGeom prst="bentConnector3">
            <a:avLst>
              <a:gd name="adj1" fmla="val 50000"/>
            </a:avLst>
          </a:prstGeom>
          <a:noFill/>
          <a:ln w="9525">
            <a:solidFill>
              <a:srgbClr val="FF0701"/>
            </a:solidFill>
            <a:miter lim="800000"/>
            <a:headEnd/>
            <a:tailEnd type="triangle" w="med" len="med"/>
          </a:ln>
          <a:extLst>
            <a:ext uri="{909E8E84-426E-40DD-AFC4-6F175D3DCCD1}">
              <a14:hiddenFill xmlns:a14="http://schemas.microsoft.com/office/drawing/2010/main">
                <a:noFill/>
              </a14:hiddenFill>
            </a:ext>
          </a:extLst>
        </p:spPr>
      </p:cxnSp>
      <p:sp>
        <p:nvSpPr>
          <p:cNvPr id="45065" name="Text Box 8">
            <a:extLst>
              <a:ext uri="{FF2B5EF4-FFF2-40B4-BE49-F238E27FC236}">
                <a16:creationId xmlns:a16="http://schemas.microsoft.com/office/drawing/2014/main" id="{D001AD3B-ADAC-492B-8A6B-BFDB41E22949}"/>
              </a:ext>
            </a:extLst>
          </p:cNvPr>
          <p:cNvSpPr txBox="1">
            <a:spLocks noChangeArrowheads="1"/>
          </p:cNvSpPr>
          <p:nvPr/>
        </p:nvSpPr>
        <p:spPr bwMode="auto">
          <a:xfrm>
            <a:off x="3273426" y="3149600"/>
            <a:ext cx="5813425" cy="376238"/>
          </a:xfrm>
          <a:prstGeom prst="rect">
            <a:avLst/>
          </a:prstGeom>
          <a:noFill/>
          <a:ln w="9525">
            <a:solidFill>
              <a:srgbClr val="FF070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FontTx/>
              <a:buNone/>
            </a:pPr>
            <a:r>
              <a:rPr lang="en-US" altLang="en-US" sz="1800" b="0"/>
              <a:t>Using the voting method without confidence</a:t>
            </a:r>
          </a:p>
        </p:txBody>
      </p:sp>
      <p:sp>
        <p:nvSpPr>
          <p:cNvPr id="45066" name="Text Box 9">
            <a:extLst>
              <a:ext uri="{FF2B5EF4-FFF2-40B4-BE49-F238E27FC236}">
                <a16:creationId xmlns:a16="http://schemas.microsoft.com/office/drawing/2014/main" id="{43CAC0EB-EE55-4825-9822-FD82E3B24F34}"/>
              </a:ext>
            </a:extLst>
          </p:cNvPr>
          <p:cNvSpPr txBox="1">
            <a:spLocks noChangeArrowheads="1"/>
          </p:cNvSpPr>
          <p:nvPr/>
        </p:nvSpPr>
        <p:spPr bwMode="auto">
          <a:xfrm>
            <a:off x="3171826" y="4800600"/>
            <a:ext cx="6143625" cy="376238"/>
          </a:xfrm>
          <a:prstGeom prst="rect">
            <a:avLst/>
          </a:prstGeom>
          <a:noFill/>
          <a:ln w="9525">
            <a:solidFill>
              <a:srgbClr val="FF070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FontTx/>
              <a:buNone/>
            </a:pPr>
            <a:r>
              <a:rPr lang="en-US" altLang="en-US" sz="1800" b="0"/>
              <a:t>Using the voting method with a confidence</a:t>
            </a:r>
          </a:p>
        </p:txBody>
      </p:sp>
      <p:sp>
        <p:nvSpPr>
          <p:cNvPr id="4" name="TextBox 3">
            <a:extLst>
              <a:ext uri="{FF2B5EF4-FFF2-40B4-BE49-F238E27FC236}">
                <a16:creationId xmlns:a16="http://schemas.microsoft.com/office/drawing/2014/main" id="{53AB3D0C-1CD1-438E-B973-3F88FC1ABFFE}"/>
              </a:ext>
            </a:extLst>
          </p:cNvPr>
          <p:cNvSpPr txBox="1"/>
          <p:nvPr/>
        </p:nvSpPr>
        <p:spPr>
          <a:xfrm>
            <a:off x="1447800" y="6076890"/>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059980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DCBF2855-C8EB-45AC-BD8C-A5E7D7D72A6B}"/>
              </a:ext>
            </a:extLst>
          </p:cNvPr>
          <p:cNvGrpSpPr/>
          <p:nvPr/>
        </p:nvGrpSpPr>
        <p:grpSpPr>
          <a:xfrm>
            <a:off x="609600" y="1828800"/>
            <a:ext cx="6172199" cy="4114800"/>
            <a:chOff x="-256068" y="1752600"/>
            <a:chExt cx="8194127" cy="5161054"/>
          </a:xfrm>
        </p:grpSpPr>
        <p:sp>
          <p:nvSpPr>
            <p:cNvPr id="4" name="Oval 3">
              <a:extLst>
                <a:ext uri="{FF2B5EF4-FFF2-40B4-BE49-F238E27FC236}">
                  <a16:creationId xmlns:a16="http://schemas.microsoft.com/office/drawing/2014/main" id="{7A8D1480-D1ED-46CB-A696-2A212E598DB9}"/>
                </a:ext>
              </a:extLst>
            </p:cNvPr>
            <p:cNvSpPr/>
            <p:nvPr/>
          </p:nvSpPr>
          <p:spPr>
            <a:xfrm>
              <a:off x="7086600" y="22098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5" name="Curved Connector 30">
              <a:extLst>
                <a:ext uri="{FF2B5EF4-FFF2-40B4-BE49-F238E27FC236}">
                  <a16:creationId xmlns:a16="http://schemas.microsoft.com/office/drawing/2014/main" id="{E643697C-EFF3-4F6A-B77D-FAACC1838AF7}"/>
                </a:ext>
              </a:extLst>
            </p:cNvPr>
            <p:cNvCxnSpPr>
              <a:cxnSpLocks/>
              <a:stCxn id="8" idx="0"/>
            </p:cNvCxnSpPr>
            <p:nvPr/>
          </p:nvCxnSpPr>
          <p:spPr>
            <a:xfrm rot="5400000" flipH="1" flipV="1">
              <a:off x="2698234" y="3307835"/>
              <a:ext cx="380998" cy="275693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Curved Connector 65">
              <a:extLst>
                <a:ext uri="{FF2B5EF4-FFF2-40B4-BE49-F238E27FC236}">
                  <a16:creationId xmlns:a16="http://schemas.microsoft.com/office/drawing/2014/main" id="{0A417276-6941-4D17-A3D6-A6112E8DDE20}"/>
                </a:ext>
              </a:extLst>
            </p:cNvPr>
            <p:cNvCxnSpPr>
              <a:cxnSpLocks/>
              <a:stCxn id="8" idx="1"/>
            </p:cNvCxnSpPr>
            <p:nvPr/>
          </p:nvCxnSpPr>
          <p:spPr>
            <a:xfrm rot="10800000" flipH="1">
              <a:off x="-256068" y="3429004"/>
              <a:ext cx="4218467" cy="2466225"/>
            </a:xfrm>
            <a:prstGeom prst="curvedConnector3">
              <a:avLst>
                <a:gd name="adj1" fmla="val -6136"/>
              </a:avLst>
            </a:prstGeom>
            <a:ln>
              <a:solidFill>
                <a:srgbClr val="FFC000"/>
              </a:solidFill>
              <a:tailEnd type="non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76A98149-281D-4623-9EB7-8766691BCE2E}"/>
                </a:ext>
              </a:extLst>
            </p:cNvPr>
            <p:cNvSpPr/>
            <p:nvPr/>
          </p:nvSpPr>
          <p:spPr>
            <a:xfrm>
              <a:off x="457199" y="1779422"/>
              <a:ext cx="2946942" cy="553998"/>
            </a:xfrm>
            <a:prstGeom prst="rect">
              <a:avLst/>
            </a:prstGeom>
          </p:spPr>
          <p:txBody>
            <a:bodyPr wrap="square">
              <a:spAutoFit/>
            </a:bodyPr>
            <a:lstStyle/>
            <a:p>
              <a:endParaRPr lang="en-IN" sz="1400" dirty="0"/>
            </a:p>
            <a:p>
              <a:pPr marL="342900" indent="-342900"/>
              <a:endParaRPr lang="en-IN" sz="1600" dirty="0"/>
            </a:p>
          </p:txBody>
        </p:sp>
        <p:pic>
          <p:nvPicPr>
            <p:cNvPr id="8" name="Picture 2">
              <a:extLst>
                <a:ext uri="{FF2B5EF4-FFF2-40B4-BE49-F238E27FC236}">
                  <a16:creationId xmlns:a16="http://schemas.microsoft.com/office/drawing/2014/main" id="{81FBFE93-C557-4D86-A2E4-522C8BC37BB1}"/>
                </a:ext>
              </a:extLst>
            </p:cNvPr>
            <p:cNvPicPr>
              <a:picLocks noChangeAspect="1" noChangeArrowheads="1"/>
            </p:cNvPicPr>
            <p:nvPr/>
          </p:nvPicPr>
          <p:blipFill>
            <a:blip r:embed="rId2" cstate="print"/>
            <a:srcRect/>
            <a:stretch>
              <a:fillRect/>
            </a:stretch>
          </p:blipFill>
          <p:spPr bwMode="auto">
            <a:xfrm>
              <a:off x="-256068" y="4876800"/>
              <a:ext cx="3532668" cy="2036854"/>
            </a:xfrm>
            <a:prstGeom prst="rect">
              <a:avLst/>
            </a:prstGeom>
            <a:noFill/>
            <a:ln w="9525">
              <a:noFill/>
              <a:miter lim="800000"/>
              <a:headEnd/>
              <a:tailEnd/>
            </a:ln>
          </p:spPr>
        </p:pic>
        <p:cxnSp>
          <p:nvCxnSpPr>
            <p:cNvPr id="9" name="Curved Connector 28">
              <a:extLst>
                <a:ext uri="{FF2B5EF4-FFF2-40B4-BE49-F238E27FC236}">
                  <a16:creationId xmlns:a16="http://schemas.microsoft.com/office/drawing/2014/main" id="{D2C605D7-9C5C-4E33-A6E5-EA853EF878CF}"/>
                </a:ext>
              </a:extLst>
            </p:cNvPr>
            <p:cNvCxnSpPr/>
            <p:nvPr/>
          </p:nvCxnSpPr>
          <p:spPr>
            <a:xfrm flipV="1">
              <a:off x="1219200" y="3124200"/>
              <a:ext cx="2438400" cy="17526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hape 32">
              <a:extLst>
                <a:ext uri="{FF2B5EF4-FFF2-40B4-BE49-F238E27FC236}">
                  <a16:creationId xmlns:a16="http://schemas.microsoft.com/office/drawing/2014/main" id="{BF4B7D6B-64B0-49E4-B1F2-39C0E280F4A1}"/>
                </a:ext>
              </a:extLst>
            </p:cNvPr>
            <p:cNvCxnSpPr>
              <a:cxnSpLocks/>
              <a:endCxn id="37" idx="3"/>
            </p:cNvCxnSpPr>
            <p:nvPr/>
          </p:nvCxnSpPr>
          <p:spPr>
            <a:xfrm>
              <a:off x="2743200" y="4953000"/>
              <a:ext cx="2605014" cy="228601"/>
            </a:xfrm>
            <a:prstGeom prst="curvedConnector4">
              <a:avLst>
                <a:gd name="adj1" fmla="val 17551"/>
                <a:gd name="adj2" fmla="val 20794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75C266E5-1CFE-4C0A-9BDD-71172EDB8FF7}"/>
                </a:ext>
              </a:extLst>
            </p:cNvPr>
            <p:cNvSpPr/>
            <p:nvPr/>
          </p:nvSpPr>
          <p:spPr>
            <a:xfrm>
              <a:off x="4953000" y="28956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2D51ED0-F0B8-476D-B341-34C6E9D72054}"/>
                </a:ext>
              </a:extLst>
            </p:cNvPr>
            <p:cNvSpPr/>
            <p:nvPr/>
          </p:nvSpPr>
          <p:spPr>
            <a:xfrm>
              <a:off x="5029200" y="37338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B265B702-1E68-4896-A165-F280CD31616A}"/>
                </a:ext>
              </a:extLst>
            </p:cNvPr>
            <p:cNvSpPr/>
            <p:nvPr/>
          </p:nvSpPr>
          <p:spPr>
            <a:xfrm>
              <a:off x="4267200" y="3200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1AAF7B45-1703-4E1D-B20A-9FDC741A7BA9}"/>
                </a:ext>
              </a:extLst>
            </p:cNvPr>
            <p:cNvSpPr/>
            <p:nvPr/>
          </p:nvSpPr>
          <p:spPr>
            <a:xfrm>
              <a:off x="5715000" y="46482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D1E34220-798B-4F9F-A612-FB5BB80BBE18}"/>
                </a:ext>
              </a:extLst>
            </p:cNvPr>
            <p:cNvSpPr/>
            <p:nvPr/>
          </p:nvSpPr>
          <p:spPr>
            <a:xfrm>
              <a:off x="5562600" y="40386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C20CACC-D2B5-454C-ACFD-0F0BFD8A5EB2}"/>
                </a:ext>
              </a:extLst>
            </p:cNvPr>
            <p:cNvSpPr/>
            <p:nvPr/>
          </p:nvSpPr>
          <p:spPr>
            <a:xfrm>
              <a:off x="4953000" y="46482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5479A41-6FD5-460B-AE90-2D4FC7BB5205}"/>
                </a:ext>
              </a:extLst>
            </p:cNvPr>
            <p:cNvSpPr/>
            <p:nvPr/>
          </p:nvSpPr>
          <p:spPr>
            <a:xfrm>
              <a:off x="6400800" y="4343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6770CEF-CC69-488B-9F6E-967EF996D925}"/>
                </a:ext>
              </a:extLst>
            </p:cNvPr>
            <p:cNvSpPr/>
            <p:nvPr/>
          </p:nvSpPr>
          <p:spPr>
            <a:xfrm>
              <a:off x="6096000" y="31242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4BB961C-C3EE-43A0-8A59-05BF5CD2CF80}"/>
                </a:ext>
              </a:extLst>
            </p:cNvPr>
            <p:cNvSpPr/>
            <p:nvPr/>
          </p:nvSpPr>
          <p:spPr>
            <a:xfrm>
              <a:off x="5334000" y="35814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F2322AB1-2970-44AE-AF4C-603E3DEFA4FE}"/>
                </a:ext>
              </a:extLst>
            </p:cNvPr>
            <p:cNvSpPr/>
            <p:nvPr/>
          </p:nvSpPr>
          <p:spPr>
            <a:xfrm>
              <a:off x="5715000" y="26670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E896BBC3-8AB4-43E5-804C-5FA4DC62719F}"/>
                </a:ext>
              </a:extLst>
            </p:cNvPr>
            <p:cNvSpPr/>
            <p:nvPr/>
          </p:nvSpPr>
          <p:spPr>
            <a:xfrm>
              <a:off x="7086600" y="38862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F6650F2-A3B0-433A-B4AE-181EAC57F02D}"/>
                </a:ext>
              </a:extLst>
            </p:cNvPr>
            <p:cNvSpPr/>
            <p:nvPr/>
          </p:nvSpPr>
          <p:spPr>
            <a:xfrm>
              <a:off x="6172200" y="35814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E5EAC9D7-F1F7-4771-A033-941E4E651648}"/>
                </a:ext>
              </a:extLst>
            </p:cNvPr>
            <p:cNvSpPr/>
            <p:nvPr/>
          </p:nvSpPr>
          <p:spPr>
            <a:xfrm>
              <a:off x="6629400" y="28194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D560A7A0-10D9-4B1E-B6EA-A050D6C7D1F3}"/>
                </a:ext>
              </a:extLst>
            </p:cNvPr>
            <p:cNvSpPr/>
            <p:nvPr/>
          </p:nvSpPr>
          <p:spPr>
            <a:xfrm>
              <a:off x="7239000" y="30480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B5FC7642-C296-4D74-B855-9DFB22657C0A}"/>
                </a:ext>
              </a:extLst>
            </p:cNvPr>
            <p:cNvSpPr/>
            <p:nvPr/>
          </p:nvSpPr>
          <p:spPr>
            <a:xfrm>
              <a:off x="4876800" y="41910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b="1" dirty="0"/>
            </a:p>
          </p:txBody>
        </p:sp>
        <p:sp>
          <p:nvSpPr>
            <p:cNvPr id="26" name="TextBox 25">
              <a:extLst>
                <a:ext uri="{FF2B5EF4-FFF2-40B4-BE49-F238E27FC236}">
                  <a16:creationId xmlns:a16="http://schemas.microsoft.com/office/drawing/2014/main" id="{ECB9607E-9D82-4B16-AC5E-C4E22F4C404F}"/>
                </a:ext>
              </a:extLst>
            </p:cNvPr>
            <p:cNvSpPr txBox="1"/>
            <p:nvPr/>
          </p:nvSpPr>
          <p:spPr>
            <a:xfrm>
              <a:off x="5105400" y="5257800"/>
              <a:ext cx="914400" cy="307777"/>
            </a:xfrm>
            <a:prstGeom prst="rect">
              <a:avLst/>
            </a:prstGeom>
            <a:noFill/>
          </p:spPr>
          <p:txBody>
            <a:bodyPr wrap="square" rtlCol="0">
              <a:spAutoFit/>
            </a:bodyPr>
            <a:lstStyle/>
            <a:p>
              <a:r>
                <a:rPr lang="en-IN" sz="1400" dirty="0"/>
                <a:t>BP level</a:t>
              </a:r>
            </a:p>
          </p:txBody>
        </p:sp>
        <p:sp>
          <p:nvSpPr>
            <p:cNvPr id="27" name="TextBox 26">
              <a:extLst>
                <a:ext uri="{FF2B5EF4-FFF2-40B4-BE49-F238E27FC236}">
                  <a16:creationId xmlns:a16="http://schemas.microsoft.com/office/drawing/2014/main" id="{60524054-D516-4D44-8C72-BEA03F6FCCD2}"/>
                </a:ext>
              </a:extLst>
            </p:cNvPr>
            <p:cNvSpPr txBox="1"/>
            <p:nvPr/>
          </p:nvSpPr>
          <p:spPr>
            <a:xfrm rot="16200000">
              <a:off x="3011389" y="3618011"/>
              <a:ext cx="838200" cy="307777"/>
            </a:xfrm>
            <a:prstGeom prst="rect">
              <a:avLst/>
            </a:prstGeom>
            <a:noFill/>
          </p:spPr>
          <p:txBody>
            <a:bodyPr wrap="square" rtlCol="0">
              <a:spAutoFit/>
            </a:bodyPr>
            <a:lstStyle/>
            <a:p>
              <a:r>
                <a:rPr lang="en-IN" sz="1400" dirty="0"/>
                <a:t>Sugar</a:t>
              </a:r>
            </a:p>
          </p:txBody>
        </p:sp>
        <p:sp>
          <p:nvSpPr>
            <p:cNvPr id="28" name="TextBox 27">
              <a:extLst>
                <a:ext uri="{FF2B5EF4-FFF2-40B4-BE49-F238E27FC236}">
                  <a16:creationId xmlns:a16="http://schemas.microsoft.com/office/drawing/2014/main" id="{DE885F83-556A-436B-823F-5767C3CFA03C}"/>
                </a:ext>
              </a:extLst>
            </p:cNvPr>
            <p:cNvSpPr txBox="1"/>
            <p:nvPr/>
          </p:nvSpPr>
          <p:spPr>
            <a:xfrm rot="18754902">
              <a:off x="3735441" y="4394509"/>
              <a:ext cx="687289" cy="306287"/>
            </a:xfrm>
            <a:prstGeom prst="rect">
              <a:avLst/>
            </a:prstGeom>
            <a:noFill/>
          </p:spPr>
          <p:txBody>
            <a:bodyPr wrap="square" rtlCol="0">
              <a:spAutoFit/>
            </a:bodyPr>
            <a:lstStyle/>
            <a:p>
              <a:r>
                <a:rPr lang="en-IN" sz="1400" dirty="0"/>
                <a:t>Age</a:t>
              </a:r>
            </a:p>
          </p:txBody>
        </p:sp>
        <p:cxnSp>
          <p:nvCxnSpPr>
            <p:cNvPr id="29" name="Curved Connector 71">
              <a:extLst>
                <a:ext uri="{FF2B5EF4-FFF2-40B4-BE49-F238E27FC236}">
                  <a16:creationId xmlns:a16="http://schemas.microsoft.com/office/drawing/2014/main" id="{1E406FA1-5AF2-4064-B2CA-251656DA1CC8}"/>
                </a:ext>
              </a:extLst>
            </p:cNvPr>
            <p:cNvCxnSpPr/>
            <p:nvPr/>
          </p:nvCxnSpPr>
          <p:spPr>
            <a:xfrm>
              <a:off x="3962400" y="3429000"/>
              <a:ext cx="1371600" cy="228600"/>
            </a:xfrm>
            <a:prstGeom prst="curvedConnector3">
              <a:avLst>
                <a:gd name="adj1" fmla="val 50000"/>
              </a:avLst>
            </a:prstGeom>
            <a:ln>
              <a:solidFill>
                <a:srgbClr val="FFC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0" name="Shape 79">
              <a:extLst>
                <a:ext uri="{FF2B5EF4-FFF2-40B4-BE49-F238E27FC236}">
                  <a16:creationId xmlns:a16="http://schemas.microsoft.com/office/drawing/2014/main" id="{2F1B6A21-1999-4C90-A3E8-610B53F50A6A}"/>
                </a:ext>
              </a:extLst>
            </p:cNvPr>
            <p:cNvCxnSpPr>
              <a:endCxn id="17" idx="3"/>
            </p:cNvCxnSpPr>
            <p:nvPr/>
          </p:nvCxnSpPr>
          <p:spPr>
            <a:xfrm>
              <a:off x="5410200" y="4419600"/>
              <a:ext cx="1012918" cy="53882"/>
            </a:xfrm>
            <a:prstGeom prst="curvedConnector4">
              <a:avLst>
                <a:gd name="adj1" fmla="val 48898"/>
                <a:gd name="adj2" fmla="val 524260"/>
              </a:avLst>
            </a:prstGeom>
            <a:ln>
              <a:solidFill>
                <a:srgbClr val="FFC000"/>
              </a:solidFill>
              <a:prstDash val="dash"/>
              <a:tailEnd type="arrow"/>
            </a:ln>
          </p:spPr>
          <p:style>
            <a:lnRef idx="2">
              <a:schemeClr val="accent1"/>
            </a:lnRef>
            <a:fillRef idx="0">
              <a:schemeClr val="accent1"/>
            </a:fillRef>
            <a:effectRef idx="1">
              <a:schemeClr val="accent1"/>
            </a:effectRef>
            <a:fontRef idx="minor">
              <a:schemeClr val="tx1"/>
            </a:fontRef>
          </p:style>
        </p:cxnSp>
        <p:grpSp>
          <p:nvGrpSpPr>
            <p:cNvPr id="31" name="Group 93">
              <a:extLst>
                <a:ext uri="{FF2B5EF4-FFF2-40B4-BE49-F238E27FC236}">
                  <a16:creationId xmlns:a16="http://schemas.microsoft.com/office/drawing/2014/main" id="{3C3A8CBC-6F7A-4EF8-9845-27D177E073FE}"/>
                </a:ext>
              </a:extLst>
            </p:cNvPr>
            <p:cNvGrpSpPr/>
            <p:nvPr/>
          </p:nvGrpSpPr>
          <p:grpSpPr>
            <a:xfrm>
              <a:off x="5064498" y="6061423"/>
              <a:ext cx="2667002" cy="529123"/>
              <a:chOff x="5064498" y="6061423"/>
              <a:chExt cx="2667002" cy="529123"/>
            </a:xfrm>
          </p:grpSpPr>
          <p:sp>
            <p:nvSpPr>
              <p:cNvPr id="32" name="Oval 31">
                <a:extLst>
                  <a:ext uri="{FF2B5EF4-FFF2-40B4-BE49-F238E27FC236}">
                    <a16:creationId xmlns:a16="http://schemas.microsoft.com/office/drawing/2014/main" id="{8D016454-E08C-4625-9248-F8E19934BC4C}"/>
                  </a:ext>
                </a:extLst>
              </p:cNvPr>
              <p:cNvSpPr/>
              <p:nvPr/>
            </p:nvSpPr>
            <p:spPr>
              <a:xfrm>
                <a:off x="5064499" y="6137623"/>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A8026968-764F-4E74-9ED9-5387FF07C874}"/>
                  </a:ext>
                </a:extLst>
              </p:cNvPr>
              <p:cNvSpPr/>
              <p:nvPr/>
            </p:nvSpPr>
            <p:spPr>
              <a:xfrm>
                <a:off x="5064498" y="6358968"/>
                <a:ext cx="152400" cy="1524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63D69C3D-4399-4549-A342-D9349C8B57C3}"/>
                  </a:ext>
                </a:extLst>
              </p:cNvPr>
              <p:cNvSpPr txBox="1"/>
              <p:nvPr/>
            </p:nvSpPr>
            <p:spPr>
              <a:xfrm>
                <a:off x="5293099" y="6061423"/>
                <a:ext cx="1676400" cy="307777"/>
              </a:xfrm>
              <a:prstGeom prst="rect">
                <a:avLst/>
              </a:prstGeom>
              <a:noFill/>
            </p:spPr>
            <p:txBody>
              <a:bodyPr wrap="square" rtlCol="0">
                <a:spAutoFit/>
              </a:bodyPr>
              <a:lstStyle/>
              <a:p>
                <a:r>
                  <a:rPr lang="en-IN" sz="1400" dirty="0"/>
                  <a:t>Heart healthy</a:t>
                </a:r>
              </a:p>
            </p:txBody>
          </p:sp>
          <p:sp>
            <p:nvSpPr>
              <p:cNvPr id="35" name="TextBox 34">
                <a:extLst>
                  <a:ext uri="{FF2B5EF4-FFF2-40B4-BE49-F238E27FC236}">
                    <a16:creationId xmlns:a16="http://schemas.microsoft.com/office/drawing/2014/main" id="{486E6647-093E-4072-A398-51B6FE8698AB}"/>
                  </a:ext>
                </a:extLst>
              </p:cNvPr>
              <p:cNvSpPr txBox="1"/>
              <p:nvPr/>
            </p:nvSpPr>
            <p:spPr>
              <a:xfrm>
                <a:off x="5293099" y="6282769"/>
                <a:ext cx="2438401" cy="307777"/>
              </a:xfrm>
              <a:prstGeom prst="rect">
                <a:avLst/>
              </a:prstGeom>
              <a:noFill/>
            </p:spPr>
            <p:txBody>
              <a:bodyPr wrap="square" rtlCol="0">
                <a:spAutoFit/>
              </a:bodyPr>
              <a:lstStyle/>
              <a:p>
                <a:r>
                  <a:rPr lang="en-IN" sz="1400" dirty="0"/>
                  <a:t>Potential heart ailments</a:t>
                </a:r>
              </a:p>
            </p:txBody>
          </p:sp>
        </p:grpSp>
        <p:grpSp>
          <p:nvGrpSpPr>
            <p:cNvPr id="36" name="Group 51">
              <a:extLst>
                <a:ext uri="{FF2B5EF4-FFF2-40B4-BE49-F238E27FC236}">
                  <a16:creationId xmlns:a16="http://schemas.microsoft.com/office/drawing/2014/main" id="{03C07701-6A1D-44BC-86FC-ACD3E929D067}"/>
                </a:ext>
              </a:extLst>
            </p:cNvPr>
            <p:cNvGrpSpPr/>
            <p:nvPr/>
          </p:nvGrpSpPr>
          <p:grpSpPr>
            <a:xfrm>
              <a:off x="3657600" y="1752600"/>
              <a:ext cx="4280459" cy="3429000"/>
              <a:chOff x="3657600" y="1295400"/>
              <a:chExt cx="4701071" cy="3886200"/>
            </a:xfrm>
          </p:grpSpPr>
          <p:sp>
            <p:nvSpPr>
              <p:cNvPr id="37" name="Cube 36">
                <a:extLst>
                  <a:ext uri="{FF2B5EF4-FFF2-40B4-BE49-F238E27FC236}">
                    <a16:creationId xmlns:a16="http://schemas.microsoft.com/office/drawing/2014/main" id="{E830D4AD-9814-4605-9D25-EC8CA3DA7273}"/>
                  </a:ext>
                </a:extLst>
              </p:cNvPr>
              <p:cNvSpPr/>
              <p:nvPr/>
            </p:nvSpPr>
            <p:spPr>
              <a:xfrm>
                <a:off x="3657601" y="1295400"/>
                <a:ext cx="4701070" cy="3886200"/>
              </a:xfrm>
              <a:prstGeom prst="cube">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486F266E-B214-468F-843E-69D6A1FD7466}"/>
                  </a:ext>
                </a:extLst>
              </p:cNvPr>
              <p:cNvCxnSpPr/>
              <p:nvPr/>
            </p:nvCxnSpPr>
            <p:spPr>
              <a:xfrm flipV="1">
                <a:off x="3657600" y="4191000"/>
                <a:ext cx="990600" cy="9906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406E38C-F30E-4C86-9C22-371193AFAE3D}"/>
                  </a:ext>
                </a:extLst>
              </p:cNvPr>
              <p:cNvCxnSpPr/>
              <p:nvPr/>
            </p:nvCxnSpPr>
            <p:spPr>
              <a:xfrm>
                <a:off x="4648200" y="1295400"/>
                <a:ext cx="0" cy="28956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10DA95E-889F-43BA-87CA-6BD1DC29119F}"/>
                  </a:ext>
                </a:extLst>
              </p:cNvPr>
              <p:cNvCxnSpPr/>
              <p:nvPr/>
            </p:nvCxnSpPr>
            <p:spPr>
              <a:xfrm>
                <a:off x="4648200" y="4191000"/>
                <a:ext cx="3577121"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cxnSp>
          <p:nvCxnSpPr>
            <p:cNvPr id="41" name="Curved Connector 67">
              <a:extLst>
                <a:ext uri="{FF2B5EF4-FFF2-40B4-BE49-F238E27FC236}">
                  <a16:creationId xmlns:a16="http://schemas.microsoft.com/office/drawing/2014/main" id="{DF6BD378-E508-46D9-9306-2E854E624936}"/>
                </a:ext>
              </a:extLst>
            </p:cNvPr>
            <p:cNvCxnSpPr/>
            <p:nvPr/>
          </p:nvCxnSpPr>
          <p:spPr>
            <a:xfrm flipV="1">
              <a:off x="2362200" y="4419600"/>
              <a:ext cx="3048000" cy="1905000"/>
            </a:xfrm>
            <a:prstGeom prst="curvedConnector3">
              <a:avLst>
                <a:gd name="adj1" fmla="val 50000"/>
              </a:avLst>
            </a:prstGeom>
            <a:ln>
              <a:solidFill>
                <a:srgbClr val="FFC000"/>
              </a:solidFill>
              <a:tailEnd type="none"/>
            </a:ln>
          </p:spPr>
          <p:style>
            <a:lnRef idx="2">
              <a:schemeClr val="accent1"/>
            </a:lnRef>
            <a:fillRef idx="0">
              <a:schemeClr val="accent1"/>
            </a:fillRef>
            <a:effectRef idx="1">
              <a:schemeClr val="accent1"/>
            </a:effectRef>
            <a:fontRef idx="minor">
              <a:schemeClr val="tx1"/>
            </a:fontRef>
          </p:style>
        </p:cxnSp>
      </p:grpSp>
      <p:sp>
        <p:nvSpPr>
          <p:cNvPr id="44" name="Title 9">
            <a:extLst>
              <a:ext uri="{FF2B5EF4-FFF2-40B4-BE49-F238E27FC236}">
                <a16:creationId xmlns:a16="http://schemas.microsoft.com/office/drawing/2014/main" id="{0EC5EF61-C292-4C0B-89DF-AC852C47C973}"/>
              </a:ext>
            </a:extLst>
          </p:cNvPr>
          <p:cNvSpPr txBox="1">
            <a:spLocks noGrp="1"/>
          </p:cNvSpPr>
          <p:nvPr>
            <p:ph type="title"/>
          </p:nvPr>
        </p:nvSpPr>
        <p:spPr>
          <a:xfrm>
            <a:off x="-457200" y="181585"/>
            <a:ext cx="11110913" cy="701675"/>
          </a:xfrm>
          <a:prstGeom prst="rect">
            <a:avLst/>
          </a:prstGeom>
          <a:noFill/>
        </p:spPr>
        <p:txBody>
          <a:bodyPr wrap="square" rtlCol="0">
            <a:spAutoFit/>
          </a:bodyPr>
          <a:lstStyle/>
          <a:p>
            <a:pPr marL="342900" indent="-342900" algn="ctr"/>
            <a:r>
              <a:rPr lang="en-IN" sz="2800" b="1" dirty="0"/>
              <a:t>Real World as Mathematical Space</a:t>
            </a:r>
          </a:p>
        </p:txBody>
      </p:sp>
      <p:sp>
        <p:nvSpPr>
          <p:cNvPr id="47" name="Rectangle 46">
            <a:extLst>
              <a:ext uri="{FF2B5EF4-FFF2-40B4-BE49-F238E27FC236}">
                <a16:creationId xmlns:a16="http://schemas.microsoft.com/office/drawing/2014/main" id="{45D5833A-3516-445C-A561-A409DE3EAFFD}"/>
              </a:ext>
            </a:extLst>
          </p:cNvPr>
          <p:cNvSpPr/>
          <p:nvPr/>
        </p:nvSpPr>
        <p:spPr>
          <a:xfrm>
            <a:off x="6886607" y="1227800"/>
            <a:ext cx="4924393" cy="5509200"/>
          </a:xfrm>
          <a:prstGeom prst="rect">
            <a:avLst/>
          </a:prstGeom>
        </p:spPr>
        <p:txBody>
          <a:bodyPr wrap="square">
            <a:spAutoFit/>
          </a:bodyPr>
          <a:lstStyle/>
          <a:p>
            <a:pPr marL="171450" indent="-171450">
              <a:buFont typeface="+mj-lt"/>
              <a:buAutoNum type="arabicPeriod"/>
            </a:pPr>
            <a:r>
              <a:rPr lang="en-IN" sz="1100" dirty="0"/>
              <a:t>Each attribute becomes a dimension</a:t>
            </a:r>
          </a:p>
          <a:p>
            <a:pPr marL="171450" indent="-171450">
              <a:buFont typeface="+mj-lt"/>
              <a:buAutoNum type="arabicPeriod"/>
            </a:pPr>
            <a:endParaRPr lang="en-IN" sz="1100" dirty="0"/>
          </a:p>
          <a:p>
            <a:pPr marL="171450" indent="-171450">
              <a:buFont typeface="+mj-lt"/>
              <a:buAutoNum type="arabicPeriod"/>
            </a:pPr>
            <a:r>
              <a:rPr lang="en-IN" sz="1100" dirty="0"/>
              <a:t>Each record becomes a point in the space</a:t>
            </a:r>
          </a:p>
          <a:p>
            <a:pPr marL="171450" indent="-171450">
              <a:buFont typeface="+mj-lt"/>
              <a:buAutoNum type="arabicPeriod"/>
            </a:pPr>
            <a:endParaRPr lang="en-IN" sz="1100" dirty="0"/>
          </a:p>
          <a:p>
            <a:pPr marL="171450" indent="-171450">
              <a:buFont typeface="+mj-lt"/>
              <a:buAutoNum type="arabicPeriod"/>
            </a:pPr>
            <a:r>
              <a:rPr lang="en-IN" sz="1100" dirty="0"/>
              <a:t>Position of a point in space is defined with respect to the origin</a:t>
            </a:r>
          </a:p>
          <a:p>
            <a:pPr marL="171450" indent="-171450">
              <a:buFont typeface="+mj-lt"/>
              <a:buAutoNum type="arabicPeriod"/>
            </a:pPr>
            <a:endParaRPr lang="en-IN" sz="1100" dirty="0"/>
          </a:p>
          <a:p>
            <a:pPr marL="171450" indent="-171450">
              <a:buFont typeface="+mj-lt"/>
              <a:buAutoNum type="arabicPeriod"/>
            </a:pPr>
            <a:r>
              <a:rPr lang="en-IN" sz="1100" dirty="0"/>
              <a:t>The position is decided by the values of the attributes for a point</a:t>
            </a:r>
          </a:p>
          <a:p>
            <a:pPr marL="171450" indent="-171450">
              <a:buFont typeface="+mj-lt"/>
              <a:buAutoNum type="arabicPeriod"/>
            </a:pPr>
            <a:endParaRPr lang="en-IN" sz="1100" dirty="0"/>
          </a:p>
          <a:p>
            <a:pPr marL="171450" indent="-171450">
              <a:buFont typeface="+mj-lt"/>
              <a:buAutoNum type="arabicPeriod" startAt="3"/>
            </a:pPr>
            <a:r>
              <a:rPr lang="en-IN" sz="1100" dirty="0"/>
              <a:t>A model represents the real world process that generated the different set of data points</a:t>
            </a:r>
          </a:p>
          <a:p>
            <a:pPr marL="171450" indent="-171450">
              <a:buFont typeface="+mj-lt"/>
              <a:buAutoNum type="arabicPeriod" startAt="3"/>
            </a:pPr>
            <a:endParaRPr lang="en-IN" sz="1100" dirty="0"/>
          </a:p>
          <a:p>
            <a:pPr marL="171450" indent="-171450">
              <a:buFont typeface="+mj-lt"/>
              <a:buAutoNum type="arabicPeriod" startAt="3"/>
            </a:pPr>
            <a:r>
              <a:rPr lang="en-IN" sz="1100" dirty="0"/>
              <a:t>The model could be a simple plane, complex plane, hyper plane</a:t>
            </a:r>
          </a:p>
          <a:p>
            <a:pPr marL="171450" indent="-171450">
              <a:buFont typeface="+mj-lt"/>
              <a:buAutoNum type="arabicPeriod" startAt="3"/>
            </a:pPr>
            <a:endParaRPr lang="en-IN" sz="1100" dirty="0"/>
          </a:p>
          <a:p>
            <a:pPr marL="171450" indent="-171450">
              <a:buFont typeface="+mj-lt"/>
              <a:buAutoNum type="arabicPeriod" startAt="3"/>
            </a:pPr>
            <a:r>
              <a:rPr lang="en-IN" sz="1100" dirty="0"/>
              <a:t>But multiple planes can do the job. Each representing an alternate hypothesis</a:t>
            </a:r>
          </a:p>
          <a:p>
            <a:pPr marL="171450" indent="-171450">
              <a:buAutoNum type="arabicPeriod" startAt="5"/>
            </a:pPr>
            <a:endParaRPr lang="en-IN" sz="1100" dirty="0"/>
          </a:p>
          <a:p>
            <a:pPr marL="171450" indent="-171450">
              <a:buFont typeface="+mj-lt"/>
              <a:buAutoNum type="arabicPeriod" startAt="6"/>
            </a:pPr>
            <a:r>
              <a:rPr lang="en-IN" sz="1100" dirty="0"/>
              <a:t>The learning algorithm selects that hypothesis which minimizes errors in the test data</a:t>
            </a:r>
          </a:p>
          <a:p>
            <a:pPr marL="171450" indent="-171450">
              <a:buFont typeface="+mj-lt"/>
              <a:buAutoNum type="arabicPeriod" startAt="6"/>
            </a:pPr>
            <a:endParaRPr lang="en-IN" sz="1100" dirty="0"/>
          </a:p>
          <a:p>
            <a:pPr marL="171450" indent="-171450">
              <a:buFont typeface="+mj-lt"/>
              <a:buAutoNum type="arabicPeriod" startAt="7"/>
            </a:pPr>
            <a:r>
              <a:rPr lang="en-IN" sz="1100" dirty="0"/>
              <a:t>In the figure, since the separator is a plane, the model will be the equation representing the plane</a:t>
            </a:r>
          </a:p>
          <a:p>
            <a:pPr marL="171450" indent="-171450">
              <a:buFont typeface="+mj-lt"/>
              <a:buAutoNum type="arabicPeriod" startAt="7"/>
            </a:pPr>
            <a:endParaRPr lang="en-IN" sz="1100" dirty="0"/>
          </a:p>
          <a:p>
            <a:pPr marL="171450" indent="-171450">
              <a:buFont typeface="+mj-lt"/>
              <a:buAutoNum type="arabicPeriod" startAt="7"/>
            </a:pPr>
            <a:endParaRPr lang="en-IN" sz="1100" dirty="0"/>
          </a:p>
          <a:p>
            <a:pPr marL="171450" indent="-171450">
              <a:buFont typeface="+mj-lt"/>
              <a:buAutoNum type="arabicPeriod" startAt="7"/>
            </a:pPr>
            <a:r>
              <a:rPr lang="en-IN" sz="1100" dirty="0"/>
              <a:t>x , y, z represent the three dimensions i.e. BP, Age, Sugar while d represents the </a:t>
            </a:r>
            <a:r>
              <a:rPr lang="en-IN" sz="1100" dirty="0" err="1"/>
              <a:t>color</a:t>
            </a:r>
            <a:r>
              <a:rPr lang="en-IN" sz="1100" dirty="0"/>
              <a:t> i.e. healthy or ailing heart</a:t>
            </a:r>
          </a:p>
          <a:p>
            <a:pPr marL="171450" indent="-171450">
              <a:buFont typeface="+mj-lt"/>
              <a:buAutoNum type="arabicPeriod" startAt="7"/>
            </a:pPr>
            <a:endParaRPr lang="en-IN" sz="1100" dirty="0"/>
          </a:p>
          <a:p>
            <a:pPr marL="171450" indent="-171450">
              <a:buFont typeface="+mj-lt"/>
              <a:buAutoNum type="arabicPeriod" startAt="7"/>
            </a:pPr>
            <a:r>
              <a:rPr lang="en-IN" sz="1100" dirty="0"/>
              <a:t>The data point will be placed above or below the plane based on d</a:t>
            </a:r>
          </a:p>
          <a:p>
            <a:pPr marL="171450" indent="-171450">
              <a:buFont typeface="+mj-lt"/>
              <a:buAutoNum type="arabicPeriod" startAt="7"/>
            </a:pPr>
            <a:endParaRPr lang="en-IN" sz="1100" dirty="0"/>
          </a:p>
          <a:p>
            <a:pPr marL="171450" indent="-171450">
              <a:buFont typeface="+mj-lt"/>
              <a:buAutoNum type="arabicPeriod" startAt="7"/>
            </a:pPr>
            <a:endParaRPr lang="en-IN" sz="1100" dirty="0"/>
          </a:p>
          <a:p>
            <a:pPr marL="342900" indent="-342900">
              <a:buFont typeface="+mj-lt"/>
              <a:buAutoNum type="arabicPeriod" startAt="6"/>
            </a:pPr>
            <a:endParaRPr lang="en-IN" sz="1100" dirty="0"/>
          </a:p>
          <a:p>
            <a:pPr marL="342900" indent="-342900">
              <a:buFont typeface="+mj-lt"/>
              <a:buAutoNum type="arabicPeriod"/>
            </a:pPr>
            <a:endParaRPr lang="en-IN" sz="1100" dirty="0"/>
          </a:p>
          <a:p>
            <a:pPr marL="342900" indent="-342900">
              <a:buFont typeface="+mj-lt"/>
              <a:buAutoNum type="arabicPeriod"/>
            </a:pPr>
            <a:endParaRPr lang="en-IN" sz="1100" dirty="0"/>
          </a:p>
        </p:txBody>
      </p:sp>
      <p:sp>
        <p:nvSpPr>
          <p:cNvPr id="49" name="Rectangle 48">
            <a:extLst>
              <a:ext uri="{FF2B5EF4-FFF2-40B4-BE49-F238E27FC236}">
                <a16:creationId xmlns:a16="http://schemas.microsoft.com/office/drawing/2014/main" id="{2566D244-A51A-47D3-A4C0-7C396689B37A}"/>
              </a:ext>
            </a:extLst>
          </p:cNvPr>
          <p:cNvSpPr/>
          <p:nvPr/>
        </p:nvSpPr>
        <p:spPr>
          <a:xfrm>
            <a:off x="8510360" y="4714551"/>
            <a:ext cx="1947969" cy="369332"/>
          </a:xfrm>
          <a:prstGeom prst="rect">
            <a:avLst/>
          </a:prstGeom>
        </p:spPr>
        <p:txBody>
          <a:bodyPr wrap="none">
            <a:spAutoFit/>
          </a:bodyPr>
          <a:lstStyle/>
          <a:p>
            <a:r>
              <a:rPr lang="en-IN" b="1" dirty="0" err="1"/>
              <a:t>ax</a:t>
            </a:r>
            <a:r>
              <a:rPr lang="en-IN" b="1" dirty="0"/>
              <a:t> + by + </a:t>
            </a:r>
            <a:r>
              <a:rPr lang="en-IN" b="1" dirty="0" err="1"/>
              <a:t>cz</a:t>
            </a:r>
            <a:r>
              <a:rPr lang="en-IN" b="1" dirty="0"/>
              <a:t> = d</a:t>
            </a:r>
            <a:endParaRPr lang="en-IN" dirty="0"/>
          </a:p>
        </p:txBody>
      </p:sp>
    </p:spTree>
    <p:extLst>
      <p:ext uri="{BB962C8B-B14F-4D97-AF65-F5344CB8AC3E}">
        <p14:creationId xmlns:p14="http://schemas.microsoft.com/office/powerpoint/2010/main" val="1608284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914400" y="762000"/>
            <a:ext cx="8229600" cy="5004447"/>
          </a:xfrm>
        </p:spPr>
        <p:txBody>
          <a:bodyPr>
            <a:spAutoFit/>
          </a:bodyPr>
          <a:lstStyle/>
          <a:p>
            <a:pPr marL="0" indent="0">
              <a:buNone/>
            </a:pPr>
            <a:r>
              <a:rPr lang="en-US" altLang="en-US" sz="1800" u="sng" dirty="0"/>
              <a:t>K Nearest Neighbors based classifications </a:t>
            </a:r>
            <a:r>
              <a:rPr lang="en-US" altLang="en-US" sz="1800" dirty="0"/>
              <a:t>-</a:t>
            </a:r>
            <a:endParaRPr lang="en-IN" sz="1400" dirty="0"/>
          </a:p>
          <a:p>
            <a:pPr marL="0" indent="0">
              <a:buNone/>
            </a:pPr>
            <a:r>
              <a:rPr lang="en-US" sz="1800" dirty="0"/>
              <a:t>Advantages - </a:t>
            </a:r>
          </a:p>
          <a:p>
            <a:pPr marL="342900" indent="-342900">
              <a:buFont typeface="Arial"/>
              <a:buAutoNum type="arabicPeriod"/>
            </a:pPr>
            <a:r>
              <a:rPr lang="en-US" sz="1600" dirty="0"/>
              <a:t>Makes no assumptions about distributions of classes in feature space</a:t>
            </a:r>
          </a:p>
          <a:p>
            <a:pPr marL="342900" indent="-342900">
              <a:buFont typeface="Arial"/>
              <a:buAutoNum type="arabicPeriod"/>
            </a:pPr>
            <a:r>
              <a:rPr lang="en-US" sz="1600" dirty="0"/>
              <a:t>Can work for multi classes simultaneously</a:t>
            </a:r>
          </a:p>
          <a:p>
            <a:pPr marL="342900" indent="-342900">
              <a:buFont typeface="Arial"/>
              <a:buAutoNum type="arabicPeriod"/>
            </a:pPr>
            <a:r>
              <a:rPr lang="en-US" sz="1600" dirty="0"/>
              <a:t>Easy to implement and understand</a:t>
            </a:r>
          </a:p>
          <a:p>
            <a:pPr marL="342900" indent="-342900">
              <a:buFont typeface="Arial"/>
              <a:buAutoNum type="arabicPeriod"/>
            </a:pPr>
            <a:r>
              <a:rPr lang="en-US" sz="1600" dirty="0"/>
              <a:t>Not impacted by outliers</a:t>
            </a:r>
          </a:p>
          <a:p>
            <a:pPr marL="342900" indent="-342900">
              <a:buAutoNum type="arabicPeriod"/>
            </a:pPr>
            <a:endParaRPr lang="en-US" sz="1400" dirty="0"/>
          </a:p>
          <a:p>
            <a:pPr marL="0" indent="0">
              <a:buNone/>
            </a:pPr>
            <a:r>
              <a:rPr lang="en-US" sz="1800" dirty="0"/>
              <a:t>Dis-advantages - </a:t>
            </a:r>
          </a:p>
          <a:p>
            <a:pPr marL="342900" indent="-342900">
              <a:buAutoNum type="arabicPeriod"/>
            </a:pPr>
            <a:r>
              <a:rPr lang="en-US" sz="1600" dirty="0"/>
              <a:t>Fixing the optimal value of K is a challenge</a:t>
            </a:r>
          </a:p>
          <a:p>
            <a:pPr marL="342900" indent="-342900">
              <a:buAutoNum type="arabicPeriod"/>
            </a:pPr>
            <a:r>
              <a:rPr lang="en-US" sz="1600" dirty="0"/>
              <a:t>Will not be effective when the class distributions overlap</a:t>
            </a:r>
          </a:p>
          <a:p>
            <a:pPr marL="342900" indent="-342900">
              <a:buAutoNum type="arabicPeriod"/>
            </a:pPr>
            <a:r>
              <a:rPr lang="en-US" sz="1600" dirty="0"/>
              <a:t>Does not output any models. Calculates distances for every new point (lazy learner)</a:t>
            </a:r>
          </a:p>
          <a:p>
            <a:pPr marL="342900" indent="-342900">
              <a:buAutoNum type="arabicPeriod"/>
            </a:pPr>
            <a:r>
              <a:rPr lang="en-US" sz="1600" dirty="0"/>
              <a:t>Computationally intensive (O(D(N^2))), can be addressed using KD algorithms which take time to prepare</a:t>
            </a:r>
          </a:p>
          <a:p>
            <a:pPr marL="0" indent="0">
              <a:buNone/>
            </a:pPr>
            <a:endParaRPr lang="en-US" sz="1600" dirty="0"/>
          </a:p>
        </p:txBody>
      </p:sp>
    </p:spTree>
    <p:extLst>
      <p:ext uri="{BB962C8B-B14F-4D97-AF65-F5344CB8AC3E}">
        <p14:creationId xmlns:p14="http://schemas.microsoft.com/office/powerpoint/2010/main" val="134925270"/>
      </p:ext>
    </p:extLst>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48200" y="2895601"/>
            <a:ext cx="2819400" cy="249299"/>
          </a:xfrm>
        </p:spPr>
        <p:txBody>
          <a:bodyPr wrap="square">
            <a:spAutoFit/>
          </a:bodyPr>
          <a:lstStyle/>
          <a:p>
            <a:pPr marL="0" indent="0">
              <a:buNone/>
            </a:pPr>
            <a:r>
              <a:rPr lang="en-IN" sz="1800" b="1" u="sng" dirty="0"/>
              <a:t>Modelling Errors</a:t>
            </a:r>
          </a:p>
        </p:txBody>
      </p:sp>
    </p:spTree>
    <p:extLst>
      <p:ext uri="{BB962C8B-B14F-4D97-AF65-F5344CB8AC3E}">
        <p14:creationId xmlns:p14="http://schemas.microsoft.com/office/powerpoint/2010/main" val="394550376"/>
      </p:ext>
    </p:extLst>
  </p:cSld>
  <p:clrMapOvr>
    <a:masterClrMapping/>
  </p:clrMapOvr>
  <p:transition spd="med">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586952" y="1295401"/>
            <a:ext cx="8795664" cy="5392245"/>
          </a:xfrm>
          <a:prstGeom prst="rect">
            <a:avLst/>
          </a:prstGeom>
          <a:noFill/>
        </p:spPr>
        <p:txBody>
          <a:bodyPr wrap="square">
            <a:spAutoFit/>
          </a:bodyPr>
          <a:lstStyle/>
          <a:p>
            <a:pPr marL="53975" defTabSz="457200">
              <a:spcBef>
                <a:spcPct val="20000"/>
              </a:spcBef>
            </a:pPr>
            <a:r>
              <a:rPr lang="en-IN" sz="1400" dirty="0"/>
              <a:t>All models are impacted by three types of errors which reduce their predicting power. </a:t>
            </a:r>
          </a:p>
          <a:p>
            <a:pPr marL="396875" indent="-342900" defTabSz="457200">
              <a:spcBef>
                <a:spcPct val="20000"/>
              </a:spcBef>
              <a:buFont typeface="+mj-lt"/>
              <a:buAutoNum type="arabicPeriod"/>
            </a:pPr>
            <a:r>
              <a:rPr lang="en-IN" sz="1400" dirty="0"/>
              <a:t>Variance errors</a:t>
            </a:r>
          </a:p>
          <a:p>
            <a:pPr marL="396875" indent="-342900" defTabSz="457200">
              <a:spcBef>
                <a:spcPct val="20000"/>
              </a:spcBef>
              <a:buFont typeface="+mj-lt"/>
              <a:buAutoNum type="arabicPeriod"/>
            </a:pPr>
            <a:r>
              <a:rPr lang="en-IN" sz="1400" dirty="0"/>
              <a:t>Bias error</a:t>
            </a:r>
          </a:p>
          <a:p>
            <a:pPr marL="396875" indent="-342900" defTabSz="457200">
              <a:spcBef>
                <a:spcPct val="20000"/>
              </a:spcBef>
              <a:buFont typeface="+mj-lt"/>
              <a:buAutoNum type="arabicPeriod"/>
            </a:pPr>
            <a:r>
              <a:rPr lang="en-IN" sz="1400" dirty="0"/>
              <a:t>Random errors</a:t>
            </a:r>
          </a:p>
          <a:p>
            <a:pPr marL="53975" defTabSz="457200">
              <a:spcBef>
                <a:spcPct val="20000"/>
              </a:spcBef>
            </a:pPr>
            <a:endParaRPr lang="en-IN" sz="1400" dirty="0"/>
          </a:p>
          <a:p>
            <a:pPr marL="53975" defTabSz="457200">
              <a:spcBef>
                <a:spcPct val="20000"/>
              </a:spcBef>
            </a:pPr>
            <a:r>
              <a:rPr lang="en-IN" sz="1400" dirty="0"/>
              <a:t>Variance errors </a:t>
            </a:r>
          </a:p>
          <a:p>
            <a:pPr marL="396875" indent="-342900" defTabSz="457200">
              <a:spcBef>
                <a:spcPct val="20000"/>
              </a:spcBef>
              <a:buAutoNum type="arabicPeriod"/>
            </a:pPr>
            <a:r>
              <a:rPr lang="en-IN" sz="1400" dirty="0"/>
              <a:t>Caused by the random factors that impact the process that generate the data</a:t>
            </a:r>
          </a:p>
          <a:p>
            <a:pPr marL="396875" indent="-342900" defTabSz="457200">
              <a:spcBef>
                <a:spcPct val="20000"/>
              </a:spcBef>
              <a:buAutoNum type="arabicPeriod"/>
            </a:pPr>
            <a:r>
              <a:rPr lang="en-IN" sz="1400" dirty="0"/>
              <a:t>The population / universe, representing the infinite data points continuously jiggle</a:t>
            </a:r>
          </a:p>
          <a:p>
            <a:pPr marL="396875" indent="-342900" defTabSz="457200">
              <a:spcBef>
                <a:spcPct val="20000"/>
              </a:spcBef>
              <a:buAutoNum type="arabicPeriod"/>
            </a:pPr>
            <a:r>
              <a:rPr lang="en-IN" sz="1400" dirty="0"/>
              <a:t>Sample drawn from such universe is a snapshot of a small part of the universe</a:t>
            </a:r>
          </a:p>
          <a:p>
            <a:pPr marL="396875" indent="-342900" defTabSz="457200">
              <a:spcBef>
                <a:spcPct val="20000"/>
              </a:spcBef>
              <a:buAutoNum type="arabicPeriod"/>
            </a:pPr>
            <a:r>
              <a:rPr lang="en-IN" sz="1400" dirty="0"/>
              <a:t>The model based on a sample will perform differently on different samples</a:t>
            </a:r>
          </a:p>
          <a:p>
            <a:pPr marL="396875" indent="-342900" defTabSz="457200">
              <a:spcBef>
                <a:spcPct val="20000"/>
              </a:spcBef>
              <a:buAutoNum type="arabicPeriod"/>
            </a:pPr>
            <a:r>
              <a:rPr lang="en-IN" sz="1400" dirty="0"/>
              <a:t>Variance errors increase with increase in number of attributes in the model due to increase in degrees of freedom for the data points to wriggle in</a:t>
            </a:r>
          </a:p>
          <a:p>
            <a:pPr marL="53975" defTabSz="457200">
              <a:spcBef>
                <a:spcPct val="20000"/>
              </a:spcBef>
            </a:pPr>
            <a:endParaRPr lang="en-IN" sz="1400" dirty="0"/>
          </a:p>
          <a:p>
            <a:pPr marL="53975" defTabSz="457200">
              <a:spcBef>
                <a:spcPct val="20000"/>
              </a:spcBef>
            </a:pPr>
            <a:r>
              <a:rPr lang="en-IN" sz="1400" dirty="0"/>
              <a:t>Bias errors </a:t>
            </a:r>
          </a:p>
          <a:p>
            <a:pPr marL="396875" indent="-342900" defTabSz="457200">
              <a:spcBef>
                <a:spcPct val="20000"/>
              </a:spcBef>
              <a:buAutoNum type="arabicPeriod"/>
            </a:pPr>
            <a:r>
              <a:rPr lang="en-IN" sz="1400" dirty="0"/>
              <a:t>Caused by our selection of the attributes and our interpretation of their influence on each other</a:t>
            </a:r>
          </a:p>
          <a:p>
            <a:pPr marL="396875" indent="-342900" defTabSz="457200">
              <a:spcBef>
                <a:spcPct val="20000"/>
              </a:spcBef>
              <a:buAutoNum type="arabicPeriod"/>
            </a:pPr>
            <a:r>
              <a:rPr lang="en-IN" sz="1400" dirty="0"/>
              <a:t>The real model in the universe / population may have many more attributes and the attributes interacting in different ways not reflected in our model</a:t>
            </a:r>
          </a:p>
          <a:p>
            <a:pPr marL="396875" indent="-342900" defTabSz="457200">
              <a:spcBef>
                <a:spcPct val="20000"/>
              </a:spcBef>
              <a:buAutoNum type="arabicPeriod"/>
            </a:pPr>
            <a:endParaRPr lang="en-IN" sz="1400" dirty="0"/>
          </a:p>
          <a:p>
            <a:pPr marL="53975" defTabSz="457200">
              <a:spcBef>
                <a:spcPct val="20000"/>
              </a:spcBef>
            </a:pPr>
            <a:r>
              <a:rPr lang="en-IN" sz="1400" dirty="0"/>
              <a:t>Random errors</a:t>
            </a:r>
          </a:p>
          <a:p>
            <a:pPr marL="396875" indent="-342900" defTabSz="457200">
              <a:spcBef>
                <a:spcPct val="20000"/>
              </a:spcBef>
              <a:buAutoNum type="arabicPeriod"/>
            </a:pPr>
            <a:r>
              <a:rPr lang="en-IN" sz="1400" dirty="0"/>
              <a:t>Caused by unknown factors. They cannot be modelled</a:t>
            </a:r>
          </a:p>
          <a:p>
            <a:pPr marL="396875" indent="-342900" defTabSz="457200">
              <a:spcBef>
                <a:spcPct val="20000"/>
              </a:spcBef>
              <a:buAutoNum type="arabicPeriod"/>
            </a:pPr>
            <a:endParaRPr lang="en-IN" sz="1400" dirty="0"/>
          </a:p>
        </p:txBody>
      </p:sp>
      <p:sp>
        <p:nvSpPr>
          <p:cNvPr id="340994" name="Title 2"/>
          <p:cNvSpPr>
            <a:spLocks noGrp="1"/>
          </p:cNvSpPr>
          <p:nvPr>
            <p:ph type="title" idx="4294967295"/>
          </p:nvPr>
        </p:nvSpPr>
        <p:spPr>
          <a:xfrm>
            <a:off x="1560282" y="957930"/>
            <a:ext cx="8421918" cy="413670"/>
          </a:xfrm>
          <a:prstGeom prst="rect">
            <a:avLst/>
          </a:prstGeom>
        </p:spPr>
        <p:txBody>
          <a:bodyPr/>
          <a:lstStyle/>
          <a:p>
            <a:pPr lvl="1">
              <a:spcBef>
                <a:spcPct val="0"/>
              </a:spcBef>
            </a:pPr>
            <a:r>
              <a:rPr lang="en-US" altLang="en-US" u="sng" dirty="0">
                <a:latin typeface="Arial" charset="0"/>
              </a:rPr>
              <a:t>Modelling Errors</a:t>
            </a:r>
            <a:endParaRPr lang="en-US" dirty="0"/>
          </a:p>
        </p:txBody>
      </p:sp>
    </p:spTree>
    <p:extLst>
      <p:ext uri="{BB962C8B-B14F-4D97-AF65-F5344CB8AC3E}">
        <p14:creationId xmlns:p14="http://schemas.microsoft.com/office/powerpoint/2010/main" val="87351448"/>
      </p:ext>
    </p:extLst>
  </p:cSld>
  <p:clrMapOvr>
    <a:masterClrMapping/>
  </p:clrMapOvr>
  <p:transition spd="med">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574796" y="1066801"/>
            <a:ext cx="8795664" cy="249299"/>
          </a:xfrm>
        </p:spPr>
        <p:txBody>
          <a:bodyPr wrap="square">
            <a:spAutoFit/>
          </a:bodyPr>
          <a:lstStyle/>
          <a:p>
            <a:pPr marL="342900" indent="-342900">
              <a:buNone/>
            </a:pPr>
            <a:r>
              <a:rPr lang="en-US" altLang="en-US" sz="1800" u="sng" dirty="0">
                <a:latin typeface="Arial" charset="0"/>
              </a:rPr>
              <a:t>Modelling Errors </a:t>
            </a:r>
            <a:r>
              <a:rPr lang="en-US" altLang="en-US" sz="1800" u="sng" dirty="0" err="1">
                <a:latin typeface="Arial" charset="0"/>
              </a:rPr>
              <a:t>Visaual</a:t>
            </a:r>
            <a:r>
              <a:rPr lang="en-US" altLang="en-US" sz="1800" u="sng" dirty="0">
                <a:latin typeface="Arial" charset="0"/>
              </a:rPr>
              <a:t> demo of variance in training and test data</a:t>
            </a:r>
            <a:endParaRPr lang="en-IN" sz="18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A4A99ED-29A3-46AC-9FA9-36313768003C}"/>
              </a:ext>
            </a:extLst>
          </p:cNvPr>
          <p:cNvPicPr>
            <a:picLocks noChangeAspect="1"/>
          </p:cNvPicPr>
          <p:nvPr/>
        </p:nvPicPr>
        <p:blipFill>
          <a:blip r:embed="rId3"/>
          <a:stretch>
            <a:fillRect/>
          </a:stretch>
        </p:blipFill>
        <p:spPr>
          <a:xfrm>
            <a:off x="1679574" y="2209801"/>
            <a:ext cx="8378826" cy="4185391"/>
          </a:xfrm>
          <a:prstGeom prst="rect">
            <a:avLst/>
          </a:prstGeom>
        </p:spPr>
      </p:pic>
      <p:sp>
        <p:nvSpPr>
          <p:cNvPr id="2" name="TextBox 1">
            <a:extLst>
              <a:ext uri="{FF2B5EF4-FFF2-40B4-BE49-F238E27FC236}">
                <a16:creationId xmlns:a16="http://schemas.microsoft.com/office/drawing/2014/main" id="{8414AE40-DEC8-4BF1-A7EF-10895707731E}"/>
              </a:ext>
            </a:extLst>
          </p:cNvPr>
          <p:cNvSpPr txBox="1"/>
          <p:nvPr/>
        </p:nvSpPr>
        <p:spPr>
          <a:xfrm>
            <a:off x="17993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id="{C742267D-CAFF-44DC-9586-74E4335A8ED1}"/>
              </a:ext>
            </a:extLst>
          </p:cNvPr>
          <p:cNvSpPr txBox="1"/>
          <p:nvPr/>
        </p:nvSpPr>
        <p:spPr>
          <a:xfrm>
            <a:off x="4463144" y="1665515"/>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id="{3FFB3E60-1DC9-4D9B-A129-AAEDB04F377C}"/>
              </a:ext>
            </a:extLst>
          </p:cNvPr>
          <p:cNvSpPr txBox="1"/>
          <p:nvPr/>
        </p:nvSpPr>
        <p:spPr>
          <a:xfrm>
            <a:off x="71269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859251392"/>
      </p:ext>
    </p:extLst>
  </p:cSld>
  <p:clrMapOvr>
    <a:masterClrMapping/>
  </p:clrMapOvr>
  <p:transition spd="med">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010400" y="1599522"/>
            <a:ext cx="3372216" cy="2591479"/>
          </a:xfrm>
          <a:prstGeom prst="rect">
            <a:avLst/>
          </a:prstGeom>
          <a:noFill/>
        </p:spPr>
        <p:txBody>
          <a:bodyPr wrap="square">
            <a:spAutoFit/>
          </a:bodyPr>
          <a:lstStyle/>
          <a:p>
            <a:pPr marL="396875" indent="-342900" defTabSz="457200">
              <a:spcBef>
                <a:spcPct val="20000"/>
              </a:spcBef>
              <a:buFont typeface="+mj-lt"/>
              <a:buAutoNum type="arabicPeriod"/>
            </a:pPr>
            <a:r>
              <a:rPr lang="en-IN" sz="1400" dirty="0"/>
              <a:t>We have to find the right attributes and the right number of dimensions such that the total effect of these two (indicated by black curve) minimizes.</a:t>
            </a:r>
          </a:p>
          <a:p>
            <a:pPr marL="396875" indent="-342900" defTabSz="457200">
              <a:spcBef>
                <a:spcPct val="20000"/>
              </a:spcBef>
              <a:buFont typeface="+mj-lt"/>
              <a:buAutoNum type="arabicPeriod"/>
            </a:pPr>
            <a:endParaRPr lang="en-IN" sz="1400" dirty="0"/>
          </a:p>
          <a:p>
            <a:pPr marL="396875" indent="-342900" defTabSz="457200">
              <a:spcBef>
                <a:spcPct val="20000"/>
              </a:spcBef>
              <a:buFont typeface="+mj-lt"/>
              <a:buAutoNum type="arabicPeriod"/>
            </a:pPr>
            <a:r>
              <a:rPr lang="en-IN" sz="1400" dirty="0"/>
              <a:t>The gap between variance curve and total error curve reflects presence of random errors in the model</a:t>
            </a:r>
          </a:p>
          <a:p>
            <a:pPr marL="396875" indent="-342900" defTabSz="457200">
              <a:spcBef>
                <a:spcPct val="20000"/>
              </a:spcBef>
              <a:buAutoNum type="arabicPeriod"/>
            </a:pPr>
            <a:endParaRPr lang="en-IN" sz="1400" dirty="0"/>
          </a:p>
        </p:txBody>
      </p:sp>
      <p:sp>
        <p:nvSpPr>
          <p:cNvPr id="340994" name="Title 2"/>
          <p:cNvSpPr>
            <a:spLocks noGrp="1"/>
          </p:cNvSpPr>
          <p:nvPr>
            <p:ph type="title" idx="4294967295"/>
          </p:nvPr>
        </p:nvSpPr>
        <p:spPr>
          <a:xfrm>
            <a:off x="1560282" y="957930"/>
            <a:ext cx="8421918" cy="413670"/>
          </a:xfrm>
          <a:prstGeom prst="rect">
            <a:avLst/>
          </a:prstGeom>
        </p:spPr>
        <p:txBody>
          <a:bodyPr/>
          <a:lstStyle/>
          <a:p>
            <a:pPr lvl="1">
              <a:spcBef>
                <a:spcPct val="0"/>
              </a:spcBef>
            </a:pPr>
            <a:r>
              <a:rPr lang="en-US" altLang="en-US" u="sng" dirty="0">
                <a:latin typeface="Arial" charset="0"/>
              </a:rPr>
              <a:t>Modelling Errors</a:t>
            </a:r>
            <a:endParaRPr lang="en-US" dirty="0"/>
          </a:p>
        </p:txBody>
      </p:sp>
      <p:pic>
        <p:nvPicPr>
          <p:cNvPr id="605186" name="Picture 2" descr="Image result for bias variance error"/>
          <p:cNvPicPr>
            <a:picLocks noChangeAspect="1" noChangeArrowheads="1"/>
          </p:cNvPicPr>
          <p:nvPr/>
        </p:nvPicPr>
        <p:blipFill>
          <a:blip r:embed="rId2" cstate="print"/>
          <a:srcRect/>
          <a:stretch>
            <a:fillRect/>
          </a:stretch>
        </p:blipFill>
        <p:spPr bwMode="auto">
          <a:xfrm>
            <a:off x="1828800" y="1828800"/>
            <a:ext cx="5191001" cy="4038600"/>
          </a:xfrm>
          <a:prstGeom prst="rect">
            <a:avLst/>
          </a:prstGeom>
          <a:noFill/>
        </p:spPr>
      </p:pic>
    </p:spTree>
    <p:extLst>
      <p:ext uri="{BB962C8B-B14F-4D97-AF65-F5344CB8AC3E}">
        <p14:creationId xmlns:p14="http://schemas.microsoft.com/office/powerpoint/2010/main" val="1927226179"/>
      </p:ext>
    </p:extLst>
  </p:cSld>
  <p:clrMapOvr>
    <a:masterClrMapping/>
  </p:clrMapOvr>
  <p:transition spd="med">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586952" y="1295400"/>
            <a:ext cx="8795664" cy="5090624"/>
          </a:xfrm>
          <a:prstGeom prst="rect">
            <a:avLst/>
          </a:prstGeom>
          <a:noFill/>
        </p:spPr>
        <p:txBody>
          <a:bodyPr wrap="square">
            <a:spAutoFit/>
          </a:bodyPr>
          <a:lstStyle/>
          <a:p>
            <a:pPr marL="53975" defTabSz="457200">
              <a:spcBef>
                <a:spcPct val="20000"/>
              </a:spcBef>
            </a:pPr>
            <a:r>
              <a:rPr lang="en-IN" sz="1400" dirty="0"/>
              <a:t>Generalize </a:t>
            </a:r>
          </a:p>
          <a:p>
            <a:pPr marL="396875" indent="-342900" defTabSz="457200">
              <a:spcBef>
                <a:spcPct val="20000"/>
              </a:spcBef>
              <a:buFont typeface="+mj-lt"/>
              <a:buAutoNum type="arabicPeriod"/>
            </a:pPr>
            <a:r>
              <a:rPr lang="en-IN" sz="1400" dirty="0"/>
              <a:t>Models are expected to perform well (meet least accuracy thresholds) in production (real world data)</a:t>
            </a:r>
          </a:p>
          <a:p>
            <a:pPr marL="396875" indent="-342900" defTabSz="457200">
              <a:spcBef>
                <a:spcPct val="20000"/>
              </a:spcBef>
              <a:buFont typeface="+mj-lt"/>
              <a:buAutoNum type="arabicPeriod"/>
            </a:pPr>
            <a:r>
              <a:rPr lang="en-IN" sz="1400" dirty="0"/>
              <a:t>But data in real world is under flux / jiggle</a:t>
            </a:r>
          </a:p>
          <a:p>
            <a:pPr marL="396875" indent="-342900" defTabSz="457200">
              <a:spcBef>
                <a:spcPct val="20000"/>
              </a:spcBef>
              <a:buFont typeface="+mj-lt"/>
              <a:buAutoNum type="arabicPeriod"/>
            </a:pPr>
            <a:r>
              <a:rPr lang="en-IN" sz="1400" dirty="0"/>
              <a:t>Models have to perform in this context of continuous jiggle. Such models are said to generalize well </a:t>
            </a:r>
          </a:p>
          <a:p>
            <a:pPr marL="396875" indent="-342900" defTabSz="457200">
              <a:spcBef>
                <a:spcPct val="20000"/>
              </a:spcBef>
              <a:buFont typeface="+mj-lt"/>
              <a:buAutoNum type="arabicPeriod"/>
            </a:pPr>
            <a:r>
              <a:rPr lang="en-IN" sz="1400" dirty="0"/>
              <a:t>For models to generalize well, they should neither be underfit or overfit in the training data</a:t>
            </a:r>
          </a:p>
          <a:p>
            <a:pPr marL="53975" defTabSz="457200">
              <a:spcBef>
                <a:spcPct val="20000"/>
              </a:spcBef>
            </a:pPr>
            <a:endParaRPr lang="en-IN" sz="1400" dirty="0"/>
          </a:p>
          <a:p>
            <a:pPr marL="53975" defTabSz="457200">
              <a:spcBef>
                <a:spcPct val="20000"/>
              </a:spcBef>
            </a:pPr>
            <a:r>
              <a:rPr lang="en-IN" sz="1400" dirty="0"/>
              <a:t>Underfit models</a:t>
            </a:r>
          </a:p>
          <a:p>
            <a:pPr marL="396875" indent="-342900" defTabSz="457200">
              <a:spcBef>
                <a:spcPct val="20000"/>
              </a:spcBef>
              <a:buAutoNum type="arabicPeriod"/>
            </a:pPr>
            <a:r>
              <a:rPr lang="en-IN" sz="1400" dirty="0"/>
              <a:t>Models that are over simplified i.e. models in which the independent and dependent attributes interact in a simple linear way ( can be expressed in a linear form for e.g. y = mx + c).  </a:t>
            </a:r>
          </a:p>
          <a:p>
            <a:pPr marL="396875" indent="-342900" defTabSz="457200">
              <a:spcBef>
                <a:spcPct val="20000"/>
              </a:spcBef>
              <a:buAutoNum type="arabicPeriod"/>
            </a:pPr>
            <a:r>
              <a:rPr lang="en-IN" sz="1400" dirty="0"/>
              <a:t>The model could have been addressed as a quadratic form such as y = m1x + m2 x^2 +C</a:t>
            </a:r>
          </a:p>
          <a:p>
            <a:pPr marL="396875" indent="-342900" defTabSz="457200">
              <a:spcBef>
                <a:spcPct val="20000"/>
              </a:spcBef>
              <a:buAutoNum type="arabicPeriod"/>
            </a:pPr>
            <a:r>
              <a:rPr lang="en-IN" sz="1400" dirty="0"/>
              <a:t>Underfit models result in errors as they fail to capture the complex interactions among the attributes in the real world</a:t>
            </a:r>
          </a:p>
          <a:p>
            <a:pPr marL="396875" indent="-342900" defTabSz="457200">
              <a:spcBef>
                <a:spcPct val="20000"/>
              </a:spcBef>
              <a:buAutoNum type="arabicPeriod"/>
            </a:pPr>
            <a:r>
              <a:rPr lang="en-IN" sz="1400" dirty="0"/>
              <a:t>These models will not generalize in the real world</a:t>
            </a:r>
          </a:p>
          <a:p>
            <a:pPr marL="53975" defTabSz="457200">
              <a:spcBef>
                <a:spcPct val="20000"/>
              </a:spcBef>
            </a:pPr>
            <a:endParaRPr lang="en-IN" sz="1400" dirty="0"/>
          </a:p>
          <a:p>
            <a:pPr marL="53975" defTabSz="457200">
              <a:spcBef>
                <a:spcPct val="20000"/>
              </a:spcBef>
            </a:pPr>
            <a:r>
              <a:rPr lang="en-IN" sz="1400" dirty="0"/>
              <a:t>Overfit models</a:t>
            </a:r>
          </a:p>
          <a:p>
            <a:pPr marL="396875" indent="-342900" defTabSz="457200">
              <a:spcBef>
                <a:spcPct val="20000"/>
              </a:spcBef>
              <a:buAutoNum type="arabicPeriod"/>
            </a:pPr>
            <a:r>
              <a:rPr lang="en-IN" sz="1400" dirty="0"/>
              <a:t>Models that perform very well (sometimes with zero errors) in training data</a:t>
            </a:r>
          </a:p>
          <a:p>
            <a:pPr marL="396875" indent="-342900" defTabSz="457200">
              <a:spcBef>
                <a:spcPct val="20000"/>
              </a:spcBef>
              <a:buAutoNum type="arabicPeriod"/>
            </a:pPr>
            <a:r>
              <a:rPr lang="en-IN" sz="1400" dirty="0"/>
              <a:t>Are complex polynomial surfaces that twist and turn in the feature space to cleanly separate the classes </a:t>
            </a:r>
          </a:p>
          <a:p>
            <a:pPr marL="396875" indent="-342900" defTabSz="457200">
              <a:spcBef>
                <a:spcPct val="20000"/>
              </a:spcBef>
              <a:buAutoNum type="arabicPeriod"/>
            </a:pPr>
            <a:r>
              <a:rPr lang="en-IN" sz="1400" dirty="0"/>
              <a:t>Adjust to the variance in the training data i.e. try to adjust to the positions of the data points though those positions are not the expected values of the data points (mean of the jiggle)</a:t>
            </a:r>
          </a:p>
          <a:p>
            <a:pPr marL="396875" indent="-342900" defTabSz="457200">
              <a:spcBef>
                <a:spcPct val="20000"/>
              </a:spcBef>
              <a:buAutoNum type="arabicPeriod"/>
            </a:pPr>
            <a:r>
              <a:rPr lang="en-IN" sz="1400" dirty="0"/>
              <a:t>These models adapt to the variance error in the data set and will not generalize in the real world</a:t>
            </a:r>
          </a:p>
        </p:txBody>
      </p:sp>
      <p:sp>
        <p:nvSpPr>
          <p:cNvPr id="340994" name="Title 2"/>
          <p:cNvSpPr>
            <a:spLocks noGrp="1"/>
          </p:cNvSpPr>
          <p:nvPr>
            <p:ph type="title" idx="4294967295"/>
          </p:nvPr>
        </p:nvSpPr>
        <p:spPr>
          <a:xfrm>
            <a:off x="1560282" y="957930"/>
            <a:ext cx="8421918" cy="413670"/>
          </a:xfrm>
          <a:prstGeom prst="rect">
            <a:avLst/>
          </a:prstGeom>
        </p:spPr>
        <p:txBody>
          <a:bodyPr/>
          <a:lstStyle/>
          <a:p>
            <a:pPr lvl="1">
              <a:spcBef>
                <a:spcPct val="0"/>
              </a:spcBef>
            </a:pPr>
            <a:r>
              <a:rPr lang="en-US" altLang="en-US" u="sng" dirty="0">
                <a:latin typeface="Arial" charset="0"/>
              </a:rPr>
              <a:t>Fitness of a Model</a:t>
            </a:r>
            <a:endParaRPr lang="en-US" dirty="0"/>
          </a:p>
        </p:txBody>
      </p:sp>
    </p:spTree>
    <p:extLst>
      <p:ext uri="{BB962C8B-B14F-4D97-AF65-F5344CB8AC3E}">
        <p14:creationId xmlns:p14="http://schemas.microsoft.com/office/powerpoint/2010/main" val="3010361014"/>
      </p:ext>
    </p:extLst>
  </p:cSld>
  <p:clrMapOvr>
    <a:masterClrMapping/>
  </p:clrMapOvr>
  <p:transition spd="med">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B773D1B-B8CB-4AA9-B749-EC5D400A7ECC}"/>
              </a:ext>
            </a:extLst>
          </p:cNvPr>
          <p:cNvSpPr txBox="1">
            <a:spLocks/>
          </p:cNvSpPr>
          <p:nvPr/>
        </p:nvSpPr>
        <p:spPr>
          <a:xfrm>
            <a:off x="1560282" y="9579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a:spcBef>
                <a:spcPct val="0"/>
              </a:spcBef>
            </a:pPr>
            <a:r>
              <a:rPr lang="en-US" altLang="en-US" u="sng" kern="0">
                <a:solidFill>
                  <a:sysClr val="windowText" lastClr="000000"/>
                </a:solidFill>
                <a:latin typeface="Arial" charset="0"/>
              </a:rPr>
              <a:t>Fitness of a Model</a:t>
            </a:r>
            <a:endParaRPr lang="en-US" kern="0" dirty="0">
              <a:solidFill>
                <a:sysClr val="windowText" lastClr="000000"/>
              </a:solidFill>
            </a:endParaRPr>
          </a:p>
        </p:txBody>
      </p:sp>
      <p:pic>
        <p:nvPicPr>
          <p:cNvPr id="7" name="Picture 6">
            <a:extLst>
              <a:ext uri="{FF2B5EF4-FFF2-40B4-BE49-F238E27FC236}">
                <a16:creationId xmlns:a16="http://schemas.microsoft.com/office/drawing/2014/main" id="{31A8117E-511A-4EAF-BE4B-B1D877CA6D42}"/>
              </a:ext>
            </a:extLst>
          </p:cNvPr>
          <p:cNvPicPr>
            <a:picLocks noChangeAspect="1"/>
          </p:cNvPicPr>
          <p:nvPr/>
        </p:nvPicPr>
        <p:blipFill>
          <a:blip r:embed="rId2"/>
          <a:stretch>
            <a:fillRect/>
          </a:stretch>
        </p:blipFill>
        <p:spPr>
          <a:xfrm>
            <a:off x="1371600" y="1645345"/>
            <a:ext cx="9144000" cy="3567311"/>
          </a:xfrm>
          <a:prstGeom prst="rect">
            <a:avLst/>
          </a:prstGeom>
        </p:spPr>
      </p:pic>
      <p:sp>
        <p:nvSpPr>
          <p:cNvPr id="8" name="TextBox 7">
            <a:extLst>
              <a:ext uri="{FF2B5EF4-FFF2-40B4-BE49-F238E27FC236}">
                <a16:creationId xmlns:a16="http://schemas.microsoft.com/office/drawing/2014/main" id="{54D764E9-E237-4932-B56B-3E8B4EE33EBF}"/>
              </a:ext>
            </a:extLst>
          </p:cNvPr>
          <p:cNvSpPr txBox="1"/>
          <p:nvPr/>
        </p:nvSpPr>
        <p:spPr>
          <a:xfrm>
            <a:off x="2362200" y="5181600"/>
            <a:ext cx="1106718" cy="338554"/>
          </a:xfrm>
          <a:prstGeom prst="rect">
            <a:avLst/>
          </a:prstGeom>
          <a:noFill/>
        </p:spPr>
        <p:txBody>
          <a:bodyPr wrap="square" rtlCol="0">
            <a:spAutoFit/>
          </a:bodyPr>
          <a:lstStyle/>
          <a:p>
            <a:pPr algn="ctr"/>
            <a:r>
              <a:rPr lang="en-US" sz="1600" dirty="0"/>
              <a:t>Under Fit</a:t>
            </a:r>
          </a:p>
        </p:txBody>
      </p:sp>
      <p:sp>
        <p:nvSpPr>
          <p:cNvPr id="9" name="TextBox 8">
            <a:extLst>
              <a:ext uri="{FF2B5EF4-FFF2-40B4-BE49-F238E27FC236}">
                <a16:creationId xmlns:a16="http://schemas.microsoft.com/office/drawing/2014/main" id="{37F0046B-F896-4774-BAF3-5BB217AB1887}"/>
              </a:ext>
            </a:extLst>
          </p:cNvPr>
          <p:cNvSpPr txBox="1"/>
          <p:nvPr/>
        </p:nvSpPr>
        <p:spPr>
          <a:xfrm>
            <a:off x="5390241" y="5181600"/>
            <a:ext cx="1106718" cy="338554"/>
          </a:xfrm>
          <a:prstGeom prst="rect">
            <a:avLst/>
          </a:prstGeom>
          <a:noFill/>
        </p:spPr>
        <p:txBody>
          <a:bodyPr wrap="square" rtlCol="0">
            <a:spAutoFit/>
          </a:bodyPr>
          <a:lstStyle/>
          <a:p>
            <a:pPr algn="ctr"/>
            <a:r>
              <a:rPr lang="en-US" sz="1600" dirty="0"/>
              <a:t>Good Fit</a:t>
            </a:r>
          </a:p>
        </p:txBody>
      </p:sp>
      <p:sp>
        <p:nvSpPr>
          <p:cNvPr id="10" name="TextBox 9">
            <a:extLst>
              <a:ext uri="{FF2B5EF4-FFF2-40B4-BE49-F238E27FC236}">
                <a16:creationId xmlns:a16="http://schemas.microsoft.com/office/drawing/2014/main" id="{80A2B1DE-FADF-4A4F-993E-14288D0D9721}"/>
              </a:ext>
            </a:extLst>
          </p:cNvPr>
          <p:cNvSpPr txBox="1"/>
          <p:nvPr/>
        </p:nvSpPr>
        <p:spPr>
          <a:xfrm>
            <a:off x="8610600" y="5105400"/>
            <a:ext cx="1106718" cy="338554"/>
          </a:xfrm>
          <a:prstGeom prst="rect">
            <a:avLst/>
          </a:prstGeom>
          <a:noFill/>
        </p:spPr>
        <p:txBody>
          <a:bodyPr wrap="square" rtlCol="0">
            <a:spAutoFit/>
          </a:bodyPr>
          <a:lstStyle/>
          <a:p>
            <a:pPr algn="ctr"/>
            <a:r>
              <a:rPr lang="en-US" sz="1600" dirty="0"/>
              <a:t>Over Fit</a:t>
            </a:r>
          </a:p>
        </p:txBody>
      </p:sp>
      <p:sp>
        <p:nvSpPr>
          <p:cNvPr id="11" name="TextBox 10">
            <a:extLst>
              <a:ext uri="{FF2B5EF4-FFF2-40B4-BE49-F238E27FC236}">
                <a16:creationId xmlns:a16="http://schemas.microsoft.com/office/drawing/2014/main" id="{DEEE7FE1-91B7-4D60-B1B3-11E77AE5EEE3}"/>
              </a:ext>
            </a:extLst>
          </p:cNvPr>
          <p:cNvSpPr txBox="1"/>
          <p:nvPr/>
        </p:nvSpPr>
        <p:spPr>
          <a:xfrm>
            <a:off x="7772400" y="5334000"/>
            <a:ext cx="2630718" cy="1231106"/>
          </a:xfrm>
          <a:prstGeom prst="rect">
            <a:avLst/>
          </a:prstGeom>
          <a:noFill/>
        </p:spPr>
        <p:txBody>
          <a:bodyPr wrap="square" rtlCol="0">
            <a:spAutoFit/>
          </a:bodyPr>
          <a:lstStyle/>
          <a:p>
            <a:r>
              <a:rPr lang="en-US" sz="1400" dirty="0"/>
              <a:t>When the interaction between the attributes and target dimensions are overly complex in the model. Fail to generalize</a:t>
            </a:r>
          </a:p>
          <a:p>
            <a:endParaRPr lang="en-US" dirty="0">
              <a:solidFill>
                <a:schemeClr val="tx1">
                  <a:lumMod val="50000"/>
                  <a:lumOff val="50000"/>
                </a:schemeClr>
              </a:solidFill>
            </a:endParaRPr>
          </a:p>
        </p:txBody>
      </p:sp>
      <p:sp>
        <p:nvSpPr>
          <p:cNvPr id="12" name="TextBox 11">
            <a:extLst>
              <a:ext uri="{FF2B5EF4-FFF2-40B4-BE49-F238E27FC236}">
                <a16:creationId xmlns:a16="http://schemas.microsoft.com/office/drawing/2014/main" id="{0EC712FE-D7CB-40E8-9B31-2640BDB8B0B3}"/>
              </a:ext>
            </a:extLst>
          </p:cNvPr>
          <p:cNvSpPr txBox="1"/>
          <p:nvPr/>
        </p:nvSpPr>
        <p:spPr>
          <a:xfrm>
            <a:off x="1752600" y="5410201"/>
            <a:ext cx="2667000" cy="954107"/>
          </a:xfrm>
          <a:prstGeom prst="rect">
            <a:avLst/>
          </a:prstGeom>
          <a:noFill/>
        </p:spPr>
        <p:txBody>
          <a:bodyPr wrap="square" rtlCol="0">
            <a:spAutoFit/>
          </a:bodyPr>
          <a:lstStyle/>
          <a:p>
            <a:r>
              <a:rPr lang="en-US" sz="1400" dirty="0"/>
              <a:t>When the interaction between the attributes and target dimensions are oversimplified. Fail to generalize</a:t>
            </a:r>
          </a:p>
        </p:txBody>
      </p:sp>
      <p:sp>
        <p:nvSpPr>
          <p:cNvPr id="13" name="TextBox 12">
            <a:extLst>
              <a:ext uri="{FF2B5EF4-FFF2-40B4-BE49-F238E27FC236}">
                <a16:creationId xmlns:a16="http://schemas.microsoft.com/office/drawing/2014/main" id="{916E94CF-616B-4EE1-880F-A4E23A02D88F}"/>
              </a:ext>
            </a:extLst>
          </p:cNvPr>
          <p:cNvSpPr txBox="1"/>
          <p:nvPr/>
        </p:nvSpPr>
        <p:spPr>
          <a:xfrm>
            <a:off x="4886780" y="5432563"/>
            <a:ext cx="2667000" cy="523220"/>
          </a:xfrm>
          <a:prstGeom prst="rect">
            <a:avLst/>
          </a:prstGeom>
          <a:noFill/>
        </p:spPr>
        <p:txBody>
          <a:bodyPr wrap="square" rtlCol="0">
            <a:spAutoFit/>
          </a:bodyPr>
          <a:lstStyle/>
          <a:p>
            <a:r>
              <a:rPr lang="en-US" sz="1400" dirty="0"/>
              <a:t>Right fit. Will generalize relatively much better</a:t>
            </a:r>
          </a:p>
        </p:txBody>
      </p:sp>
    </p:spTree>
    <p:extLst>
      <p:ext uri="{BB962C8B-B14F-4D97-AF65-F5344CB8AC3E}">
        <p14:creationId xmlns:p14="http://schemas.microsoft.com/office/powerpoint/2010/main" val="1765115332"/>
      </p:ext>
    </p:extLst>
  </p:cSld>
  <p:clrMapOvr>
    <a:masterClrMapping/>
  </p:clrMapOvr>
  <p:transition spd="med">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9BE84E-0AD6-4904-8786-E54E30E5D5DA}"/>
              </a:ext>
            </a:extLst>
          </p:cNvPr>
          <p:cNvSpPr txBox="1"/>
          <p:nvPr/>
        </p:nvSpPr>
        <p:spPr>
          <a:xfrm>
            <a:off x="8285583" y="3482789"/>
            <a:ext cx="1351477" cy="381000"/>
          </a:xfrm>
          <a:prstGeom prst="rect">
            <a:avLst/>
          </a:prstGeom>
          <a:noFill/>
        </p:spPr>
        <p:txBody>
          <a:bodyPr wrap="square" rtlCol="0">
            <a:spAutoFit/>
          </a:bodyPr>
          <a:lstStyle/>
          <a:p>
            <a:r>
              <a:rPr lang="en-US" dirty="0"/>
              <a:t>Over fit</a:t>
            </a:r>
          </a:p>
        </p:txBody>
      </p:sp>
      <p:pic>
        <p:nvPicPr>
          <p:cNvPr id="2" name="Picture 1">
            <a:extLst>
              <a:ext uri="{FF2B5EF4-FFF2-40B4-BE49-F238E27FC236}">
                <a16:creationId xmlns:a16="http://schemas.microsoft.com/office/drawing/2014/main" id="{00CE2160-50B3-426F-9C42-FEC816C575B3}"/>
              </a:ext>
            </a:extLst>
          </p:cNvPr>
          <p:cNvPicPr>
            <a:picLocks noChangeAspect="1"/>
          </p:cNvPicPr>
          <p:nvPr/>
        </p:nvPicPr>
        <p:blipFill>
          <a:blip r:embed="rId3"/>
          <a:stretch>
            <a:fillRect/>
          </a:stretch>
        </p:blipFill>
        <p:spPr>
          <a:xfrm>
            <a:off x="3933825" y="2047875"/>
            <a:ext cx="4019550" cy="2762250"/>
          </a:xfrm>
          <a:prstGeom prst="rect">
            <a:avLst/>
          </a:prstGeom>
        </p:spPr>
      </p:pic>
      <p:pic>
        <p:nvPicPr>
          <p:cNvPr id="3" name="Picture 2">
            <a:extLst>
              <a:ext uri="{FF2B5EF4-FFF2-40B4-BE49-F238E27FC236}">
                <a16:creationId xmlns:a16="http://schemas.microsoft.com/office/drawing/2014/main" id="{A56C70B7-4326-46A7-B689-2CF150354B24}"/>
              </a:ext>
            </a:extLst>
          </p:cNvPr>
          <p:cNvPicPr>
            <a:picLocks noChangeAspect="1"/>
          </p:cNvPicPr>
          <p:nvPr/>
        </p:nvPicPr>
        <p:blipFill>
          <a:blip r:embed="rId4"/>
          <a:stretch>
            <a:fillRect/>
          </a:stretch>
        </p:blipFill>
        <p:spPr>
          <a:xfrm>
            <a:off x="3810000" y="2028825"/>
            <a:ext cx="4419600" cy="2800350"/>
          </a:xfrm>
          <a:prstGeom prst="rect">
            <a:avLst/>
          </a:prstGeom>
        </p:spPr>
      </p:pic>
      <p:pic>
        <p:nvPicPr>
          <p:cNvPr id="4" name="Picture 3">
            <a:extLst>
              <a:ext uri="{FF2B5EF4-FFF2-40B4-BE49-F238E27FC236}">
                <a16:creationId xmlns:a16="http://schemas.microsoft.com/office/drawing/2014/main" id="{923A3037-0E51-4527-976E-8F435DD4133A}"/>
              </a:ext>
            </a:extLst>
          </p:cNvPr>
          <p:cNvPicPr>
            <a:picLocks noChangeAspect="1"/>
          </p:cNvPicPr>
          <p:nvPr/>
        </p:nvPicPr>
        <p:blipFill>
          <a:blip r:embed="rId5"/>
          <a:stretch>
            <a:fillRect/>
          </a:stretch>
        </p:blipFill>
        <p:spPr>
          <a:xfrm>
            <a:off x="3971925" y="2043394"/>
            <a:ext cx="3943350" cy="2752725"/>
          </a:xfrm>
          <a:prstGeom prst="rect">
            <a:avLst/>
          </a:prstGeom>
        </p:spPr>
      </p:pic>
      <p:sp>
        <p:nvSpPr>
          <p:cNvPr id="6" name="TextBox 5">
            <a:extLst>
              <a:ext uri="{FF2B5EF4-FFF2-40B4-BE49-F238E27FC236}">
                <a16:creationId xmlns:a16="http://schemas.microsoft.com/office/drawing/2014/main" id="{F24B2458-2BD3-4CE7-8F1C-DAF2F494251C}"/>
              </a:ext>
            </a:extLst>
          </p:cNvPr>
          <p:cNvSpPr txBox="1"/>
          <p:nvPr/>
        </p:nvSpPr>
        <p:spPr>
          <a:xfrm>
            <a:off x="8211672" y="3481387"/>
            <a:ext cx="1351477" cy="381000"/>
          </a:xfrm>
          <a:prstGeom prst="rect">
            <a:avLst/>
          </a:prstGeom>
          <a:solidFill>
            <a:schemeClr val="bg1"/>
          </a:solidFill>
        </p:spPr>
        <p:txBody>
          <a:bodyPr wrap="square" rtlCol="0">
            <a:spAutoFit/>
          </a:bodyPr>
          <a:lstStyle/>
          <a:p>
            <a:r>
              <a:rPr lang="en-US" dirty="0"/>
              <a:t>Good fit</a:t>
            </a:r>
          </a:p>
        </p:txBody>
      </p:sp>
      <p:sp>
        <p:nvSpPr>
          <p:cNvPr id="5" name="TextBox 4">
            <a:extLst>
              <a:ext uri="{FF2B5EF4-FFF2-40B4-BE49-F238E27FC236}">
                <a16:creationId xmlns:a16="http://schemas.microsoft.com/office/drawing/2014/main" id="{3D3FF98D-7649-4D3E-911F-6E9A5D0A1BC9}"/>
              </a:ext>
            </a:extLst>
          </p:cNvPr>
          <p:cNvSpPr txBox="1"/>
          <p:nvPr/>
        </p:nvSpPr>
        <p:spPr>
          <a:xfrm>
            <a:off x="8216154" y="3505200"/>
            <a:ext cx="1351477" cy="381000"/>
          </a:xfrm>
          <a:prstGeom prst="rect">
            <a:avLst/>
          </a:prstGeom>
          <a:solidFill>
            <a:schemeClr val="bg1"/>
          </a:solidFill>
        </p:spPr>
        <p:txBody>
          <a:bodyPr wrap="square" rtlCol="0">
            <a:spAutoFit/>
          </a:bodyPr>
          <a:lstStyle/>
          <a:p>
            <a:r>
              <a:rPr lang="en-US" dirty="0"/>
              <a:t>Underfit</a:t>
            </a:r>
          </a:p>
        </p:txBody>
      </p:sp>
      <p:sp>
        <p:nvSpPr>
          <p:cNvPr id="8" name="TextBox 7">
            <a:extLst>
              <a:ext uri="{FF2B5EF4-FFF2-40B4-BE49-F238E27FC236}">
                <a16:creationId xmlns:a16="http://schemas.microsoft.com/office/drawing/2014/main" id="{6FFA177B-DE5F-457F-9839-6B97CB3972B1}"/>
              </a:ext>
            </a:extLst>
          </p:cNvPr>
          <p:cNvSpPr txBox="1"/>
          <p:nvPr/>
        </p:nvSpPr>
        <p:spPr>
          <a:xfrm>
            <a:off x="2133600" y="5257801"/>
            <a:ext cx="7429548" cy="1200329"/>
          </a:xfrm>
          <a:prstGeom prst="rect">
            <a:avLst/>
          </a:prstGeom>
          <a:noFill/>
        </p:spPr>
        <p:txBody>
          <a:bodyPr wrap="square" rtlCol="0">
            <a:spAutoFit/>
          </a:bodyPr>
          <a:lstStyle/>
          <a:p>
            <a:r>
              <a:rPr lang="en-US" dirty="0"/>
              <a:t>In overfit models, the models absorb the noise (variance) in the data points achieving almost 100% accuracy in controlled environment. But when used in production (where the data points have different variance, the models will perform poorly</a:t>
            </a:r>
          </a:p>
        </p:txBody>
      </p:sp>
    </p:spTree>
    <p:extLst>
      <p:ext uri="{BB962C8B-B14F-4D97-AF65-F5344CB8AC3E}">
        <p14:creationId xmlns:p14="http://schemas.microsoft.com/office/powerpoint/2010/main" val="46565550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574796" y="1066800"/>
            <a:ext cx="8795664" cy="4573560"/>
          </a:xfrm>
          <a:prstGeom prst="rect">
            <a:avLst/>
          </a:prstGeom>
          <a:noFill/>
        </p:spPr>
        <p:txBody>
          <a:bodyPr wrap="square">
            <a:spAutoFit/>
          </a:bodyPr>
          <a:lstStyle/>
          <a:p>
            <a:pPr marL="854075" lvl="1" indent="-342900" defTabSz="457200">
              <a:spcBef>
                <a:spcPct val="20000"/>
              </a:spcBef>
              <a:buFont typeface="+mj-lt"/>
              <a:buAutoNum type="alphaLcPeriod"/>
            </a:pPr>
            <a:r>
              <a:rPr lang="en-IN" sz="1400" dirty="0"/>
              <a:t>Confusion Matrix – A 2X2 tabular structure reflecting the performance of the model in four blocks </a:t>
            </a:r>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r>
              <a:rPr lang="en-IN" sz="1400" dirty="0"/>
              <a:t>Accuracy – How accurately / cleanly does the model classify the data points. Lesser the false predictions, more the accuracy </a:t>
            </a:r>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r>
              <a:rPr lang="en-IN" sz="1400" dirty="0"/>
              <a:t>Sensitivity  / Recall – How many of the actual True data points are identified as True data points by the model . Remember, False Negatives are those data points which should have been identified as True. </a:t>
            </a:r>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r>
              <a:rPr lang="en-IN" sz="1400" dirty="0"/>
              <a:t>Specificity – How many of the actual Negative data points are identified as negative by the model</a:t>
            </a:r>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r>
              <a:rPr lang="en-IN" sz="1400" dirty="0"/>
              <a:t>Precision – Among the points identified as Positive by the model, how many are really Positive</a:t>
            </a:r>
          </a:p>
        </p:txBody>
      </p:sp>
      <p:sp>
        <p:nvSpPr>
          <p:cNvPr id="340994" name="Title 2"/>
          <p:cNvSpPr>
            <a:spLocks noGrp="1"/>
          </p:cNvSpPr>
          <p:nvPr>
            <p:ph type="title" idx="4294967295"/>
          </p:nvPr>
        </p:nvSpPr>
        <p:spPr>
          <a:xfrm>
            <a:off x="1560282" y="653130"/>
            <a:ext cx="8421918" cy="413670"/>
          </a:xfrm>
          <a:prstGeom prst="rect">
            <a:avLst/>
          </a:prstGeom>
        </p:spPr>
        <p:txBody>
          <a:bodyPr/>
          <a:lstStyle/>
          <a:p>
            <a:pPr lvl="1" defTabSz="457200"/>
            <a:r>
              <a:rPr lang="en-IN" u="sng" dirty="0"/>
              <a:t>Model performance measures </a:t>
            </a:r>
          </a:p>
        </p:txBody>
      </p:sp>
      <p:graphicFrame>
        <p:nvGraphicFramePr>
          <p:cNvPr id="7" name="Table 6"/>
          <p:cNvGraphicFramePr>
            <a:graphicFrameLocks noGrp="1"/>
          </p:cNvGraphicFramePr>
          <p:nvPr>
            <p:extLst/>
          </p:nvPr>
        </p:nvGraphicFramePr>
        <p:xfrm>
          <a:off x="2895600" y="13716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N" sz="1400" dirty="0"/>
                        <a:t>Confusion</a:t>
                      </a:r>
                      <a:r>
                        <a:rPr lang="en-IN" sz="1400" baseline="0" dirty="0"/>
                        <a:t> Matrix</a:t>
                      </a:r>
                      <a:endParaRPr lang="en-IN" sz="1400" dirty="0"/>
                    </a:p>
                  </a:txBody>
                  <a:tcPr/>
                </a:tc>
                <a:tc>
                  <a:txBody>
                    <a:bodyPr/>
                    <a:lstStyle/>
                    <a:p>
                      <a:r>
                        <a:rPr lang="en-IN" sz="1400" dirty="0"/>
                        <a:t>  Predicted Positive</a:t>
                      </a:r>
                    </a:p>
                  </a:txBody>
                  <a:tcPr/>
                </a:tc>
                <a:tc>
                  <a:txBody>
                    <a:bodyPr/>
                    <a:lstStyle/>
                    <a:p>
                      <a:r>
                        <a:rPr lang="en-IN" sz="1400" dirty="0"/>
                        <a:t>Predicted Negative</a:t>
                      </a:r>
                    </a:p>
                  </a:txBody>
                  <a:tcPr/>
                </a:tc>
                <a:extLst>
                  <a:ext uri="{0D108BD9-81ED-4DB2-BD59-A6C34878D82A}">
                    <a16:rowId xmlns:a16="http://schemas.microsoft.com/office/drawing/2014/main" val="10000"/>
                  </a:ext>
                </a:extLst>
              </a:tr>
              <a:tr h="370840">
                <a:tc>
                  <a:txBody>
                    <a:bodyPr/>
                    <a:lstStyle/>
                    <a:p>
                      <a:r>
                        <a:rPr lang="en-IN" sz="1400" dirty="0"/>
                        <a:t>Actual Positive</a:t>
                      </a:r>
                    </a:p>
                  </a:txBody>
                  <a:tcPr/>
                </a:tc>
                <a:tc>
                  <a:txBody>
                    <a:bodyPr/>
                    <a:lstStyle/>
                    <a:p>
                      <a:r>
                        <a:rPr lang="en-IN" sz="1400" dirty="0"/>
                        <a:t>True Positive</a:t>
                      </a:r>
                    </a:p>
                  </a:txBody>
                  <a:tcPr/>
                </a:tc>
                <a:tc>
                  <a:txBody>
                    <a:bodyPr/>
                    <a:lstStyle/>
                    <a:p>
                      <a:r>
                        <a:rPr lang="en-IN" sz="1400" dirty="0"/>
                        <a:t>False Negative</a:t>
                      </a:r>
                    </a:p>
                  </a:txBody>
                  <a:tcPr/>
                </a:tc>
                <a:extLst>
                  <a:ext uri="{0D108BD9-81ED-4DB2-BD59-A6C34878D82A}">
                    <a16:rowId xmlns:a16="http://schemas.microsoft.com/office/drawing/2014/main" val="10001"/>
                  </a:ext>
                </a:extLst>
              </a:tr>
              <a:tr h="370840">
                <a:tc>
                  <a:txBody>
                    <a:bodyPr/>
                    <a:lstStyle/>
                    <a:p>
                      <a:r>
                        <a:rPr lang="en-IN" sz="1400" dirty="0"/>
                        <a:t>Actual Negative</a:t>
                      </a:r>
                    </a:p>
                  </a:txBody>
                  <a:tcPr/>
                </a:tc>
                <a:tc>
                  <a:txBody>
                    <a:bodyPr/>
                    <a:lstStyle/>
                    <a:p>
                      <a:r>
                        <a:rPr lang="en-IN" sz="1400"/>
                        <a:t>False Positive</a:t>
                      </a:r>
                      <a:endParaRPr lang="en-IN" sz="1400" dirty="0"/>
                    </a:p>
                  </a:txBody>
                  <a:tcPr/>
                </a:tc>
                <a:tc>
                  <a:txBody>
                    <a:bodyPr/>
                    <a:lstStyle/>
                    <a:p>
                      <a:r>
                        <a:rPr lang="en-IN" sz="1400" dirty="0"/>
                        <a:t>True Negative</a:t>
                      </a:r>
                    </a:p>
                  </a:txBody>
                  <a:tcPr/>
                </a:tc>
                <a:extLst>
                  <a:ext uri="{0D108BD9-81ED-4DB2-BD59-A6C34878D82A}">
                    <a16:rowId xmlns:a16="http://schemas.microsoft.com/office/drawing/2014/main" val="10002"/>
                  </a:ext>
                </a:extLst>
              </a:tr>
            </a:tbl>
          </a:graphicData>
        </a:graphic>
      </p:graphicFrame>
      <p:pic>
        <p:nvPicPr>
          <p:cNvPr id="548866" name="Picture 2"/>
          <p:cNvPicPr>
            <a:picLocks noChangeAspect="1" noChangeArrowheads="1"/>
          </p:cNvPicPr>
          <p:nvPr/>
        </p:nvPicPr>
        <p:blipFill>
          <a:blip r:embed="rId2" cstate="print"/>
          <a:srcRect/>
          <a:stretch>
            <a:fillRect/>
          </a:stretch>
        </p:blipFill>
        <p:spPr bwMode="auto">
          <a:xfrm>
            <a:off x="3733801" y="3200400"/>
            <a:ext cx="4581525" cy="304800"/>
          </a:xfrm>
          <a:prstGeom prst="rect">
            <a:avLst/>
          </a:prstGeom>
          <a:noFill/>
          <a:ln w="9525">
            <a:noFill/>
            <a:miter lim="800000"/>
            <a:headEnd/>
            <a:tailEnd/>
          </a:ln>
        </p:spPr>
      </p:pic>
      <p:pic>
        <p:nvPicPr>
          <p:cNvPr id="548867" name="Picture 3"/>
          <p:cNvPicPr>
            <a:picLocks noChangeAspect="1" noChangeArrowheads="1"/>
          </p:cNvPicPr>
          <p:nvPr/>
        </p:nvPicPr>
        <p:blipFill>
          <a:blip r:embed="rId3" cstate="print"/>
          <a:srcRect/>
          <a:stretch>
            <a:fillRect/>
          </a:stretch>
        </p:blipFill>
        <p:spPr bwMode="auto">
          <a:xfrm>
            <a:off x="3733800" y="4191000"/>
            <a:ext cx="2343150" cy="247650"/>
          </a:xfrm>
          <a:prstGeom prst="rect">
            <a:avLst/>
          </a:prstGeom>
          <a:noFill/>
          <a:ln w="9525">
            <a:noFill/>
            <a:miter lim="800000"/>
            <a:headEnd/>
            <a:tailEnd/>
          </a:ln>
        </p:spPr>
      </p:pic>
      <p:pic>
        <p:nvPicPr>
          <p:cNvPr id="548868" name="Picture 4"/>
          <p:cNvPicPr>
            <a:picLocks noChangeAspect="1" noChangeArrowheads="1"/>
          </p:cNvPicPr>
          <p:nvPr/>
        </p:nvPicPr>
        <p:blipFill>
          <a:blip r:embed="rId4" cstate="print"/>
          <a:srcRect/>
          <a:stretch>
            <a:fillRect/>
          </a:stretch>
        </p:blipFill>
        <p:spPr bwMode="auto">
          <a:xfrm>
            <a:off x="3686176" y="5715000"/>
            <a:ext cx="2562225" cy="247650"/>
          </a:xfrm>
          <a:prstGeom prst="rect">
            <a:avLst/>
          </a:prstGeom>
          <a:noFill/>
          <a:ln w="9525">
            <a:noFill/>
            <a:miter lim="800000"/>
            <a:headEnd/>
            <a:tailEnd/>
          </a:ln>
        </p:spPr>
      </p:pic>
      <p:pic>
        <p:nvPicPr>
          <p:cNvPr id="548870" name="Picture 6"/>
          <p:cNvPicPr>
            <a:picLocks noChangeAspect="1" noChangeArrowheads="1"/>
          </p:cNvPicPr>
          <p:nvPr/>
        </p:nvPicPr>
        <p:blipFill>
          <a:blip r:embed="rId5" cstate="print"/>
          <a:srcRect/>
          <a:stretch>
            <a:fillRect/>
          </a:stretch>
        </p:blipFill>
        <p:spPr bwMode="auto">
          <a:xfrm>
            <a:off x="3733801" y="4753778"/>
            <a:ext cx="1523999" cy="504023"/>
          </a:xfrm>
          <a:prstGeom prst="rect">
            <a:avLst/>
          </a:prstGeom>
          <a:noFill/>
          <a:ln w="9525">
            <a:noFill/>
            <a:miter lim="800000"/>
            <a:headEnd/>
            <a:tailEnd/>
          </a:ln>
        </p:spPr>
      </p:pic>
    </p:spTree>
    <p:extLst>
      <p:ext uri="{BB962C8B-B14F-4D97-AF65-F5344CB8AC3E}">
        <p14:creationId xmlns:p14="http://schemas.microsoft.com/office/powerpoint/2010/main" val="3268354419"/>
      </p:ext>
    </p:extLst>
  </p:cSld>
  <p:clrMapOvr>
    <a:masterClrMapping/>
  </p:clrMapOvr>
  <p:transition spd="med">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4818" name="Picture 2"/>
          <p:cNvPicPr>
            <a:picLocks noChangeAspect="1" noChangeArrowheads="1"/>
          </p:cNvPicPr>
          <p:nvPr/>
        </p:nvPicPr>
        <p:blipFill>
          <a:blip r:embed="rId2" cstate="print"/>
          <a:srcRect/>
          <a:stretch>
            <a:fillRect/>
          </a:stretch>
        </p:blipFill>
        <p:spPr bwMode="auto">
          <a:xfrm>
            <a:off x="7045033" y="1066800"/>
            <a:ext cx="2868562" cy="2514600"/>
          </a:xfrm>
          <a:prstGeom prst="rect">
            <a:avLst/>
          </a:prstGeom>
          <a:noFill/>
          <a:ln w="9525">
            <a:noFill/>
            <a:miter lim="800000"/>
            <a:headEnd/>
            <a:tailEnd/>
          </a:ln>
        </p:spPr>
      </p:pic>
      <p:sp>
        <p:nvSpPr>
          <p:cNvPr id="4" name="Rectangle 3"/>
          <p:cNvSpPr txBox="1">
            <a:spLocks noChangeArrowheads="1"/>
          </p:cNvSpPr>
          <p:nvPr/>
        </p:nvSpPr>
        <p:spPr>
          <a:xfrm>
            <a:off x="1574796" y="1066800"/>
            <a:ext cx="5401632" cy="3754874"/>
          </a:xfrm>
          <a:prstGeom prst="rect">
            <a:avLst/>
          </a:prstGeom>
          <a:noFill/>
        </p:spPr>
        <p:txBody>
          <a:bodyPr wrap="square">
            <a:spAutoFit/>
          </a:bodyPr>
          <a:lstStyle/>
          <a:p>
            <a:pPr marL="911225" lvl="1" indent="-400050" defTabSz="457200">
              <a:spcBef>
                <a:spcPct val="20000"/>
              </a:spcBef>
              <a:buFont typeface="+mj-lt"/>
              <a:buAutoNum type="alphaLcPeriod"/>
            </a:pPr>
            <a:endParaRPr lang="en-IN" sz="1400" dirty="0"/>
          </a:p>
          <a:p>
            <a:pPr marL="53975" defTabSz="457200">
              <a:spcBef>
                <a:spcPct val="20000"/>
              </a:spcBef>
            </a:pPr>
            <a:r>
              <a:rPr lang="en-IN" sz="1400" dirty="0"/>
              <a:t>A technique for visualizing classifier performance  </a:t>
            </a:r>
          </a:p>
          <a:p>
            <a:pPr marL="911225" lvl="1" indent="-400050" defTabSz="457200">
              <a:spcBef>
                <a:spcPct val="20000"/>
              </a:spcBef>
              <a:buFont typeface="+mj-lt"/>
              <a:buAutoNum type="alphaLcPeriod"/>
            </a:pPr>
            <a:r>
              <a:rPr lang="en-IN" sz="1400" dirty="0"/>
              <a:t>It is a graph between TP rate and FP rates</a:t>
            </a:r>
          </a:p>
          <a:p>
            <a:pPr marL="1368425" lvl="2" indent="-400050" defTabSz="457200">
              <a:spcBef>
                <a:spcPct val="20000"/>
              </a:spcBef>
              <a:buFont typeface="+mj-lt"/>
              <a:buAutoNum type="romanUcPeriod"/>
            </a:pPr>
            <a:r>
              <a:rPr lang="en-IN" sz="1400" dirty="0"/>
              <a:t>TP rate =  TP / total positive</a:t>
            </a:r>
          </a:p>
          <a:p>
            <a:pPr marL="1368425" lvl="2" indent="-400050" defTabSz="457200">
              <a:spcBef>
                <a:spcPct val="20000"/>
              </a:spcBef>
              <a:buFont typeface="+mj-lt"/>
              <a:buAutoNum type="romanUcPeriod"/>
            </a:pPr>
            <a:r>
              <a:rPr lang="en-IN" sz="1400" dirty="0"/>
              <a:t>FP  rate = FP / total negative</a:t>
            </a:r>
          </a:p>
          <a:p>
            <a:pPr marL="854075" lvl="1" indent="-342900" defTabSz="457200">
              <a:spcBef>
                <a:spcPct val="20000"/>
              </a:spcBef>
              <a:buFont typeface="+mj-lt"/>
              <a:buAutoNum type="alphaLcPeriod"/>
            </a:pPr>
            <a:r>
              <a:rPr lang="en-IN" sz="1400" dirty="0"/>
              <a:t>ROC graph is a trade off between benefits (TP) and costs (FP)</a:t>
            </a:r>
          </a:p>
          <a:p>
            <a:pPr marL="854075" lvl="1" indent="-342900" defTabSz="457200">
              <a:spcBef>
                <a:spcPct val="20000"/>
              </a:spcBef>
              <a:buFont typeface="+mj-lt"/>
              <a:buAutoNum type="alphaLcPeriod"/>
            </a:pPr>
            <a:r>
              <a:rPr lang="en-IN" sz="1400" dirty="0"/>
              <a:t>The point (0,1) represents perfect classified (e.g. D)</a:t>
            </a:r>
          </a:p>
          <a:p>
            <a:pPr marL="1368425" lvl="2" indent="-400050" defTabSz="457200">
              <a:spcBef>
                <a:spcPct val="20000"/>
              </a:spcBef>
              <a:buFont typeface="+mj-lt"/>
              <a:buAutoNum type="romanUcPeriod"/>
            </a:pPr>
            <a:r>
              <a:rPr lang="en-IN" sz="1400" dirty="0"/>
              <a:t>TP = 1 and FP = 0</a:t>
            </a:r>
          </a:p>
          <a:p>
            <a:pPr marL="1368425" lvl="2" indent="-400050" defTabSz="457200">
              <a:spcBef>
                <a:spcPct val="20000"/>
              </a:spcBef>
              <a:buFont typeface="+mj-lt"/>
              <a:buAutoNum type="romanUcPeriod"/>
            </a:pPr>
            <a:endParaRPr lang="en-IN" sz="1400" dirty="0"/>
          </a:p>
          <a:p>
            <a:pPr marL="911225" lvl="1" indent="-400050" defTabSz="457200">
              <a:spcBef>
                <a:spcPct val="20000"/>
              </a:spcBef>
              <a:buFont typeface="+mj-lt"/>
              <a:buAutoNum type="alphaLcPeriod"/>
            </a:pPr>
            <a:r>
              <a:rPr lang="en-IN" sz="1400" dirty="0"/>
              <a:t>Classifiers very close to Y axis and lower (nearer to x axis) are conservative models and strict in classifying positives (low TP rate)</a:t>
            </a:r>
          </a:p>
          <a:p>
            <a:pPr marL="911225" lvl="1" indent="-400050" defTabSz="457200">
              <a:spcBef>
                <a:spcPct val="20000"/>
              </a:spcBef>
              <a:buFont typeface="+mj-lt"/>
              <a:buAutoNum type="alphaLcPeriod"/>
            </a:pPr>
            <a:r>
              <a:rPr lang="en-IN" sz="1400" dirty="0"/>
              <a:t>Classifiers on top right are liberal in classifying positives hence higher TP rate and FP rate </a:t>
            </a:r>
          </a:p>
        </p:txBody>
      </p:sp>
      <p:pic>
        <p:nvPicPr>
          <p:cNvPr id="1314819" name="Picture 3"/>
          <p:cNvPicPr>
            <a:picLocks noChangeAspect="1" noChangeArrowheads="1"/>
          </p:cNvPicPr>
          <p:nvPr/>
        </p:nvPicPr>
        <p:blipFill>
          <a:blip r:embed="rId3" cstate="print"/>
          <a:srcRect/>
          <a:stretch>
            <a:fillRect/>
          </a:stretch>
        </p:blipFill>
        <p:spPr bwMode="auto">
          <a:xfrm>
            <a:off x="7779996" y="3886200"/>
            <a:ext cx="2202205" cy="2133600"/>
          </a:xfrm>
          <a:prstGeom prst="rect">
            <a:avLst/>
          </a:prstGeom>
          <a:noFill/>
          <a:ln w="9525">
            <a:noFill/>
            <a:miter lim="800000"/>
            <a:headEnd/>
            <a:tailEnd/>
          </a:ln>
        </p:spPr>
      </p:pic>
      <p:sp>
        <p:nvSpPr>
          <p:cNvPr id="6" name="Title 2">
            <a:extLst>
              <a:ext uri="{FF2B5EF4-FFF2-40B4-BE49-F238E27FC236}">
                <a16:creationId xmlns:a16="http://schemas.microsoft.com/office/drawing/2014/main" id="{F8282581-D7A4-49F9-8617-996E8ECBA0A2}"/>
              </a:ext>
            </a:extLst>
          </p:cNvPr>
          <p:cNvSpPr txBox="1">
            <a:spLocks/>
          </p:cNvSpPr>
          <p:nvPr/>
        </p:nvSpPr>
        <p:spPr>
          <a:xfrm>
            <a:off x="15602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a:r>
              <a:rPr lang="en-IN" u="sng" kern="0" dirty="0">
                <a:solidFill>
                  <a:sysClr val="windowText" lastClr="000000"/>
                </a:solidFill>
              </a:rPr>
              <a:t>Receiver Operating Characteristics (ROC) Curve</a:t>
            </a:r>
          </a:p>
        </p:txBody>
      </p:sp>
    </p:spTree>
    <p:extLst>
      <p:ext uri="{BB962C8B-B14F-4D97-AF65-F5344CB8AC3E}">
        <p14:creationId xmlns:p14="http://schemas.microsoft.com/office/powerpoint/2010/main" val="14302253"/>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a:extLst>
              <a:ext uri="{FF2B5EF4-FFF2-40B4-BE49-F238E27FC236}">
                <a16:creationId xmlns:a16="http://schemas.microsoft.com/office/drawing/2014/main" id="{A73DFBFB-DE96-4CCA-A7D4-B0BE95FFB0A2}"/>
              </a:ext>
            </a:extLst>
          </p:cNvPr>
          <p:cNvSpPr/>
          <p:nvPr/>
        </p:nvSpPr>
        <p:spPr>
          <a:xfrm>
            <a:off x="4267200" y="3490686"/>
            <a:ext cx="381000" cy="381000"/>
          </a:xfrm>
          <a:prstGeom prst="ellipse">
            <a:avLst/>
          </a:prstGeom>
          <a:noFill/>
          <a:ln w="254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0" name="Oval 59">
            <a:extLst>
              <a:ext uri="{FF2B5EF4-FFF2-40B4-BE49-F238E27FC236}">
                <a16:creationId xmlns:a16="http://schemas.microsoft.com/office/drawing/2014/main" id="{F6E081AF-8956-4245-BE74-7485F5A94B42}"/>
              </a:ext>
            </a:extLst>
          </p:cNvPr>
          <p:cNvSpPr/>
          <p:nvPr/>
        </p:nvSpPr>
        <p:spPr>
          <a:xfrm>
            <a:off x="4800600" y="4481286"/>
            <a:ext cx="381000" cy="381000"/>
          </a:xfrm>
          <a:prstGeom prst="ellipse">
            <a:avLst/>
          </a:prstGeom>
          <a:noFill/>
          <a:ln w="254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1" name="Oval 60">
            <a:extLst>
              <a:ext uri="{FF2B5EF4-FFF2-40B4-BE49-F238E27FC236}">
                <a16:creationId xmlns:a16="http://schemas.microsoft.com/office/drawing/2014/main" id="{D0A43513-6E74-4DBA-9555-EEC9F4ECDB59}"/>
              </a:ext>
            </a:extLst>
          </p:cNvPr>
          <p:cNvSpPr/>
          <p:nvPr/>
        </p:nvSpPr>
        <p:spPr>
          <a:xfrm>
            <a:off x="7086600" y="2500086"/>
            <a:ext cx="381000" cy="381000"/>
          </a:xfrm>
          <a:prstGeom prst="ellipse">
            <a:avLst/>
          </a:prstGeom>
          <a:noFill/>
          <a:ln w="254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2" name="TextBox 61">
            <a:extLst>
              <a:ext uri="{FF2B5EF4-FFF2-40B4-BE49-F238E27FC236}">
                <a16:creationId xmlns:a16="http://schemas.microsoft.com/office/drawing/2014/main" id="{9D1C7E67-8C62-4B99-9C9A-6523CF29AD7B}"/>
              </a:ext>
            </a:extLst>
          </p:cNvPr>
          <p:cNvSpPr txBox="1"/>
          <p:nvPr/>
        </p:nvSpPr>
        <p:spPr>
          <a:xfrm>
            <a:off x="5181600" y="5595258"/>
            <a:ext cx="914400" cy="30777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BP level</a:t>
            </a:r>
          </a:p>
        </p:txBody>
      </p:sp>
      <p:sp>
        <p:nvSpPr>
          <p:cNvPr id="63" name="Oval 62">
            <a:extLst>
              <a:ext uri="{FF2B5EF4-FFF2-40B4-BE49-F238E27FC236}">
                <a16:creationId xmlns:a16="http://schemas.microsoft.com/office/drawing/2014/main" id="{DC917E47-0AB0-45BB-98ED-EB6EEE0C57F1}"/>
              </a:ext>
            </a:extLst>
          </p:cNvPr>
          <p:cNvSpPr/>
          <p:nvPr/>
        </p:nvSpPr>
        <p:spPr>
          <a:xfrm>
            <a:off x="7162800" y="25762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4" name="Oval 63">
            <a:extLst>
              <a:ext uri="{FF2B5EF4-FFF2-40B4-BE49-F238E27FC236}">
                <a16:creationId xmlns:a16="http://schemas.microsoft.com/office/drawing/2014/main" id="{16587673-E63E-475C-88D3-2F683EE99A0D}"/>
              </a:ext>
            </a:extLst>
          </p:cNvPr>
          <p:cNvSpPr/>
          <p:nvPr/>
        </p:nvSpPr>
        <p:spPr>
          <a:xfrm>
            <a:off x="5029200" y="32620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5" name="Oval 64">
            <a:extLst>
              <a:ext uri="{FF2B5EF4-FFF2-40B4-BE49-F238E27FC236}">
                <a16:creationId xmlns:a16="http://schemas.microsoft.com/office/drawing/2014/main" id="{86CC8F59-6C72-4F9C-8DF4-1DD75C4756AB}"/>
              </a:ext>
            </a:extLst>
          </p:cNvPr>
          <p:cNvSpPr/>
          <p:nvPr/>
        </p:nvSpPr>
        <p:spPr>
          <a:xfrm>
            <a:off x="5105400" y="41002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6" name="Oval 65">
            <a:extLst>
              <a:ext uri="{FF2B5EF4-FFF2-40B4-BE49-F238E27FC236}">
                <a16:creationId xmlns:a16="http://schemas.microsoft.com/office/drawing/2014/main" id="{545AE873-C5D2-406D-A2ED-F007A8B110D4}"/>
              </a:ext>
            </a:extLst>
          </p:cNvPr>
          <p:cNvSpPr/>
          <p:nvPr/>
        </p:nvSpPr>
        <p:spPr>
          <a:xfrm>
            <a:off x="4343400" y="35668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7" name="Oval 66">
            <a:extLst>
              <a:ext uri="{FF2B5EF4-FFF2-40B4-BE49-F238E27FC236}">
                <a16:creationId xmlns:a16="http://schemas.microsoft.com/office/drawing/2014/main" id="{AFBD7A09-AFFD-47C3-B228-2FDC2E4FF46B}"/>
              </a:ext>
            </a:extLst>
          </p:cNvPr>
          <p:cNvSpPr/>
          <p:nvPr/>
        </p:nvSpPr>
        <p:spPr>
          <a:xfrm>
            <a:off x="5791200" y="50146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8" name="Oval 67">
            <a:extLst>
              <a:ext uri="{FF2B5EF4-FFF2-40B4-BE49-F238E27FC236}">
                <a16:creationId xmlns:a16="http://schemas.microsoft.com/office/drawing/2014/main" id="{AC5C0105-A346-426F-9269-3286E44785CD}"/>
              </a:ext>
            </a:extLst>
          </p:cNvPr>
          <p:cNvSpPr/>
          <p:nvPr/>
        </p:nvSpPr>
        <p:spPr>
          <a:xfrm>
            <a:off x="5638800" y="44050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9" name="Oval 68">
            <a:extLst>
              <a:ext uri="{FF2B5EF4-FFF2-40B4-BE49-F238E27FC236}">
                <a16:creationId xmlns:a16="http://schemas.microsoft.com/office/drawing/2014/main" id="{E1D21954-D08D-4468-AC42-CF0E23A2FA2A}"/>
              </a:ext>
            </a:extLst>
          </p:cNvPr>
          <p:cNvSpPr/>
          <p:nvPr/>
        </p:nvSpPr>
        <p:spPr>
          <a:xfrm>
            <a:off x="5029200" y="50146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0" name="Oval 69">
            <a:extLst>
              <a:ext uri="{FF2B5EF4-FFF2-40B4-BE49-F238E27FC236}">
                <a16:creationId xmlns:a16="http://schemas.microsoft.com/office/drawing/2014/main" id="{908AE3CE-3365-4388-8444-A5ECC0EB91E1}"/>
              </a:ext>
            </a:extLst>
          </p:cNvPr>
          <p:cNvSpPr/>
          <p:nvPr/>
        </p:nvSpPr>
        <p:spPr>
          <a:xfrm>
            <a:off x="6477000" y="47098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4966B6C2-ED9C-48B7-B2E0-3400D8F24329}"/>
              </a:ext>
            </a:extLst>
          </p:cNvPr>
          <p:cNvSpPr/>
          <p:nvPr/>
        </p:nvSpPr>
        <p:spPr>
          <a:xfrm>
            <a:off x="6172200" y="34906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2" name="Oval 71">
            <a:extLst>
              <a:ext uri="{FF2B5EF4-FFF2-40B4-BE49-F238E27FC236}">
                <a16:creationId xmlns:a16="http://schemas.microsoft.com/office/drawing/2014/main" id="{5DD34B8B-C4A3-47E2-9695-D73E4A81488F}"/>
              </a:ext>
            </a:extLst>
          </p:cNvPr>
          <p:cNvSpPr/>
          <p:nvPr/>
        </p:nvSpPr>
        <p:spPr>
          <a:xfrm>
            <a:off x="5410200" y="39478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3" name="Oval 72">
            <a:extLst>
              <a:ext uri="{FF2B5EF4-FFF2-40B4-BE49-F238E27FC236}">
                <a16:creationId xmlns:a16="http://schemas.microsoft.com/office/drawing/2014/main" id="{8C0BCE92-D585-4B6B-AB3F-19B40FD4B5A8}"/>
              </a:ext>
            </a:extLst>
          </p:cNvPr>
          <p:cNvSpPr/>
          <p:nvPr/>
        </p:nvSpPr>
        <p:spPr>
          <a:xfrm>
            <a:off x="5791200" y="30334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4" name="Oval 73">
            <a:extLst>
              <a:ext uri="{FF2B5EF4-FFF2-40B4-BE49-F238E27FC236}">
                <a16:creationId xmlns:a16="http://schemas.microsoft.com/office/drawing/2014/main" id="{DB6853C0-4470-4A0E-AA79-24CD51CC747A}"/>
              </a:ext>
            </a:extLst>
          </p:cNvPr>
          <p:cNvSpPr/>
          <p:nvPr/>
        </p:nvSpPr>
        <p:spPr>
          <a:xfrm>
            <a:off x="7162800" y="42526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5" name="Oval 74">
            <a:extLst>
              <a:ext uri="{FF2B5EF4-FFF2-40B4-BE49-F238E27FC236}">
                <a16:creationId xmlns:a16="http://schemas.microsoft.com/office/drawing/2014/main" id="{64865345-A37F-423E-97D5-C9371390D775}"/>
              </a:ext>
            </a:extLst>
          </p:cNvPr>
          <p:cNvSpPr/>
          <p:nvPr/>
        </p:nvSpPr>
        <p:spPr>
          <a:xfrm>
            <a:off x="6248400" y="39478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6" name="Oval 75">
            <a:extLst>
              <a:ext uri="{FF2B5EF4-FFF2-40B4-BE49-F238E27FC236}">
                <a16:creationId xmlns:a16="http://schemas.microsoft.com/office/drawing/2014/main" id="{5A0DD687-60E4-4320-830D-2C50431262F1}"/>
              </a:ext>
            </a:extLst>
          </p:cNvPr>
          <p:cNvSpPr/>
          <p:nvPr/>
        </p:nvSpPr>
        <p:spPr>
          <a:xfrm>
            <a:off x="6705600" y="31858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7" name="Oval 76">
            <a:extLst>
              <a:ext uri="{FF2B5EF4-FFF2-40B4-BE49-F238E27FC236}">
                <a16:creationId xmlns:a16="http://schemas.microsoft.com/office/drawing/2014/main" id="{E9A5B8D9-E9FD-4143-950D-A8D6B9738D47}"/>
              </a:ext>
            </a:extLst>
          </p:cNvPr>
          <p:cNvSpPr/>
          <p:nvPr/>
        </p:nvSpPr>
        <p:spPr>
          <a:xfrm>
            <a:off x="7315200" y="34144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8" name="Oval 77">
            <a:extLst>
              <a:ext uri="{FF2B5EF4-FFF2-40B4-BE49-F238E27FC236}">
                <a16:creationId xmlns:a16="http://schemas.microsoft.com/office/drawing/2014/main" id="{93884DB6-E911-4AB0-97AF-8C48E2BC859D}"/>
              </a:ext>
            </a:extLst>
          </p:cNvPr>
          <p:cNvSpPr/>
          <p:nvPr/>
        </p:nvSpPr>
        <p:spPr>
          <a:xfrm>
            <a:off x="4953000" y="45574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1" i="0" u="none" strike="noStrike" kern="0" cap="none" spc="0" normalizeH="0" baseline="0" noProof="0" dirty="0">
              <a:ln>
                <a:noFill/>
              </a:ln>
              <a:solidFill>
                <a:srgbClr val="FFFFFF"/>
              </a:solidFill>
              <a:effectLst/>
              <a:uLnTx/>
              <a:uFillTx/>
              <a:latin typeface="Arial"/>
              <a:ea typeface="+mn-ea"/>
              <a:cs typeface="+mn-cs"/>
            </a:endParaRPr>
          </a:p>
        </p:txBody>
      </p:sp>
      <p:sp>
        <p:nvSpPr>
          <p:cNvPr id="79" name="TextBox 78">
            <a:extLst>
              <a:ext uri="{FF2B5EF4-FFF2-40B4-BE49-F238E27FC236}">
                <a16:creationId xmlns:a16="http://schemas.microsoft.com/office/drawing/2014/main" id="{4B0D43D9-E8F2-4038-B116-4474FE3F29DF}"/>
              </a:ext>
            </a:extLst>
          </p:cNvPr>
          <p:cNvSpPr txBox="1"/>
          <p:nvPr/>
        </p:nvSpPr>
        <p:spPr>
          <a:xfrm rot="16200000">
            <a:off x="3087589" y="3955469"/>
            <a:ext cx="838200" cy="30777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Sugar</a:t>
            </a:r>
          </a:p>
        </p:txBody>
      </p:sp>
      <p:sp>
        <p:nvSpPr>
          <p:cNvPr id="80" name="TextBox 79">
            <a:extLst>
              <a:ext uri="{FF2B5EF4-FFF2-40B4-BE49-F238E27FC236}">
                <a16:creationId xmlns:a16="http://schemas.microsoft.com/office/drawing/2014/main" id="{C55ADA9A-59F4-4038-9816-F555C90910BB}"/>
              </a:ext>
            </a:extLst>
          </p:cNvPr>
          <p:cNvSpPr txBox="1"/>
          <p:nvPr/>
        </p:nvSpPr>
        <p:spPr>
          <a:xfrm rot="18754902">
            <a:off x="3811641" y="4760995"/>
            <a:ext cx="687289" cy="30628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Age</a:t>
            </a:r>
          </a:p>
        </p:txBody>
      </p:sp>
      <p:cxnSp>
        <p:nvCxnSpPr>
          <p:cNvPr id="81" name="Straight Connector 80">
            <a:extLst>
              <a:ext uri="{FF2B5EF4-FFF2-40B4-BE49-F238E27FC236}">
                <a16:creationId xmlns:a16="http://schemas.microsoft.com/office/drawing/2014/main" id="{9E8CE3AC-CF68-45B6-B0EE-56FA7DBE15C1}"/>
              </a:ext>
            </a:extLst>
          </p:cNvPr>
          <p:cNvCxnSpPr/>
          <p:nvPr/>
        </p:nvCxnSpPr>
        <p:spPr>
          <a:xfrm flipV="1">
            <a:off x="3733800" y="4557486"/>
            <a:ext cx="990600" cy="990600"/>
          </a:xfrm>
          <a:prstGeom prst="line">
            <a:avLst/>
          </a:prstGeom>
          <a:noFill/>
          <a:ln w="25400" cap="flat" cmpd="sng" algn="ctr">
            <a:solidFill>
              <a:srgbClr val="03A2DF"/>
            </a:solidFill>
            <a:prstDash val="dash"/>
          </a:ln>
          <a:effectLst>
            <a:outerShdw blurRad="40000" dist="20000" dir="5400000" rotWithShape="0">
              <a:srgbClr val="000000">
                <a:alpha val="38000"/>
              </a:srgbClr>
            </a:outerShdw>
          </a:effectLst>
        </p:spPr>
      </p:cxnSp>
      <p:grpSp>
        <p:nvGrpSpPr>
          <p:cNvPr id="82" name="Group 128">
            <a:extLst>
              <a:ext uri="{FF2B5EF4-FFF2-40B4-BE49-F238E27FC236}">
                <a16:creationId xmlns:a16="http://schemas.microsoft.com/office/drawing/2014/main" id="{C32732FD-7200-4CEC-B2FB-5111904A4779}"/>
              </a:ext>
            </a:extLst>
          </p:cNvPr>
          <p:cNvGrpSpPr/>
          <p:nvPr/>
        </p:nvGrpSpPr>
        <p:grpSpPr>
          <a:xfrm>
            <a:off x="6477000" y="5943600"/>
            <a:ext cx="2667000" cy="529123"/>
            <a:chOff x="6477000" y="5943600"/>
            <a:chExt cx="2667000" cy="529123"/>
          </a:xfrm>
        </p:grpSpPr>
        <p:sp>
          <p:nvSpPr>
            <p:cNvPr id="83" name="Oval 82">
              <a:extLst>
                <a:ext uri="{FF2B5EF4-FFF2-40B4-BE49-F238E27FC236}">
                  <a16:creationId xmlns:a16="http://schemas.microsoft.com/office/drawing/2014/main" id="{6E473581-44B1-4690-A90F-E54BA56E64E9}"/>
                </a:ext>
              </a:extLst>
            </p:cNvPr>
            <p:cNvSpPr/>
            <p:nvPr/>
          </p:nvSpPr>
          <p:spPr>
            <a:xfrm>
              <a:off x="6477000" y="6019800"/>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84" name="Oval 83">
              <a:extLst>
                <a:ext uri="{FF2B5EF4-FFF2-40B4-BE49-F238E27FC236}">
                  <a16:creationId xmlns:a16="http://schemas.microsoft.com/office/drawing/2014/main" id="{56BAE921-DE71-4D2D-871C-50D965579203}"/>
                </a:ext>
              </a:extLst>
            </p:cNvPr>
            <p:cNvSpPr/>
            <p:nvPr/>
          </p:nvSpPr>
          <p:spPr>
            <a:xfrm>
              <a:off x="6477000" y="6241146"/>
              <a:ext cx="152400" cy="152400"/>
            </a:xfrm>
            <a:prstGeom prst="ellipse">
              <a:avLst/>
            </a:prstGeom>
            <a:solidFill>
              <a:srgbClr val="C0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85" name="TextBox 84">
              <a:extLst>
                <a:ext uri="{FF2B5EF4-FFF2-40B4-BE49-F238E27FC236}">
                  <a16:creationId xmlns:a16="http://schemas.microsoft.com/office/drawing/2014/main" id="{8DCD9FB8-129B-48DB-A827-E508CA47B366}"/>
                </a:ext>
              </a:extLst>
            </p:cNvPr>
            <p:cNvSpPr txBox="1"/>
            <p:nvPr/>
          </p:nvSpPr>
          <p:spPr>
            <a:xfrm>
              <a:off x="6705600" y="5943600"/>
              <a:ext cx="1676400" cy="30777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Heart healthy</a:t>
              </a:r>
            </a:p>
          </p:txBody>
        </p:sp>
        <p:sp>
          <p:nvSpPr>
            <p:cNvPr id="86" name="TextBox 85">
              <a:extLst>
                <a:ext uri="{FF2B5EF4-FFF2-40B4-BE49-F238E27FC236}">
                  <a16:creationId xmlns:a16="http://schemas.microsoft.com/office/drawing/2014/main" id="{650F887A-7B12-4387-B179-11A028BC8E3C}"/>
                </a:ext>
              </a:extLst>
            </p:cNvPr>
            <p:cNvSpPr txBox="1"/>
            <p:nvPr/>
          </p:nvSpPr>
          <p:spPr>
            <a:xfrm>
              <a:off x="6705600" y="6164946"/>
              <a:ext cx="2438400" cy="30777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Potential heart ailments</a:t>
              </a:r>
            </a:p>
          </p:txBody>
        </p:sp>
      </p:grpSp>
      <p:cxnSp>
        <p:nvCxnSpPr>
          <p:cNvPr id="87" name="Straight Connector 86">
            <a:extLst>
              <a:ext uri="{FF2B5EF4-FFF2-40B4-BE49-F238E27FC236}">
                <a16:creationId xmlns:a16="http://schemas.microsoft.com/office/drawing/2014/main" id="{AB976F9E-3CCE-46A5-95B6-B2D73813766E}"/>
              </a:ext>
            </a:extLst>
          </p:cNvPr>
          <p:cNvCxnSpPr/>
          <p:nvPr/>
        </p:nvCxnSpPr>
        <p:spPr>
          <a:xfrm>
            <a:off x="5105400" y="3414486"/>
            <a:ext cx="0" cy="2286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88" name="Straight Connector 87">
            <a:extLst>
              <a:ext uri="{FF2B5EF4-FFF2-40B4-BE49-F238E27FC236}">
                <a16:creationId xmlns:a16="http://schemas.microsoft.com/office/drawing/2014/main" id="{74E2C273-55EA-4AB2-BD31-E11908B6C3C0}"/>
              </a:ext>
            </a:extLst>
          </p:cNvPr>
          <p:cNvCxnSpPr/>
          <p:nvPr/>
        </p:nvCxnSpPr>
        <p:spPr>
          <a:xfrm>
            <a:off x="5867400" y="3185886"/>
            <a:ext cx="0" cy="3810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89" name="Straight Connector 88">
            <a:extLst>
              <a:ext uri="{FF2B5EF4-FFF2-40B4-BE49-F238E27FC236}">
                <a16:creationId xmlns:a16="http://schemas.microsoft.com/office/drawing/2014/main" id="{2346E4AD-42B6-4F9E-A694-CBF4ECB29BEF}"/>
              </a:ext>
            </a:extLst>
          </p:cNvPr>
          <p:cNvCxnSpPr/>
          <p:nvPr/>
        </p:nvCxnSpPr>
        <p:spPr>
          <a:xfrm>
            <a:off x="6248400" y="3643086"/>
            <a:ext cx="0" cy="2286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90" name="Straight Connector 89">
            <a:extLst>
              <a:ext uri="{FF2B5EF4-FFF2-40B4-BE49-F238E27FC236}">
                <a16:creationId xmlns:a16="http://schemas.microsoft.com/office/drawing/2014/main" id="{970582FA-3381-4B64-94A6-AC80A62FA99E}"/>
              </a:ext>
            </a:extLst>
          </p:cNvPr>
          <p:cNvCxnSpPr/>
          <p:nvPr/>
        </p:nvCxnSpPr>
        <p:spPr>
          <a:xfrm>
            <a:off x="6781800" y="3338286"/>
            <a:ext cx="0" cy="4572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91" name="Straight Connector 90">
            <a:extLst>
              <a:ext uri="{FF2B5EF4-FFF2-40B4-BE49-F238E27FC236}">
                <a16:creationId xmlns:a16="http://schemas.microsoft.com/office/drawing/2014/main" id="{FE1C49B2-D2A7-417D-9A65-649064B2F93D}"/>
              </a:ext>
            </a:extLst>
          </p:cNvPr>
          <p:cNvCxnSpPr/>
          <p:nvPr/>
        </p:nvCxnSpPr>
        <p:spPr>
          <a:xfrm>
            <a:off x="7391400" y="3566886"/>
            <a:ext cx="0" cy="4572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92" name="Straight Connector 91">
            <a:extLst>
              <a:ext uri="{FF2B5EF4-FFF2-40B4-BE49-F238E27FC236}">
                <a16:creationId xmlns:a16="http://schemas.microsoft.com/office/drawing/2014/main" id="{7E6F7D8C-C289-45BD-958B-6C865EB93A7E}"/>
              </a:ext>
            </a:extLst>
          </p:cNvPr>
          <p:cNvCxnSpPr/>
          <p:nvPr/>
        </p:nvCxnSpPr>
        <p:spPr>
          <a:xfrm>
            <a:off x="6324600" y="4100286"/>
            <a:ext cx="0" cy="2286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93" name="Straight Connector 92">
            <a:extLst>
              <a:ext uri="{FF2B5EF4-FFF2-40B4-BE49-F238E27FC236}">
                <a16:creationId xmlns:a16="http://schemas.microsoft.com/office/drawing/2014/main" id="{2ED35147-D1D4-4DD7-A7A8-6425B2DCB51F}"/>
              </a:ext>
            </a:extLst>
          </p:cNvPr>
          <p:cNvCxnSpPr/>
          <p:nvPr/>
        </p:nvCxnSpPr>
        <p:spPr>
          <a:xfrm>
            <a:off x="7239000" y="4405086"/>
            <a:ext cx="0" cy="2286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94" name="Straight Connector 93">
            <a:extLst>
              <a:ext uri="{FF2B5EF4-FFF2-40B4-BE49-F238E27FC236}">
                <a16:creationId xmlns:a16="http://schemas.microsoft.com/office/drawing/2014/main" id="{B7F9A7BF-4538-457E-ADE9-D008A2873D4B}"/>
              </a:ext>
            </a:extLst>
          </p:cNvPr>
          <p:cNvCxnSpPr/>
          <p:nvPr/>
        </p:nvCxnSpPr>
        <p:spPr>
          <a:xfrm>
            <a:off x="7239000" y="2728686"/>
            <a:ext cx="0" cy="12192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grpSp>
        <p:nvGrpSpPr>
          <p:cNvPr id="95" name="Group 121">
            <a:extLst>
              <a:ext uri="{FF2B5EF4-FFF2-40B4-BE49-F238E27FC236}">
                <a16:creationId xmlns:a16="http://schemas.microsoft.com/office/drawing/2014/main" id="{32B6CB04-403D-4944-BF6E-0002BE6E4595}"/>
              </a:ext>
            </a:extLst>
          </p:cNvPr>
          <p:cNvGrpSpPr/>
          <p:nvPr/>
        </p:nvGrpSpPr>
        <p:grpSpPr>
          <a:xfrm>
            <a:off x="3810000" y="2852058"/>
            <a:ext cx="4953000" cy="2162628"/>
            <a:chOff x="3810000" y="2743200"/>
            <a:chExt cx="4953000" cy="2162628"/>
          </a:xfrm>
        </p:grpSpPr>
        <p:cxnSp>
          <p:nvCxnSpPr>
            <p:cNvPr id="96" name="Straight Connector 95">
              <a:extLst>
                <a:ext uri="{FF2B5EF4-FFF2-40B4-BE49-F238E27FC236}">
                  <a16:creationId xmlns:a16="http://schemas.microsoft.com/office/drawing/2014/main" id="{9D7F952B-0DC3-422F-B536-8D4DB6694487}"/>
                </a:ext>
              </a:extLst>
            </p:cNvPr>
            <p:cNvCxnSpPr/>
            <p:nvPr/>
          </p:nvCxnSpPr>
          <p:spPr>
            <a:xfrm>
              <a:off x="3810000" y="3458028"/>
              <a:ext cx="4191000" cy="1447800"/>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97" name="Straight Connector 96">
              <a:extLst>
                <a:ext uri="{FF2B5EF4-FFF2-40B4-BE49-F238E27FC236}">
                  <a16:creationId xmlns:a16="http://schemas.microsoft.com/office/drawing/2014/main" id="{ED634606-AFB3-484E-9AE5-46305764FAFF}"/>
                </a:ext>
              </a:extLst>
            </p:cNvPr>
            <p:cNvCxnSpPr/>
            <p:nvPr/>
          </p:nvCxnSpPr>
          <p:spPr>
            <a:xfrm flipV="1">
              <a:off x="8001000" y="4191000"/>
              <a:ext cx="762000" cy="685800"/>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98" name="Straight Connector 97">
              <a:extLst>
                <a:ext uri="{FF2B5EF4-FFF2-40B4-BE49-F238E27FC236}">
                  <a16:creationId xmlns:a16="http://schemas.microsoft.com/office/drawing/2014/main" id="{EF051685-8F07-4E7E-BFD0-618116035119}"/>
                </a:ext>
              </a:extLst>
            </p:cNvPr>
            <p:cNvCxnSpPr/>
            <p:nvPr/>
          </p:nvCxnSpPr>
          <p:spPr>
            <a:xfrm flipH="1" flipV="1">
              <a:off x="4648200" y="2743200"/>
              <a:ext cx="4114800" cy="1447800"/>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56BF2E7D-D946-4B1E-964F-7BA1D0878E2B}"/>
                </a:ext>
              </a:extLst>
            </p:cNvPr>
            <p:cNvCxnSpPr/>
            <p:nvPr/>
          </p:nvCxnSpPr>
          <p:spPr>
            <a:xfrm flipH="1">
              <a:off x="3810000" y="2743200"/>
              <a:ext cx="838200" cy="685800"/>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grpSp>
      <p:cxnSp>
        <p:nvCxnSpPr>
          <p:cNvPr id="100" name="Straight Connector 99">
            <a:extLst>
              <a:ext uri="{FF2B5EF4-FFF2-40B4-BE49-F238E27FC236}">
                <a16:creationId xmlns:a16="http://schemas.microsoft.com/office/drawing/2014/main" id="{988F0E4C-F0F4-4EA4-945E-928D7C686A8B}"/>
              </a:ext>
            </a:extLst>
          </p:cNvPr>
          <p:cNvCxnSpPr/>
          <p:nvPr/>
        </p:nvCxnSpPr>
        <p:spPr>
          <a:xfrm>
            <a:off x="5486400" y="4100286"/>
            <a:ext cx="0" cy="0"/>
          </a:xfrm>
          <a:prstGeom prst="line">
            <a:avLst/>
          </a:prstGeom>
          <a:noFill/>
          <a:ln w="25400" cap="flat" cmpd="sng" algn="ctr">
            <a:solidFill>
              <a:srgbClr val="03A2DF"/>
            </a:solidFill>
            <a:prstDash val="solid"/>
          </a:ln>
          <a:effectLst>
            <a:outerShdw blurRad="40000" dist="20000" dir="5400000" rotWithShape="0">
              <a:srgbClr val="000000">
                <a:alpha val="38000"/>
              </a:srgbClr>
            </a:outerShdw>
          </a:effectLst>
        </p:spPr>
      </p:cxnSp>
      <p:cxnSp>
        <p:nvCxnSpPr>
          <p:cNvPr id="101" name="Straight Connector 100">
            <a:extLst>
              <a:ext uri="{FF2B5EF4-FFF2-40B4-BE49-F238E27FC236}">
                <a16:creationId xmlns:a16="http://schemas.microsoft.com/office/drawing/2014/main" id="{8544ABD1-2AAA-467E-9C87-5FCC7AA3B1B1}"/>
              </a:ext>
            </a:extLst>
          </p:cNvPr>
          <p:cNvCxnSpPr/>
          <p:nvPr/>
        </p:nvCxnSpPr>
        <p:spPr>
          <a:xfrm>
            <a:off x="5486400" y="4100286"/>
            <a:ext cx="0" cy="76200"/>
          </a:xfrm>
          <a:prstGeom prst="line">
            <a:avLst/>
          </a:prstGeom>
          <a:noFill/>
          <a:ln w="9525" cap="flat" cmpd="sng" algn="ctr">
            <a:solidFill>
              <a:sysClr val="windowText" lastClr="000000"/>
            </a:solidFill>
            <a:prstDash val="dash"/>
          </a:ln>
          <a:effectLst>
            <a:outerShdw blurRad="40000" dist="20000" dir="5400000" rotWithShape="0">
              <a:srgbClr val="000000">
                <a:alpha val="38000"/>
              </a:srgbClr>
            </a:outerShdw>
          </a:effectLst>
        </p:spPr>
      </p:cxnSp>
      <p:cxnSp>
        <p:nvCxnSpPr>
          <p:cNvPr id="102" name="Straight Connector 101">
            <a:extLst>
              <a:ext uri="{FF2B5EF4-FFF2-40B4-BE49-F238E27FC236}">
                <a16:creationId xmlns:a16="http://schemas.microsoft.com/office/drawing/2014/main" id="{D8352D90-C2A0-4265-AAF5-C3C8F7EFA3AE}"/>
              </a:ext>
            </a:extLst>
          </p:cNvPr>
          <p:cNvCxnSpPr/>
          <p:nvPr/>
        </p:nvCxnSpPr>
        <p:spPr>
          <a:xfrm>
            <a:off x="4419600" y="3719286"/>
            <a:ext cx="0" cy="76200"/>
          </a:xfrm>
          <a:prstGeom prst="line">
            <a:avLst/>
          </a:prstGeom>
          <a:noFill/>
          <a:ln w="9525" cap="flat" cmpd="sng" algn="ctr">
            <a:solidFill>
              <a:sysClr val="windowText" lastClr="000000"/>
            </a:solidFill>
            <a:prstDash val="dash"/>
          </a:ln>
          <a:effectLst>
            <a:outerShdw blurRad="40000" dist="20000" dir="5400000" rotWithShape="0">
              <a:srgbClr val="000000">
                <a:alpha val="38000"/>
              </a:srgbClr>
            </a:outerShdw>
          </a:effectLst>
        </p:spPr>
      </p:cxnSp>
      <p:grpSp>
        <p:nvGrpSpPr>
          <p:cNvPr id="103" name="Group 131">
            <a:extLst>
              <a:ext uri="{FF2B5EF4-FFF2-40B4-BE49-F238E27FC236}">
                <a16:creationId xmlns:a16="http://schemas.microsoft.com/office/drawing/2014/main" id="{FDC9F744-BE38-4356-BF2A-70D04CF1DA87}"/>
              </a:ext>
            </a:extLst>
          </p:cNvPr>
          <p:cNvGrpSpPr/>
          <p:nvPr/>
        </p:nvGrpSpPr>
        <p:grpSpPr>
          <a:xfrm>
            <a:off x="3127830" y="6096000"/>
            <a:ext cx="2815770" cy="304801"/>
            <a:chOff x="1752600" y="5791200"/>
            <a:chExt cx="2815770" cy="304801"/>
          </a:xfrm>
        </p:grpSpPr>
        <p:sp>
          <p:nvSpPr>
            <p:cNvPr id="104" name="TextBox 103">
              <a:extLst>
                <a:ext uri="{FF2B5EF4-FFF2-40B4-BE49-F238E27FC236}">
                  <a16:creationId xmlns:a16="http://schemas.microsoft.com/office/drawing/2014/main" id="{6CE65942-7C1D-4F46-9EA0-573709A03D6D}"/>
                </a:ext>
              </a:extLst>
            </p:cNvPr>
            <p:cNvSpPr txBox="1"/>
            <p:nvPr/>
          </p:nvSpPr>
          <p:spPr>
            <a:xfrm>
              <a:off x="1752600" y="5791201"/>
              <a:ext cx="2057400" cy="30480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Erroneous classification</a:t>
              </a:r>
            </a:p>
          </p:txBody>
        </p:sp>
        <p:sp>
          <p:nvSpPr>
            <p:cNvPr id="105" name="Oval 104">
              <a:extLst>
                <a:ext uri="{FF2B5EF4-FFF2-40B4-BE49-F238E27FC236}">
                  <a16:creationId xmlns:a16="http://schemas.microsoft.com/office/drawing/2014/main" id="{3CAB3DD2-DF2B-470C-AF7A-20A86614C10E}"/>
                </a:ext>
              </a:extLst>
            </p:cNvPr>
            <p:cNvSpPr/>
            <p:nvPr/>
          </p:nvSpPr>
          <p:spPr>
            <a:xfrm>
              <a:off x="3962400" y="5867400"/>
              <a:ext cx="152400" cy="152400"/>
            </a:xfrm>
            <a:prstGeom prst="ellipse">
              <a:avLst/>
            </a:prstGeom>
            <a:solidFill>
              <a:srgbClr val="C0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6" name="Oval 105">
              <a:extLst>
                <a:ext uri="{FF2B5EF4-FFF2-40B4-BE49-F238E27FC236}">
                  <a16:creationId xmlns:a16="http://schemas.microsoft.com/office/drawing/2014/main" id="{26DF80D7-B731-4796-B085-8A7A3C0FE52E}"/>
                </a:ext>
              </a:extLst>
            </p:cNvPr>
            <p:cNvSpPr/>
            <p:nvPr/>
          </p:nvSpPr>
          <p:spPr>
            <a:xfrm>
              <a:off x="4339770" y="5867400"/>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7" name="Oval 106">
              <a:extLst>
                <a:ext uri="{FF2B5EF4-FFF2-40B4-BE49-F238E27FC236}">
                  <a16:creationId xmlns:a16="http://schemas.microsoft.com/office/drawing/2014/main" id="{271FE20C-3579-4927-BF67-680E0884C5CC}"/>
                </a:ext>
              </a:extLst>
            </p:cNvPr>
            <p:cNvSpPr/>
            <p:nvPr/>
          </p:nvSpPr>
          <p:spPr>
            <a:xfrm>
              <a:off x="3886200" y="5791200"/>
              <a:ext cx="304800" cy="304800"/>
            </a:xfrm>
            <a:prstGeom prst="ellipse">
              <a:avLst/>
            </a:prstGeom>
            <a:noFill/>
            <a:ln w="1587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8" name="Oval 107">
              <a:extLst>
                <a:ext uri="{FF2B5EF4-FFF2-40B4-BE49-F238E27FC236}">
                  <a16:creationId xmlns:a16="http://schemas.microsoft.com/office/drawing/2014/main" id="{D4D0240F-0139-4770-B637-B99B30748056}"/>
                </a:ext>
              </a:extLst>
            </p:cNvPr>
            <p:cNvSpPr/>
            <p:nvPr/>
          </p:nvSpPr>
          <p:spPr>
            <a:xfrm>
              <a:off x="4263570" y="5791200"/>
              <a:ext cx="304800" cy="304800"/>
            </a:xfrm>
            <a:prstGeom prst="ellipse">
              <a:avLst/>
            </a:prstGeom>
            <a:noFill/>
            <a:ln w="1587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grpSp>
      <p:cxnSp>
        <p:nvCxnSpPr>
          <p:cNvPr id="109" name="Straight Connector 108">
            <a:extLst>
              <a:ext uri="{FF2B5EF4-FFF2-40B4-BE49-F238E27FC236}">
                <a16:creationId xmlns:a16="http://schemas.microsoft.com/office/drawing/2014/main" id="{F785968C-4E70-4DEB-883F-87935E15A895}"/>
              </a:ext>
            </a:extLst>
          </p:cNvPr>
          <p:cNvCxnSpPr/>
          <p:nvPr/>
        </p:nvCxnSpPr>
        <p:spPr>
          <a:xfrm>
            <a:off x="4724400" y="1647372"/>
            <a:ext cx="0" cy="1219200"/>
          </a:xfrm>
          <a:prstGeom prst="line">
            <a:avLst/>
          </a:prstGeom>
          <a:noFill/>
          <a:ln w="25400" cap="flat" cmpd="sng" algn="ctr">
            <a:solidFill>
              <a:srgbClr val="03A2DF"/>
            </a:solidFill>
            <a:prstDash val="dash"/>
          </a:ln>
          <a:effectLst>
            <a:outerShdw blurRad="40000" dist="20000" dir="5400000" rotWithShape="0">
              <a:srgbClr val="000000">
                <a:alpha val="38000"/>
              </a:srgbClr>
            </a:outerShdw>
          </a:effectLst>
        </p:spPr>
      </p:cxnSp>
      <p:cxnSp>
        <p:nvCxnSpPr>
          <p:cNvPr id="110" name="Straight Connector 109">
            <a:extLst>
              <a:ext uri="{FF2B5EF4-FFF2-40B4-BE49-F238E27FC236}">
                <a16:creationId xmlns:a16="http://schemas.microsoft.com/office/drawing/2014/main" id="{FB748D74-8838-41E1-A9B9-745DB9678CB2}"/>
              </a:ext>
            </a:extLst>
          </p:cNvPr>
          <p:cNvCxnSpPr/>
          <p:nvPr/>
        </p:nvCxnSpPr>
        <p:spPr>
          <a:xfrm>
            <a:off x="4724400" y="4557486"/>
            <a:ext cx="1828800" cy="0"/>
          </a:xfrm>
          <a:prstGeom prst="line">
            <a:avLst/>
          </a:prstGeom>
          <a:noFill/>
          <a:ln w="25400" cap="flat" cmpd="sng" algn="ctr">
            <a:solidFill>
              <a:srgbClr val="03A2DF"/>
            </a:solidFill>
            <a:prstDash val="dash"/>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535571BF-82B9-4021-B6DD-B14164F80C1A}"/>
              </a:ext>
            </a:extLst>
          </p:cNvPr>
          <p:cNvCxnSpPr/>
          <p:nvPr/>
        </p:nvCxnSpPr>
        <p:spPr>
          <a:xfrm>
            <a:off x="4724400" y="3947886"/>
            <a:ext cx="0" cy="609600"/>
          </a:xfrm>
          <a:prstGeom prst="line">
            <a:avLst/>
          </a:prstGeom>
          <a:noFill/>
          <a:ln w="25400" cap="flat" cmpd="sng" algn="ctr">
            <a:solidFill>
              <a:srgbClr val="03A2DF"/>
            </a:solidFill>
            <a:prstDash val="dash"/>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CF830607-95DA-4613-A3EF-E14014912E85}"/>
              </a:ext>
            </a:extLst>
          </p:cNvPr>
          <p:cNvCxnSpPr/>
          <p:nvPr/>
        </p:nvCxnSpPr>
        <p:spPr>
          <a:xfrm>
            <a:off x="8534400" y="4528458"/>
            <a:ext cx="228600" cy="0"/>
          </a:xfrm>
          <a:prstGeom prst="line">
            <a:avLst/>
          </a:prstGeom>
          <a:noFill/>
          <a:ln w="25400" cap="flat" cmpd="sng" algn="ctr">
            <a:solidFill>
              <a:srgbClr val="03A2DF"/>
            </a:solidFill>
            <a:prstDash val="dash"/>
          </a:ln>
          <a:effectLst>
            <a:outerShdw blurRad="40000" dist="20000" dir="5400000" rotWithShape="0">
              <a:srgbClr val="000000">
                <a:alpha val="38000"/>
              </a:srgbClr>
            </a:outerShdw>
          </a:effectLst>
        </p:spPr>
      </p:cxnSp>
      <p:sp>
        <p:nvSpPr>
          <p:cNvPr id="113" name="Cube 112">
            <a:extLst>
              <a:ext uri="{FF2B5EF4-FFF2-40B4-BE49-F238E27FC236}">
                <a16:creationId xmlns:a16="http://schemas.microsoft.com/office/drawing/2014/main" id="{B863163C-A910-4F68-A275-90D5501EA844}"/>
              </a:ext>
            </a:extLst>
          </p:cNvPr>
          <p:cNvSpPr/>
          <p:nvPr/>
        </p:nvSpPr>
        <p:spPr>
          <a:xfrm>
            <a:off x="3733800" y="1676400"/>
            <a:ext cx="5029200" cy="3886200"/>
          </a:xfrm>
          <a:prstGeom prst="cube">
            <a:avLst/>
          </a:prstGeom>
          <a:solidFill>
            <a:srgbClr val="03A2DF">
              <a:alpha val="2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119" name="Group 64">
            <a:extLst>
              <a:ext uri="{FF2B5EF4-FFF2-40B4-BE49-F238E27FC236}">
                <a16:creationId xmlns:a16="http://schemas.microsoft.com/office/drawing/2014/main" id="{5C31AD74-A264-456F-8B29-A305578DBBCA}"/>
              </a:ext>
            </a:extLst>
          </p:cNvPr>
          <p:cNvGrpSpPr/>
          <p:nvPr/>
        </p:nvGrpSpPr>
        <p:grpSpPr>
          <a:xfrm>
            <a:off x="685800" y="4895252"/>
            <a:ext cx="2057400" cy="381000"/>
            <a:chOff x="990600" y="5029200"/>
            <a:chExt cx="2057400" cy="381000"/>
          </a:xfrm>
        </p:grpSpPr>
        <p:sp>
          <p:nvSpPr>
            <p:cNvPr id="120" name="Rectangle 119">
              <a:extLst>
                <a:ext uri="{FF2B5EF4-FFF2-40B4-BE49-F238E27FC236}">
                  <a16:creationId xmlns:a16="http://schemas.microsoft.com/office/drawing/2014/main" id="{AC7EFE2F-3DEE-4330-9655-B9D1A9EB003A}"/>
                </a:ext>
              </a:extLst>
            </p:cNvPr>
            <p:cNvSpPr/>
            <p:nvPr/>
          </p:nvSpPr>
          <p:spPr>
            <a:xfrm>
              <a:off x="990600" y="5029200"/>
              <a:ext cx="2057400" cy="381000"/>
            </a:xfrm>
            <a:prstGeom prst="rect">
              <a:avLst/>
            </a:prstGeom>
            <a:gradFill rotWithShape="1">
              <a:gsLst>
                <a:gs pos="0">
                  <a:srgbClr val="03A2DF">
                    <a:tint val="100000"/>
                    <a:shade val="100000"/>
                    <a:satMod val="130000"/>
                  </a:srgbClr>
                </a:gs>
                <a:gs pos="100000">
                  <a:srgbClr val="03A2DF">
                    <a:tint val="50000"/>
                    <a:shade val="100000"/>
                    <a:satMod val="350000"/>
                  </a:srgbClr>
                </a:gs>
              </a:gsLst>
              <a:lin ang="16200000" scaled="0"/>
            </a:gra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21" name="Rectangle 120">
              <a:extLst>
                <a:ext uri="{FF2B5EF4-FFF2-40B4-BE49-F238E27FC236}">
                  <a16:creationId xmlns:a16="http://schemas.microsoft.com/office/drawing/2014/main" id="{52404545-D32A-4D37-BC70-6655E30D432D}"/>
                </a:ext>
              </a:extLst>
            </p:cNvPr>
            <p:cNvSpPr/>
            <p:nvPr/>
          </p:nvSpPr>
          <p:spPr>
            <a:xfrm>
              <a:off x="1066800" y="5029200"/>
              <a:ext cx="1947969" cy="369332"/>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800" b="1" i="0" u="none" strike="noStrike" kern="0" cap="none" spc="0" normalizeH="0" baseline="0" noProof="0" dirty="0" err="1">
                  <a:ln>
                    <a:noFill/>
                  </a:ln>
                  <a:solidFill>
                    <a:prstClr val="black"/>
                  </a:solidFill>
                  <a:effectLst/>
                  <a:uLnTx/>
                  <a:uFillTx/>
                </a:rPr>
                <a:t>ax</a:t>
              </a:r>
              <a:r>
                <a:rPr kumimoji="0" lang="en-IN" sz="1800" b="1" i="0" u="none" strike="noStrike" kern="0" cap="none" spc="0" normalizeH="0" baseline="0" noProof="0" dirty="0">
                  <a:ln>
                    <a:noFill/>
                  </a:ln>
                  <a:solidFill>
                    <a:prstClr val="black"/>
                  </a:solidFill>
                  <a:effectLst/>
                  <a:uLnTx/>
                  <a:uFillTx/>
                </a:rPr>
                <a:t> + by + </a:t>
              </a:r>
              <a:r>
                <a:rPr kumimoji="0" lang="en-IN" sz="1800" b="1" i="0" u="none" strike="noStrike" kern="0" cap="none" spc="0" normalizeH="0" baseline="0" noProof="0" dirty="0" err="1">
                  <a:ln>
                    <a:noFill/>
                  </a:ln>
                  <a:solidFill>
                    <a:prstClr val="black"/>
                  </a:solidFill>
                  <a:effectLst/>
                  <a:uLnTx/>
                  <a:uFillTx/>
                </a:rPr>
                <a:t>cz</a:t>
              </a:r>
              <a:r>
                <a:rPr kumimoji="0" lang="en-IN" sz="1800" b="1" i="0" u="none" strike="noStrike" kern="0" cap="none" spc="0" normalizeH="0" baseline="0" noProof="0" dirty="0">
                  <a:ln>
                    <a:noFill/>
                  </a:ln>
                  <a:solidFill>
                    <a:prstClr val="black"/>
                  </a:solidFill>
                  <a:effectLst/>
                  <a:uLnTx/>
                  <a:uFillTx/>
                </a:rPr>
                <a:t> = d,</a:t>
              </a:r>
              <a:endParaRPr kumimoji="0" lang="en-IN" sz="1800" b="0" i="0" u="none" strike="noStrike" kern="0" cap="none" spc="0" normalizeH="0" baseline="0" noProof="0" dirty="0">
                <a:ln>
                  <a:noFill/>
                </a:ln>
                <a:solidFill>
                  <a:prstClr val="black"/>
                </a:solidFill>
                <a:effectLst/>
                <a:uLnTx/>
                <a:uFillTx/>
              </a:endParaRPr>
            </a:p>
          </p:txBody>
        </p:sp>
      </p:grpSp>
      <p:pic>
        <p:nvPicPr>
          <p:cNvPr id="122" name="Picture 2">
            <a:extLst>
              <a:ext uri="{FF2B5EF4-FFF2-40B4-BE49-F238E27FC236}">
                <a16:creationId xmlns:a16="http://schemas.microsoft.com/office/drawing/2014/main" id="{E4C19398-A20D-4D0B-8366-574A9FC71A9F}"/>
              </a:ext>
            </a:extLst>
          </p:cNvPr>
          <p:cNvPicPr>
            <a:picLocks noChangeAspect="1" noChangeArrowheads="1"/>
          </p:cNvPicPr>
          <p:nvPr/>
        </p:nvPicPr>
        <p:blipFill>
          <a:blip r:embed="rId2" cstate="print"/>
          <a:srcRect/>
          <a:stretch>
            <a:fillRect/>
          </a:stretch>
        </p:blipFill>
        <p:spPr bwMode="auto">
          <a:xfrm>
            <a:off x="38100" y="5670002"/>
            <a:ext cx="3352800" cy="118407"/>
          </a:xfrm>
          <a:prstGeom prst="rect">
            <a:avLst/>
          </a:prstGeom>
          <a:noFill/>
          <a:ln w="9525">
            <a:noFill/>
            <a:miter lim="800000"/>
            <a:headEnd/>
            <a:tailEnd/>
          </a:ln>
        </p:spPr>
      </p:pic>
      <p:cxnSp>
        <p:nvCxnSpPr>
          <p:cNvPr id="123" name="Straight Arrow Connector 122">
            <a:extLst>
              <a:ext uri="{FF2B5EF4-FFF2-40B4-BE49-F238E27FC236}">
                <a16:creationId xmlns:a16="http://schemas.microsoft.com/office/drawing/2014/main" id="{9B0C11F1-93D9-4E93-A04F-98AB0AB67418}"/>
              </a:ext>
            </a:extLst>
          </p:cNvPr>
          <p:cNvCxnSpPr>
            <a:stCxn id="122" idx="0"/>
            <a:endCxn id="121" idx="2"/>
          </p:cNvCxnSpPr>
          <p:nvPr/>
        </p:nvCxnSpPr>
        <p:spPr>
          <a:xfrm flipV="1">
            <a:off x="1714500" y="5264584"/>
            <a:ext cx="21485" cy="405418"/>
          </a:xfrm>
          <a:prstGeom prst="straightConnector1">
            <a:avLst/>
          </a:prstGeom>
          <a:noFill/>
          <a:ln w="25400" cap="flat" cmpd="sng" algn="ctr">
            <a:solidFill>
              <a:srgbClr val="03A2DF"/>
            </a:solidFill>
            <a:prstDash val="solid"/>
            <a:tailEnd type="arrow"/>
          </a:ln>
          <a:effectLst>
            <a:outerShdw blurRad="40000" dist="20000" dir="5400000" rotWithShape="0">
              <a:srgbClr val="000000">
                <a:alpha val="38000"/>
              </a:srgbClr>
            </a:outerShdw>
          </a:effectLst>
        </p:spPr>
      </p:cxnSp>
      <p:cxnSp>
        <p:nvCxnSpPr>
          <p:cNvPr id="124" name="Elbow Connector 74">
            <a:extLst>
              <a:ext uri="{FF2B5EF4-FFF2-40B4-BE49-F238E27FC236}">
                <a16:creationId xmlns:a16="http://schemas.microsoft.com/office/drawing/2014/main" id="{81A9AE8C-C392-46F2-BF5E-B9C21EF521BC}"/>
              </a:ext>
            </a:extLst>
          </p:cNvPr>
          <p:cNvCxnSpPr>
            <a:cxnSpLocks/>
            <a:stCxn id="120" idx="0"/>
          </p:cNvCxnSpPr>
          <p:nvPr/>
        </p:nvCxnSpPr>
        <p:spPr>
          <a:xfrm rot="5400000" flipH="1" flipV="1">
            <a:off x="2419572" y="2952374"/>
            <a:ext cx="1237807" cy="264795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9" name="Title 9">
            <a:extLst>
              <a:ext uri="{FF2B5EF4-FFF2-40B4-BE49-F238E27FC236}">
                <a16:creationId xmlns:a16="http://schemas.microsoft.com/office/drawing/2014/main" id="{8D9D49A4-6D32-4EDA-8CC9-DADEE18F52E5}"/>
              </a:ext>
            </a:extLst>
          </p:cNvPr>
          <p:cNvSpPr txBox="1">
            <a:spLocks noGrp="1"/>
          </p:cNvSpPr>
          <p:nvPr>
            <p:ph type="title"/>
          </p:nvPr>
        </p:nvSpPr>
        <p:spPr>
          <a:xfrm>
            <a:off x="-1212057" y="290772"/>
            <a:ext cx="11110913" cy="701675"/>
          </a:xfrm>
          <a:prstGeom prst="rect">
            <a:avLst/>
          </a:prstGeom>
          <a:noFill/>
        </p:spPr>
        <p:txBody>
          <a:bodyPr wrap="square" rtlCol="0">
            <a:spAutoFit/>
          </a:bodyPr>
          <a:lstStyle/>
          <a:p>
            <a:pPr marL="342900" indent="-342900" algn="ctr"/>
            <a:r>
              <a:rPr lang="en-IN" sz="2800" b="1" dirty="0"/>
              <a:t>Real World as Mathematical Space</a:t>
            </a:r>
          </a:p>
        </p:txBody>
      </p:sp>
    </p:spTree>
    <p:extLst>
      <p:ext uri="{BB962C8B-B14F-4D97-AF65-F5344CB8AC3E}">
        <p14:creationId xmlns:p14="http://schemas.microsoft.com/office/powerpoint/2010/main" val="37409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8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9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94"/>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91"/>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9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01"/>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102"/>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nodeType="afterEffect">
                                  <p:stCondLst>
                                    <p:cond delay="0"/>
                                  </p:stCondLst>
                                  <p:childTnLst>
                                    <p:set>
                                      <p:cBhvr>
                                        <p:cTn id="43" dur="1" fill="hold">
                                          <p:stCondLst>
                                            <p:cond delay="0"/>
                                          </p:stCondLst>
                                        </p:cTn>
                                        <p:tgtEl>
                                          <p:spTgt spid="10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2" presetClass="emph" presetSubtype="0" repeatCount="indefinite" fill="hold" nodeType="clickEffect">
                                  <p:stCondLst>
                                    <p:cond delay="0"/>
                                  </p:stCondLst>
                                  <p:endCondLst>
                                    <p:cond evt="onNext" delay="0">
                                      <p:tgtEl>
                                        <p:sldTgt/>
                                      </p:tgtEl>
                                    </p:cond>
                                  </p:endCondLst>
                                  <p:childTnLst>
                                    <p:animClr clrSpc="rgb" dir="cw">
                                      <p:cBhvr override="childStyle">
                                        <p:cTn id="47" dur="500" fill="hold"/>
                                        <p:tgtEl>
                                          <p:spTgt spid="95"/>
                                        </p:tgtEl>
                                        <p:attrNameLst>
                                          <p:attrName>style.color</p:attrName>
                                        </p:attrNameLst>
                                      </p:cBhvr>
                                      <p:to>
                                        <a:schemeClr val="accent2"/>
                                      </p:to>
                                    </p:animClr>
                                    <p:animClr clrSpc="rgb" dir="cw">
                                      <p:cBhvr>
                                        <p:cTn id="48" dur="500" fill="hold"/>
                                        <p:tgtEl>
                                          <p:spTgt spid="95"/>
                                        </p:tgtEl>
                                        <p:attrNameLst>
                                          <p:attrName>fillcolor</p:attrName>
                                        </p:attrNameLst>
                                      </p:cBhvr>
                                      <p:to>
                                        <a:schemeClr val="accent2"/>
                                      </p:to>
                                    </p:animClr>
                                    <p:set>
                                      <p:cBhvr>
                                        <p:cTn id="49" dur="500" fill="hold"/>
                                        <p:tgtEl>
                                          <p:spTgt spid="95"/>
                                        </p:tgtEl>
                                        <p:attrNameLst>
                                          <p:attrName>fill.type</p:attrName>
                                        </p:attrNameLst>
                                      </p:cBhvr>
                                      <p:to>
                                        <p:strVal val="solid"/>
                                      </p:to>
                                    </p:set>
                                    <p:set>
                                      <p:cBhvr>
                                        <p:cTn id="50" dur="500" fill="hold"/>
                                        <p:tgtEl>
                                          <p:spTgt spid="95"/>
                                        </p:tgtEl>
                                        <p:attrNameLst>
                                          <p:attrName>fill.on</p:attrName>
                                        </p:attrNameLst>
                                      </p:cBhvr>
                                      <p:to>
                                        <p:strVal val="true"/>
                                      </p:to>
                                    </p:set>
                                    <p:animRot by="120000">
                                      <p:cBhvr>
                                        <p:cTn id="51" dur="500" fill="hold">
                                          <p:stCondLst>
                                            <p:cond delay="0"/>
                                          </p:stCondLst>
                                        </p:cTn>
                                        <p:tgtEl>
                                          <p:spTgt spid="95"/>
                                        </p:tgtEl>
                                        <p:attrNameLst>
                                          <p:attrName>r</p:attrName>
                                        </p:attrNameLst>
                                      </p:cBhvr>
                                    </p:animRot>
                                    <p:animRot by="-240000">
                                      <p:cBhvr>
                                        <p:cTn id="52" dur="1000" fill="hold">
                                          <p:stCondLst>
                                            <p:cond delay="1000"/>
                                          </p:stCondLst>
                                        </p:cTn>
                                        <p:tgtEl>
                                          <p:spTgt spid="95"/>
                                        </p:tgtEl>
                                        <p:attrNameLst>
                                          <p:attrName>r</p:attrName>
                                        </p:attrNameLst>
                                      </p:cBhvr>
                                    </p:animRot>
                                    <p:animRot by="240000">
                                      <p:cBhvr>
                                        <p:cTn id="53" dur="1000" fill="hold">
                                          <p:stCondLst>
                                            <p:cond delay="2000"/>
                                          </p:stCondLst>
                                        </p:cTn>
                                        <p:tgtEl>
                                          <p:spTgt spid="95"/>
                                        </p:tgtEl>
                                        <p:attrNameLst>
                                          <p:attrName>r</p:attrName>
                                        </p:attrNameLst>
                                      </p:cBhvr>
                                    </p:animRot>
                                    <p:animRot by="-240000">
                                      <p:cBhvr>
                                        <p:cTn id="54" dur="1000" fill="hold">
                                          <p:stCondLst>
                                            <p:cond delay="3000"/>
                                          </p:stCondLst>
                                        </p:cTn>
                                        <p:tgtEl>
                                          <p:spTgt spid="95"/>
                                        </p:tgtEl>
                                        <p:attrNameLst>
                                          <p:attrName>r</p:attrName>
                                        </p:attrNameLst>
                                      </p:cBhvr>
                                    </p:animRot>
                                    <p:animRot by="120000">
                                      <p:cBhvr>
                                        <p:cTn id="55" dur="1000" fill="hold">
                                          <p:stCondLst>
                                            <p:cond delay="4000"/>
                                          </p:stCondLst>
                                        </p:cTn>
                                        <p:tgtEl>
                                          <p:spTgt spid="95"/>
                                        </p:tgtEl>
                                        <p:attrNameLst>
                                          <p:attrName>r</p:attrName>
                                        </p:attrNameLst>
                                      </p:cBhvr>
                                    </p:animRo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1000"/>
                                        <p:tgtEl>
                                          <p:spTgt spid="119"/>
                                        </p:tgtEl>
                                      </p:cBhvr>
                                    </p:animEffect>
                                    <p:anim calcmode="lin" valueType="num">
                                      <p:cBhvr>
                                        <p:cTn id="61" dur="1000" fill="hold"/>
                                        <p:tgtEl>
                                          <p:spTgt spid="119"/>
                                        </p:tgtEl>
                                        <p:attrNameLst>
                                          <p:attrName>ppt_x</p:attrName>
                                        </p:attrNameLst>
                                      </p:cBhvr>
                                      <p:tavLst>
                                        <p:tav tm="0">
                                          <p:val>
                                            <p:strVal val="#ppt_x"/>
                                          </p:val>
                                        </p:tav>
                                        <p:tav tm="100000">
                                          <p:val>
                                            <p:strVal val="#ppt_x"/>
                                          </p:val>
                                        </p:tav>
                                      </p:tavLst>
                                    </p:anim>
                                    <p:anim calcmode="lin" valueType="num">
                                      <p:cBhvr>
                                        <p:cTn id="62" dur="1000" fill="hold"/>
                                        <p:tgtEl>
                                          <p:spTgt spid="119"/>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22"/>
                                        </p:tgtEl>
                                        <p:attrNameLst>
                                          <p:attrName>style.visibility</p:attrName>
                                        </p:attrNameLst>
                                      </p:cBhvr>
                                      <p:to>
                                        <p:strVal val="visible"/>
                                      </p:to>
                                    </p:set>
                                    <p:animEffect transition="in" filter="fade">
                                      <p:cBhvr>
                                        <p:cTn id="65" dur="1000"/>
                                        <p:tgtEl>
                                          <p:spTgt spid="122"/>
                                        </p:tgtEl>
                                      </p:cBhvr>
                                    </p:animEffect>
                                    <p:anim calcmode="lin" valueType="num">
                                      <p:cBhvr>
                                        <p:cTn id="66" dur="1000" fill="hold"/>
                                        <p:tgtEl>
                                          <p:spTgt spid="122"/>
                                        </p:tgtEl>
                                        <p:attrNameLst>
                                          <p:attrName>ppt_x</p:attrName>
                                        </p:attrNameLst>
                                      </p:cBhvr>
                                      <p:tavLst>
                                        <p:tav tm="0">
                                          <p:val>
                                            <p:strVal val="#ppt_x"/>
                                          </p:val>
                                        </p:tav>
                                        <p:tav tm="100000">
                                          <p:val>
                                            <p:strVal val="#ppt_x"/>
                                          </p:val>
                                        </p:tav>
                                      </p:tavLst>
                                    </p:anim>
                                    <p:anim calcmode="lin" valueType="num">
                                      <p:cBhvr>
                                        <p:cTn id="67" dur="1000" fill="hold"/>
                                        <p:tgtEl>
                                          <p:spTgt spid="122"/>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fade">
                                      <p:cBhvr>
                                        <p:cTn id="70" dur="1000"/>
                                        <p:tgtEl>
                                          <p:spTgt spid="123"/>
                                        </p:tgtEl>
                                      </p:cBhvr>
                                    </p:animEffect>
                                    <p:anim calcmode="lin" valueType="num">
                                      <p:cBhvr>
                                        <p:cTn id="71" dur="1000" fill="hold"/>
                                        <p:tgtEl>
                                          <p:spTgt spid="123"/>
                                        </p:tgtEl>
                                        <p:attrNameLst>
                                          <p:attrName>ppt_x</p:attrName>
                                        </p:attrNameLst>
                                      </p:cBhvr>
                                      <p:tavLst>
                                        <p:tav tm="0">
                                          <p:val>
                                            <p:strVal val="#ppt_x"/>
                                          </p:val>
                                        </p:tav>
                                        <p:tav tm="100000">
                                          <p:val>
                                            <p:strVal val="#ppt_x"/>
                                          </p:val>
                                        </p:tav>
                                      </p:tavLst>
                                    </p:anim>
                                    <p:anim calcmode="lin" valueType="num">
                                      <p:cBhvr>
                                        <p:cTn id="72"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1000"/>
                                        <p:tgtEl>
                                          <p:spTgt spid="124"/>
                                        </p:tgtEl>
                                      </p:cBhvr>
                                    </p:animEffect>
                                    <p:anim calcmode="lin" valueType="num">
                                      <p:cBhvr>
                                        <p:cTn id="78" dur="1000" fill="hold"/>
                                        <p:tgtEl>
                                          <p:spTgt spid="124"/>
                                        </p:tgtEl>
                                        <p:attrNameLst>
                                          <p:attrName>ppt_x</p:attrName>
                                        </p:attrNameLst>
                                      </p:cBhvr>
                                      <p:tavLst>
                                        <p:tav tm="0">
                                          <p:val>
                                            <p:strVal val="#ppt_x"/>
                                          </p:val>
                                        </p:tav>
                                        <p:tav tm="100000">
                                          <p:val>
                                            <p:strVal val="#ppt_x"/>
                                          </p:val>
                                        </p:tav>
                                      </p:tavLst>
                                    </p:anim>
                                    <p:anim calcmode="lin" valueType="num">
                                      <p:cBhvr>
                                        <p:cTn id="79"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3D225F3-12C1-4E88-BA29-BD4C5ABFAE72}"/>
              </a:ext>
            </a:extLst>
          </p:cNvPr>
          <p:cNvSpPr txBox="1">
            <a:spLocks noChangeArrowheads="1"/>
          </p:cNvSpPr>
          <p:nvPr/>
        </p:nvSpPr>
        <p:spPr>
          <a:xfrm>
            <a:off x="3276600" y="2895600"/>
            <a:ext cx="2819400" cy="249299"/>
          </a:xfrm>
          <a:prstGeom prst="rect">
            <a:avLst/>
          </a:prstGeom>
        </p:spPr>
        <p:txBody>
          <a:bodyPr vert="horz" wrap="square" lIns="0" tIns="0" rIns="0" bIns="0" rtlCol="0">
            <a:spAutoFit/>
          </a:bodyPr>
          <a:lstStyle>
            <a:lvl1pPr marL="274320" indent="-274320" algn="l" defTabSz="1097280" rtl="0" eaLnBrk="1" latinLnBrk="0" hangingPunct="1">
              <a:lnSpc>
                <a:spcPct val="90000"/>
              </a:lnSpc>
              <a:spcBef>
                <a:spcPts val="1200"/>
              </a:spcBef>
              <a:buClr>
                <a:schemeClr val="accent3"/>
              </a:buClr>
              <a:buFont typeface="Arial" panose="020B0604020202020204" pitchFamily="34" charset="0"/>
              <a:buChar char="•"/>
              <a:defRPr sz="2160" kern="1200" baseline="0">
                <a:solidFill>
                  <a:schemeClr val="tx1"/>
                </a:solidFill>
                <a:latin typeface="Body Level 1"/>
                <a:ea typeface="+mn-ea"/>
                <a:cs typeface="+mn-cs"/>
              </a:defRPr>
            </a:lvl1pPr>
            <a:lvl2pPr marL="822960" indent="-274320" algn="l" defTabSz="1097280" rtl="0" eaLnBrk="1" latinLnBrk="0" hangingPunct="1">
              <a:lnSpc>
                <a:spcPct val="90000"/>
              </a:lnSpc>
              <a:spcBef>
                <a:spcPts val="600"/>
              </a:spcBef>
              <a:buClr>
                <a:schemeClr val="accent3"/>
              </a:buClr>
              <a:buSzPct val="100000"/>
              <a:buFont typeface="Wingdings" panose="05000000000000000000" pitchFamily="2" charset="2"/>
              <a:buChar char="§"/>
              <a:defRPr sz="1920" kern="1200" baseline="0">
                <a:solidFill>
                  <a:schemeClr val="tx1"/>
                </a:solidFill>
                <a:latin typeface="Body Level 2"/>
                <a:ea typeface="+mn-ea"/>
                <a:cs typeface="+mn-cs"/>
              </a:defRPr>
            </a:lvl2pPr>
            <a:lvl3pPr marL="1371600" indent="-274320" algn="l" defTabSz="1097280" rtl="0" eaLnBrk="1" latinLnBrk="0" hangingPunct="1">
              <a:lnSpc>
                <a:spcPct val="90000"/>
              </a:lnSpc>
              <a:spcBef>
                <a:spcPts val="600"/>
              </a:spcBef>
              <a:buClr>
                <a:schemeClr val="accent3"/>
              </a:buClr>
              <a:buSzPct val="80000"/>
              <a:buFont typeface="Courier New" panose="02070309020205020404" pitchFamily="49" charset="0"/>
              <a:buChar char="o"/>
              <a:defRPr sz="1800" kern="1200" baseline="0">
                <a:solidFill>
                  <a:schemeClr val="tx1"/>
                </a:solidFill>
                <a:latin typeface="Body Level 3"/>
                <a:ea typeface="+mn-ea"/>
                <a:cs typeface="+mn-cs"/>
              </a:defRPr>
            </a:lvl3pPr>
            <a:lvl4pPr marL="1920240" indent="-274320" algn="l" defTabSz="1097280" rtl="0" eaLnBrk="1" latinLnBrk="0" hangingPunct="1">
              <a:lnSpc>
                <a:spcPct val="90000"/>
              </a:lnSpc>
              <a:spcBef>
                <a:spcPts val="600"/>
              </a:spcBef>
              <a:buClr>
                <a:schemeClr val="accent3"/>
              </a:buClr>
              <a:buSzPct val="60000"/>
              <a:buFont typeface="Wingdings" panose="05000000000000000000" pitchFamily="2" charset="2"/>
              <a:buChar char="q"/>
              <a:defRPr sz="1680" kern="1200" baseline="0">
                <a:solidFill>
                  <a:schemeClr val="tx1"/>
                </a:solidFill>
                <a:latin typeface="Body Level 4"/>
                <a:ea typeface="+mn-ea"/>
                <a:cs typeface="+mn-cs"/>
              </a:defRPr>
            </a:lvl4pPr>
            <a:lvl5pPr marL="2468880" indent="-274320" algn="l" defTabSz="1097280" rtl="0" eaLnBrk="1" latinLnBrk="0" hangingPunct="1">
              <a:lnSpc>
                <a:spcPct val="90000"/>
              </a:lnSpc>
              <a:spcBef>
                <a:spcPts val="600"/>
              </a:spcBef>
              <a:buClr>
                <a:schemeClr val="accent3"/>
              </a:buClr>
              <a:buFont typeface="Arial" panose="020B0604020202020204" pitchFamily="34" charset="0"/>
              <a:buChar char="-"/>
              <a:defRPr sz="1440" kern="1200" baseline="0">
                <a:solidFill>
                  <a:schemeClr val="tx1"/>
                </a:solidFill>
                <a:latin typeface="Body Level 5"/>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IN" sz="1800" b="1" u="sng"/>
              <a:t>Decision Trees</a:t>
            </a:r>
            <a:endParaRPr lang="en-IN" sz="1800" b="1" u="sng" dirty="0"/>
          </a:p>
        </p:txBody>
      </p:sp>
    </p:spTree>
    <p:extLst>
      <p:ext uri="{BB962C8B-B14F-4D97-AF65-F5344CB8AC3E}">
        <p14:creationId xmlns:p14="http://schemas.microsoft.com/office/powerpoint/2010/main" val="3303611545"/>
      </p:ext>
    </p:extLst>
  </p:cSld>
  <p:clrMapOvr>
    <a:masterClrMapping/>
  </p:clrMapOvr>
  <p:transition spd="med">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82F7173-A4ED-43AB-9B31-55597F2A7B71}"/>
              </a:ext>
            </a:extLst>
          </p:cNvPr>
          <p:cNvSpPr txBox="1">
            <a:spLocks noChangeArrowheads="1"/>
          </p:cNvSpPr>
          <p:nvPr/>
        </p:nvSpPr>
        <p:spPr>
          <a:xfrm>
            <a:off x="533400" y="762000"/>
            <a:ext cx="11201400" cy="5546134"/>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en-US" sz="1600" b="1" u="sng" dirty="0">
                <a:latin typeface="Body Level 1"/>
              </a:rPr>
              <a:t>Decision Trees </a:t>
            </a:r>
            <a:r>
              <a:rPr lang="en-US" altLang="en-US" sz="1600" dirty="0">
                <a:latin typeface="Body Level 1"/>
              </a:rPr>
              <a:t>-</a:t>
            </a:r>
          </a:p>
          <a:p>
            <a:pPr marL="0" indent="0">
              <a:buNone/>
            </a:pPr>
            <a:endParaRPr lang="en-US" sz="1200" dirty="0">
              <a:latin typeface="Body Level 1"/>
            </a:endParaRPr>
          </a:p>
          <a:p>
            <a:r>
              <a:rPr lang="en-IN" sz="1200" dirty="0">
                <a:latin typeface="Body Level 1"/>
              </a:rPr>
              <a:t>Classifiers utilize a tree structure to model relationships among the features and the potential outcomes</a:t>
            </a:r>
          </a:p>
          <a:p>
            <a:endParaRPr lang="en-IN" sz="1200" dirty="0">
              <a:latin typeface="Body Level 1"/>
            </a:endParaRPr>
          </a:p>
          <a:p>
            <a:r>
              <a:rPr lang="en-IN" sz="1200" dirty="0">
                <a:latin typeface="Body Level 1"/>
              </a:rPr>
              <a:t>Decision trees consist of nodes and branches. Nodes represent a decision function while branch represents the result of the function. </a:t>
            </a:r>
            <a:r>
              <a:rPr lang="en-US" sz="1200" dirty="0">
                <a:latin typeface="Body Level 1"/>
              </a:rPr>
              <a:t>Thus it is a flow chart for deciding how to classify a new observation:</a:t>
            </a:r>
          </a:p>
          <a:p>
            <a:endParaRPr lang="en-IN" sz="1200" dirty="0">
              <a:latin typeface="Body Level 1"/>
            </a:endParaRPr>
          </a:p>
          <a:p>
            <a:r>
              <a:rPr lang="en-IN" sz="1200" dirty="0">
                <a:latin typeface="Body Level 1"/>
              </a:rPr>
              <a:t>The nodes are of three types, Root Node (representing the original data), Branch Node (representing a function), Leaf Node (which holds the result of all the previous functions that connect to it)</a:t>
            </a:r>
          </a:p>
          <a:p>
            <a:r>
              <a:rPr lang="en-US" sz="1200" dirty="0">
                <a:latin typeface="Body Level 1"/>
              </a:rPr>
              <a:t>For classification problem, the posterior probability of all the classes is reflected in the leaf node and the Leaf Node belongs to the majority class.</a:t>
            </a:r>
          </a:p>
          <a:p>
            <a:endParaRPr lang="en-US" sz="1200" dirty="0">
              <a:latin typeface="Body Level 1"/>
            </a:endParaRPr>
          </a:p>
          <a:p>
            <a:r>
              <a:rPr lang="en-US" sz="1200" dirty="0">
                <a:latin typeface="Body Level 1"/>
              </a:rPr>
              <a:t>After executing all the functions from Root Node to Leaf Node, the class	of a data point is decided by the leaf node to which it reaches</a:t>
            </a:r>
          </a:p>
          <a:p>
            <a:endParaRPr lang="en-US" sz="1200" dirty="0">
              <a:latin typeface="Body Level 1"/>
            </a:endParaRPr>
          </a:p>
          <a:p>
            <a:r>
              <a:rPr lang="en-US" sz="1200" dirty="0">
                <a:latin typeface="Body Level 1"/>
              </a:rPr>
              <a:t>For regression, the average/ median  value of the target attribute is assigned to the query variable</a:t>
            </a:r>
          </a:p>
          <a:p>
            <a:endParaRPr lang="en-US" sz="1200" dirty="0">
              <a:latin typeface="Body Level 1"/>
            </a:endParaRPr>
          </a:p>
          <a:p>
            <a:r>
              <a:rPr lang="en-US" sz="1200" dirty="0">
                <a:latin typeface="Body Level 1"/>
              </a:rPr>
              <a:t>Tree creation splits data into subsets and subsets into further smaller subsets. The algorithm  stops splitting data when data within the subsets are sufficiently homogenous or some other stopping criterion is met</a:t>
            </a:r>
          </a:p>
          <a:p>
            <a:r>
              <a:rPr lang="en-US" sz="1200" dirty="0">
                <a:latin typeface="Body Level 1"/>
              </a:rPr>
              <a:t>The decision tree algorithm learns (i.e. creates the decision tree from the data set) through optimization of a loss function</a:t>
            </a:r>
          </a:p>
          <a:p>
            <a:endParaRPr lang="en-US" sz="1200" dirty="0">
              <a:latin typeface="Body Level 1"/>
            </a:endParaRPr>
          </a:p>
          <a:p>
            <a:r>
              <a:rPr lang="en-US" sz="1200" dirty="0">
                <a:latin typeface="Body Level 1"/>
              </a:rPr>
              <a:t>The loss function represents the loss of impurity in the target column. The requirement here is to minimize the impurity as much as possible at the leaf nodes</a:t>
            </a:r>
          </a:p>
          <a:p>
            <a:endParaRPr lang="en-US" sz="1200" dirty="0">
              <a:latin typeface="Body Level 1"/>
            </a:endParaRPr>
          </a:p>
          <a:p>
            <a:r>
              <a:rPr lang="en-US" sz="1200" dirty="0">
                <a:latin typeface="Body Level 1"/>
              </a:rPr>
              <a:t>Purity  of a node is a measure of homogeneity in the target column at that node</a:t>
            </a:r>
          </a:p>
          <a:p>
            <a:endParaRPr lang="en-US" sz="1200" dirty="0">
              <a:latin typeface="Body Level 1"/>
            </a:endParaRPr>
          </a:p>
          <a:p>
            <a:endParaRPr lang="en-IN" sz="1200" dirty="0">
              <a:latin typeface="Body Level 1"/>
            </a:endParaRPr>
          </a:p>
          <a:p>
            <a:pPr marL="342900" indent="-342900">
              <a:buFont typeface="+mj-lt"/>
              <a:buAutoNum type="arabicPeriod"/>
            </a:pPr>
            <a:endParaRPr lang="en-US" sz="1200" dirty="0">
              <a:latin typeface="Body Level 1"/>
            </a:endParaRPr>
          </a:p>
        </p:txBody>
      </p:sp>
    </p:spTree>
    <p:extLst>
      <p:ext uri="{BB962C8B-B14F-4D97-AF65-F5344CB8AC3E}">
        <p14:creationId xmlns:p14="http://schemas.microsoft.com/office/powerpoint/2010/main" val="3826969689"/>
      </p:ext>
    </p:extLst>
  </p:cSld>
  <p:clrMapOvr>
    <a:masterClrMapping/>
  </p:clrMapOvr>
  <p:transition spd="med">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8" name="Picture 8"/>
          <p:cNvPicPr>
            <a:picLocks noChangeAspect="1" noChangeArrowheads="1"/>
          </p:cNvPicPr>
          <p:nvPr/>
        </p:nvPicPr>
        <p:blipFill>
          <a:blip r:embed="rId2" cstate="print"/>
          <a:srcRect/>
          <a:stretch>
            <a:fillRect/>
          </a:stretch>
        </p:blipFill>
        <p:spPr bwMode="auto">
          <a:xfrm>
            <a:off x="1560288" y="2409380"/>
            <a:ext cx="5620656" cy="609599"/>
          </a:xfrm>
          <a:prstGeom prst="rect">
            <a:avLst/>
          </a:prstGeom>
          <a:ln>
            <a:noFill/>
          </a:ln>
          <a:effectLst>
            <a:outerShdw blurRad="292100" dist="139700" dir="2700000" algn="tl" rotWithShape="0">
              <a:srgbClr val="333333">
                <a:alpha val="65000"/>
              </a:srgbClr>
            </a:outerShdw>
          </a:effectLst>
        </p:spPr>
      </p:pic>
      <p:pic>
        <p:nvPicPr>
          <p:cNvPr id="225289" name="Picture 9"/>
          <p:cNvPicPr>
            <a:picLocks noChangeAspect="1" noChangeArrowheads="1"/>
          </p:cNvPicPr>
          <p:nvPr/>
        </p:nvPicPr>
        <p:blipFill>
          <a:blip r:embed="rId3" cstate="print"/>
          <a:srcRect/>
          <a:stretch>
            <a:fillRect/>
          </a:stretch>
        </p:blipFill>
        <p:spPr bwMode="auto">
          <a:xfrm>
            <a:off x="1538514" y="3024880"/>
            <a:ext cx="5638800" cy="1133475"/>
          </a:xfrm>
          <a:prstGeom prst="rect">
            <a:avLst/>
          </a:prstGeom>
          <a:ln>
            <a:noFill/>
          </a:ln>
          <a:effectLst>
            <a:outerShdw blurRad="292100" dist="139700" dir="2700000" algn="tl" rotWithShape="0">
              <a:srgbClr val="333333">
                <a:alpha val="65000"/>
              </a:srgbClr>
            </a:outerShdw>
          </a:effectLst>
        </p:spPr>
      </p:pic>
      <p:pic>
        <p:nvPicPr>
          <p:cNvPr id="225287" name="Picture 7"/>
          <p:cNvPicPr>
            <a:picLocks noChangeAspect="1" noChangeArrowheads="1"/>
          </p:cNvPicPr>
          <p:nvPr/>
        </p:nvPicPr>
        <p:blipFill>
          <a:blip r:embed="rId4" cstate="print"/>
          <a:srcRect/>
          <a:stretch>
            <a:fillRect/>
          </a:stretch>
        </p:blipFill>
        <p:spPr bwMode="auto">
          <a:xfrm>
            <a:off x="1582056" y="2445660"/>
            <a:ext cx="5588004" cy="1752600"/>
          </a:xfrm>
          <a:prstGeom prst="rect">
            <a:avLst/>
          </a:prstGeom>
          <a:ln>
            <a:noFill/>
          </a:ln>
          <a:effectLst>
            <a:outerShdw blurRad="292100" dist="139700" dir="2700000" algn="tl" rotWithShape="0">
              <a:srgbClr val="333333">
                <a:alpha val="65000"/>
              </a:srgbClr>
            </a:outerShdw>
          </a:effectLst>
        </p:spPr>
      </p:pic>
      <p:pic>
        <p:nvPicPr>
          <p:cNvPr id="225285" name="Picture 5"/>
          <p:cNvPicPr>
            <a:picLocks noChangeAspect="1" noChangeArrowheads="1"/>
          </p:cNvPicPr>
          <p:nvPr/>
        </p:nvPicPr>
        <p:blipFill>
          <a:blip r:embed="rId5" cstate="print"/>
          <a:srcRect/>
          <a:stretch>
            <a:fillRect/>
          </a:stretch>
        </p:blipFill>
        <p:spPr bwMode="auto">
          <a:xfrm>
            <a:off x="1560312" y="2431158"/>
            <a:ext cx="5569854" cy="18288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noChangeArrowheads="1"/>
          </p:cNvPicPr>
          <p:nvPr/>
        </p:nvPicPr>
        <p:blipFill>
          <a:blip r:embed="rId6" cstate="print"/>
          <a:srcRect/>
          <a:stretch>
            <a:fillRect/>
          </a:stretch>
        </p:blipFill>
        <p:spPr bwMode="auto">
          <a:xfrm>
            <a:off x="1567324" y="2442030"/>
            <a:ext cx="5566448" cy="3048000"/>
          </a:xfrm>
          <a:prstGeom prst="rect">
            <a:avLst/>
          </a:prstGeom>
          <a:ln>
            <a:noFill/>
          </a:ln>
          <a:effectLst>
            <a:outerShdw blurRad="292100" dist="139700" dir="2700000" algn="tl" rotWithShape="0">
              <a:srgbClr val="333333">
                <a:alpha val="65000"/>
              </a:srgbClr>
            </a:outerShdw>
          </a:effectLst>
        </p:spPr>
      </p:pic>
      <p:sp>
        <p:nvSpPr>
          <p:cNvPr id="4" name="Oval 3"/>
          <p:cNvSpPr/>
          <p:nvPr/>
        </p:nvSpPr>
        <p:spPr>
          <a:xfrm>
            <a:off x="8799282" y="2786742"/>
            <a:ext cx="838200" cy="381000"/>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000" dirty="0">
              <a:solidFill>
                <a:schemeClr val="tx1"/>
              </a:solidFill>
            </a:endParaRPr>
          </a:p>
        </p:txBody>
      </p:sp>
      <p:sp>
        <p:nvSpPr>
          <p:cNvPr id="5" name="Oval 4"/>
          <p:cNvSpPr/>
          <p:nvPr/>
        </p:nvSpPr>
        <p:spPr>
          <a:xfrm>
            <a:off x="4267200" y="2286000"/>
            <a:ext cx="762000" cy="3276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225284" name="Picture 4"/>
          <p:cNvPicPr>
            <a:picLocks noChangeAspect="1" noChangeArrowheads="1"/>
          </p:cNvPicPr>
          <p:nvPr/>
        </p:nvPicPr>
        <p:blipFill>
          <a:blip r:embed="rId7" cstate="print"/>
          <a:srcRect/>
          <a:stretch>
            <a:fillRect/>
          </a:stretch>
        </p:blipFill>
        <p:spPr bwMode="auto">
          <a:xfrm>
            <a:off x="1571172" y="4034984"/>
            <a:ext cx="5580744" cy="1447799"/>
          </a:xfrm>
          <a:prstGeom prst="rect">
            <a:avLst/>
          </a:prstGeom>
          <a:ln>
            <a:noFill/>
          </a:ln>
          <a:effectLst>
            <a:outerShdw blurRad="292100" dist="139700" dir="2700000" algn="tl" rotWithShape="0">
              <a:srgbClr val="333333">
                <a:alpha val="65000"/>
              </a:srgbClr>
            </a:outerShdw>
          </a:effectLst>
        </p:spPr>
      </p:pic>
      <p:pic>
        <p:nvPicPr>
          <p:cNvPr id="225283" name="Picture 3"/>
          <p:cNvPicPr>
            <a:picLocks noChangeAspect="1" noChangeArrowheads="1"/>
          </p:cNvPicPr>
          <p:nvPr/>
        </p:nvPicPr>
        <p:blipFill>
          <a:blip r:embed="rId8" cstate="print"/>
          <a:srcRect/>
          <a:stretch>
            <a:fillRect/>
          </a:stretch>
        </p:blipFill>
        <p:spPr bwMode="auto">
          <a:xfrm>
            <a:off x="1556659" y="2402112"/>
            <a:ext cx="5558975" cy="3048000"/>
          </a:xfrm>
          <a:prstGeom prst="rect">
            <a:avLst/>
          </a:prstGeom>
          <a:ln>
            <a:noFill/>
          </a:ln>
          <a:effectLst>
            <a:outerShdw blurRad="292100" dist="139700" dir="2700000" algn="tl" rotWithShape="0">
              <a:srgbClr val="333333">
                <a:alpha val="65000"/>
              </a:srgbClr>
            </a:outerShdw>
          </a:effectLst>
        </p:spPr>
      </p:pic>
      <p:sp>
        <p:nvSpPr>
          <p:cNvPr id="7" name="Oval 6"/>
          <p:cNvSpPr/>
          <p:nvPr/>
        </p:nvSpPr>
        <p:spPr>
          <a:xfrm>
            <a:off x="4263570" y="2300532"/>
            <a:ext cx="762000" cy="3276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11" name="Straight Arrow Connector 10"/>
          <p:cNvCxnSpPr/>
          <p:nvPr/>
        </p:nvCxnSpPr>
        <p:spPr>
          <a:xfrm flipH="1">
            <a:off x="8541654" y="3196770"/>
            <a:ext cx="685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4" idx="4"/>
          </p:cNvCxnSpPr>
          <p:nvPr/>
        </p:nvCxnSpPr>
        <p:spPr>
          <a:xfrm>
            <a:off x="9218382" y="3167742"/>
            <a:ext cx="5715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8008254" y="3635826"/>
            <a:ext cx="990600" cy="381000"/>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Regular Air</a:t>
            </a:r>
          </a:p>
        </p:txBody>
      </p:sp>
      <p:sp>
        <p:nvSpPr>
          <p:cNvPr id="17" name="Oval 16"/>
          <p:cNvSpPr/>
          <p:nvPr/>
        </p:nvSpPr>
        <p:spPr>
          <a:xfrm>
            <a:off x="9379854" y="3653970"/>
            <a:ext cx="990600" cy="381000"/>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err="1">
                <a:solidFill>
                  <a:schemeClr val="tx1"/>
                </a:solidFill>
              </a:rPr>
              <a:t>ExpressAir</a:t>
            </a:r>
            <a:endParaRPr lang="en-IN" sz="1000" b="1" dirty="0">
              <a:solidFill>
                <a:schemeClr val="tx1"/>
              </a:solidFill>
            </a:endParaRPr>
          </a:p>
        </p:txBody>
      </p:sp>
      <p:sp>
        <p:nvSpPr>
          <p:cNvPr id="18" name="TextBox 17"/>
          <p:cNvSpPr txBox="1"/>
          <p:nvPr/>
        </p:nvSpPr>
        <p:spPr>
          <a:xfrm>
            <a:off x="8712198" y="2783112"/>
            <a:ext cx="990600" cy="400110"/>
          </a:xfrm>
          <a:prstGeom prst="rect">
            <a:avLst/>
          </a:prstGeom>
          <a:noFill/>
        </p:spPr>
        <p:txBody>
          <a:bodyPr wrap="square" rtlCol="0">
            <a:spAutoFit/>
          </a:bodyPr>
          <a:lstStyle/>
          <a:p>
            <a:pPr algn="ctr"/>
            <a:r>
              <a:rPr lang="en-IN" sz="1000" b="1" dirty="0"/>
              <a:t>Shipping Mode</a:t>
            </a:r>
          </a:p>
        </p:txBody>
      </p:sp>
      <p:sp>
        <p:nvSpPr>
          <p:cNvPr id="19" name="TextBox 18"/>
          <p:cNvSpPr txBox="1"/>
          <p:nvPr/>
        </p:nvSpPr>
        <p:spPr>
          <a:xfrm>
            <a:off x="8712198" y="2783112"/>
            <a:ext cx="990600" cy="400110"/>
          </a:xfrm>
          <a:prstGeom prst="rect">
            <a:avLst/>
          </a:prstGeom>
          <a:noFill/>
        </p:spPr>
        <p:txBody>
          <a:bodyPr wrap="square" rtlCol="0">
            <a:spAutoFit/>
          </a:bodyPr>
          <a:lstStyle/>
          <a:p>
            <a:pPr algn="ctr"/>
            <a:r>
              <a:rPr lang="en-IN" sz="1000" b="1" dirty="0"/>
              <a:t>Sales </a:t>
            </a:r>
          </a:p>
          <a:p>
            <a:pPr algn="ctr"/>
            <a:r>
              <a:rPr lang="en-IN" sz="1000" b="1" dirty="0"/>
              <a:t>Data</a:t>
            </a:r>
          </a:p>
        </p:txBody>
      </p:sp>
      <p:sp>
        <p:nvSpPr>
          <p:cNvPr id="22" name="Oval 21"/>
          <p:cNvSpPr/>
          <p:nvPr/>
        </p:nvSpPr>
        <p:spPr>
          <a:xfrm>
            <a:off x="2590800" y="2315028"/>
            <a:ext cx="457200" cy="1828800"/>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29" name="Straight Arrow Connector 28"/>
          <p:cNvCxnSpPr/>
          <p:nvPr/>
        </p:nvCxnSpPr>
        <p:spPr>
          <a:xfrm flipH="1">
            <a:off x="7826826" y="4038600"/>
            <a:ext cx="685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8503554" y="4009572"/>
            <a:ext cx="5715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7293426" y="4477656"/>
            <a:ext cx="990600" cy="381000"/>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Low Priority</a:t>
            </a:r>
          </a:p>
        </p:txBody>
      </p:sp>
      <p:sp>
        <p:nvSpPr>
          <p:cNvPr id="32" name="Oval 31"/>
          <p:cNvSpPr/>
          <p:nvPr/>
        </p:nvSpPr>
        <p:spPr>
          <a:xfrm>
            <a:off x="8665026" y="4495800"/>
            <a:ext cx="990600" cy="381000"/>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High Priority</a:t>
            </a:r>
          </a:p>
        </p:txBody>
      </p:sp>
      <p:sp>
        <p:nvSpPr>
          <p:cNvPr id="24" name="TextBox 23"/>
          <p:cNvSpPr txBox="1"/>
          <p:nvPr/>
        </p:nvSpPr>
        <p:spPr>
          <a:xfrm>
            <a:off x="1828800" y="1565430"/>
            <a:ext cx="8229600" cy="584775"/>
          </a:xfrm>
          <a:prstGeom prst="rect">
            <a:avLst/>
          </a:prstGeom>
          <a:noFill/>
        </p:spPr>
        <p:txBody>
          <a:bodyPr wrap="square" rtlCol="0">
            <a:spAutoFit/>
          </a:bodyPr>
          <a:lstStyle/>
          <a:p>
            <a:r>
              <a:rPr lang="en-IN" sz="1600" dirty="0"/>
              <a:t>Suppose we wish to find if there was any influence of shipping mode, order priority on customer location. Customer location is target column and like the bag of coloured balls</a:t>
            </a:r>
          </a:p>
        </p:txBody>
      </p:sp>
      <p:sp>
        <p:nvSpPr>
          <p:cNvPr id="2" name="Rectangle 1">
            <a:extLst>
              <a:ext uri="{FF2B5EF4-FFF2-40B4-BE49-F238E27FC236}">
                <a16:creationId xmlns:a16="http://schemas.microsoft.com/office/drawing/2014/main" id="{1CB3B685-6A4E-45E8-818F-1DE47949E7F9}"/>
              </a:ext>
            </a:extLst>
          </p:cNvPr>
          <p:cNvSpPr/>
          <p:nvPr/>
        </p:nvSpPr>
        <p:spPr>
          <a:xfrm>
            <a:off x="738946" y="673886"/>
            <a:ext cx="1851854" cy="369332"/>
          </a:xfrm>
          <a:prstGeom prst="rect">
            <a:avLst/>
          </a:prstGeom>
        </p:spPr>
        <p:txBody>
          <a:bodyPr wrap="none">
            <a:spAutoFit/>
          </a:bodyPr>
          <a:lstStyle/>
          <a:p>
            <a:r>
              <a:rPr lang="en-US" altLang="en-US" u="sng" dirty="0"/>
              <a:t>Decision Trees </a:t>
            </a:r>
            <a:r>
              <a:rPr lang="en-US" altLang="en-US" dirty="0"/>
              <a:t>-</a:t>
            </a:r>
          </a:p>
        </p:txBody>
      </p:sp>
      <p:pic>
        <p:nvPicPr>
          <p:cNvPr id="25" name="Picture 24">
            <a:extLst>
              <a:ext uri="{FF2B5EF4-FFF2-40B4-BE49-F238E27FC236}">
                <a16:creationId xmlns:a16="http://schemas.microsoft.com/office/drawing/2014/main" id="{E1696593-536A-4018-80E3-B6529705A11D}"/>
              </a:ext>
            </a:extLst>
          </p:cNvPr>
          <p:cNvPicPr>
            <a:picLocks noChangeAspect="1"/>
          </p:cNvPicPr>
          <p:nvPr/>
        </p:nvPicPr>
        <p:blipFill>
          <a:blip r:embed="rId9"/>
          <a:stretch>
            <a:fillRect/>
          </a:stretch>
        </p:blipFill>
        <p:spPr>
          <a:xfrm>
            <a:off x="6781800" y="2078821"/>
            <a:ext cx="243332" cy="305151"/>
          </a:xfrm>
          <a:prstGeom prst="rect">
            <a:avLst/>
          </a:prstGeom>
        </p:spPr>
      </p:pic>
      <p:sp>
        <p:nvSpPr>
          <p:cNvPr id="6" name="TextBox 5">
            <a:extLst>
              <a:ext uri="{FF2B5EF4-FFF2-40B4-BE49-F238E27FC236}">
                <a16:creationId xmlns:a16="http://schemas.microsoft.com/office/drawing/2014/main" id="{8C4AC93C-4687-42F2-8060-B0063688C6A6}"/>
              </a:ext>
            </a:extLst>
          </p:cNvPr>
          <p:cNvSpPr txBox="1"/>
          <p:nvPr/>
        </p:nvSpPr>
        <p:spPr>
          <a:xfrm>
            <a:off x="1582056" y="5562600"/>
            <a:ext cx="8400144" cy="923330"/>
          </a:xfrm>
          <a:prstGeom prst="rect">
            <a:avLst/>
          </a:prstGeom>
          <a:solidFill>
            <a:srgbClr val="FFFF00"/>
          </a:solidFill>
        </p:spPr>
        <p:txBody>
          <a:bodyPr wrap="square" rtlCol="0">
            <a:spAutoFit/>
          </a:bodyPr>
          <a:lstStyle/>
          <a:p>
            <a:r>
              <a:rPr lang="en-IN" dirty="0"/>
              <a:t>When sub branches are created, the total entropy of the sub branches should be less than the entropy of the parent node.  More the drop in entropy, more the information gained</a:t>
            </a:r>
          </a:p>
        </p:txBody>
      </p:sp>
    </p:spTree>
    <p:extLst>
      <p:ext uri="{BB962C8B-B14F-4D97-AF65-F5344CB8AC3E}">
        <p14:creationId xmlns:p14="http://schemas.microsoft.com/office/powerpoint/2010/main" val="194164601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5" presetClass="exit" presetSubtype="0" fill="hold" nodeType="clickEffect">
                                  <p:stCondLst>
                                    <p:cond delay="0"/>
                                  </p:stCondLst>
                                  <p:childTnLst>
                                    <p:anim calcmode="lin" valueType="num">
                                      <p:cBhvr>
                                        <p:cTn id="24" dur="1000"/>
                                        <p:tgtEl>
                                          <p:spTgt spid="3"/>
                                        </p:tgtEl>
                                        <p:attrNameLst>
                                          <p:attrName>ppt_w</p:attrName>
                                        </p:attrNameLst>
                                      </p:cBhvr>
                                      <p:tavLst>
                                        <p:tav tm="0">
                                          <p:val>
                                            <p:strVal val="ppt_w"/>
                                          </p:val>
                                        </p:tav>
                                        <p:tav tm="100000">
                                          <p:val>
                                            <p:strVal val="ppt_w*0.70"/>
                                          </p:val>
                                        </p:tav>
                                      </p:tavLst>
                                    </p:anim>
                                    <p:anim calcmode="lin" valueType="num">
                                      <p:cBhvr>
                                        <p:cTn id="25" dur="1000"/>
                                        <p:tgtEl>
                                          <p:spTgt spid="3"/>
                                        </p:tgtEl>
                                        <p:attrNameLst>
                                          <p:attrName>ppt_h</p:attrName>
                                        </p:attrNameLst>
                                      </p:cBhvr>
                                      <p:tavLst>
                                        <p:tav tm="0">
                                          <p:val>
                                            <p:strVal val="ppt_h"/>
                                          </p:val>
                                        </p:tav>
                                        <p:tav tm="100000">
                                          <p:val>
                                            <p:strVal val="ppt_h"/>
                                          </p:val>
                                        </p:tav>
                                      </p:tavLst>
                                    </p:anim>
                                    <p:animEffect transition="out" filter="fade">
                                      <p:cBhvr>
                                        <p:cTn id="26" dur="1000"/>
                                        <p:tgtEl>
                                          <p:spTgt spid="3"/>
                                        </p:tgtEl>
                                      </p:cBhvr>
                                    </p:animEffect>
                                    <p:set>
                                      <p:cBhvr>
                                        <p:cTn id="27" dur="1" fill="hold">
                                          <p:stCondLst>
                                            <p:cond delay="999"/>
                                          </p:stCondLst>
                                        </p:cTn>
                                        <p:tgtEl>
                                          <p:spTgt spid="3"/>
                                        </p:tgtEl>
                                        <p:attrNameLst>
                                          <p:attrName>style.visibility</p:attrName>
                                        </p:attrNameLst>
                                      </p:cBhvr>
                                      <p:to>
                                        <p:strVal val="hidden"/>
                                      </p:to>
                                    </p:set>
                                  </p:childTnLst>
                                </p:cTn>
                              </p:par>
                              <p:par>
                                <p:cTn id="28" presetID="55" presetClass="exit" presetSubtype="0" fill="hold" grpId="1" nodeType="withEffect">
                                  <p:stCondLst>
                                    <p:cond delay="0"/>
                                  </p:stCondLst>
                                  <p:childTnLst>
                                    <p:anim calcmode="lin" valueType="num">
                                      <p:cBhvr>
                                        <p:cTn id="29" dur="1000"/>
                                        <p:tgtEl>
                                          <p:spTgt spid="5"/>
                                        </p:tgtEl>
                                        <p:attrNameLst>
                                          <p:attrName>ppt_w</p:attrName>
                                        </p:attrNameLst>
                                      </p:cBhvr>
                                      <p:tavLst>
                                        <p:tav tm="0">
                                          <p:val>
                                            <p:strVal val="ppt_w"/>
                                          </p:val>
                                        </p:tav>
                                        <p:tav tm="100000">
                                          <p:val>
                                            <p:strVal val="ppt_w*0.70"/>
                                          </p:val>
                                        </p:tav>
                                      </p:tavLst>
                                    </p:anim>
                                    <p:anim calcmode="lin" valueType="num">
                                      <p:cBhvr>
                                        <p:cTn id="30" dur="1000"/>
                                        <p:tgtEl>
                                          <p:spTgt spid="5"/>
                                        </p:tgtEl>
                                        <p:attrNameLst>
                                          <p:attrName>ppt_h</p:attrName>
                                        </p:attrNameLst>
                                      </p:cBhvr>
                                      <p:tavLst>
                                        <p:tav tm="0">
                                          <p:val>
                                            <p:strVal val="ppt_h"/>
                                          </p:val>
                                        </p:tav>
                                        <p:tav tm="100000">
                                          <p:val>
                                            <p:strVal val="ppt_h"/>
                                          </p:val>
                                        </p:tav>
                                      </p:tavLst>
                                    </p:anim>
                                    <p:animEffect transition="out" filter="fade">
                                      <p:cBhvr>
                                        <p:cTn id="31" dur="1000"/>
                                        <p:tgtEl>
                                          <p:spTgt spid="5"/>
                                        </p:tgtEl>
                                      </p:cBhvr>
                                    </p:animEffect>
                                    <p:set>
                                      <p:cBhvr>
                                        <p:cTn id="32" dur="1" fill="hold">
                                          <p:stCondLst>
                                            <p:cond delay="999"/>
                                          </p:stCondLst>
                                        </p:cTn>
                                        <p:tgtEl>
                                          <p:spTgt spid="5"/>
                                        </p:tgtEl>
                                        <p:attrNameLst>
                                          <p:attrName>style.visibility</p:attrName>
                                        </p:attrNameLst>
                                      </p:cBhvr>
                                      <p:to>
                                        <p:strVal val="hidden"/>
                                      </p:to>
                                    </p:set>
                                  </p:childTnLst>
                                </p:cTn>
                              </p:par>
                            </p:childTnLst>
                          </p:cTn>
                        </p:par>
                        <p:par>
                          <p:cTn id="33" fill="hold">
                            <p:stCondLst>
                              <p:cond delay="1000"/>
                            </p:stCondLst>
                            <p:childTnLst>
                              <p:par>
                                <p:cTn id="34" presetID="55" presetClass="entr" presetSubtype="0" fill="hold" nodeType="afterEffect">
                                  <p:stCondLst>
                                    <p:cond delay="0"/>
                                  </p:stCondLst>
                                  <p:childTnLst>
                                    <p:set>
                                      <p:cBhvr>
                                        <p:cTn id="35" dur="1" fill="hold">
                                          <p:stCondLst>
                                            <p:cond delay="0"/>
                                          </p:stCondLst>
                                        </p:cTn>
                                        <p:tgtEl>
                                          <p:spTgt spid="225283"/>
                                        </p:tgtEl>
                                        <p:attrNameLst>
                                          <p:attrName>style.visibility</p:attrName>
                                        </p:attrNameLst>
                                      </p:cBhvr>
                                      <p:to>
                                        <p:strVal val="visible"/>
                                      </p:to>
                                    </p:set>
                                    <p:anim calcmode="lin" valueType="num">
                                      <p:cBhvr>
                                        <p:cTn id="36" dur="1000" fill="hold"/>
                                        <p:tgtEl>
                                          <p:spTgt spid="225283"/>
                                        </p:tgtEl>
                                        <p:attrNameLst>
                                          <p:attrName>ppt_w</p:attrName>
                                        </p:attrNameLst>
                                      </p:cBhvr>
                                      <p:tavLst>
                                        <p:tav tm="0">
                                          <p:val>
                                            <p:strVal val="#ppt_w*0.70"/>
                                          </p:val>
                                        </p:tav>
                                        <p:tav tm="100000">
                                          <p:val>
                                            <p:strVal val="#ppt_w"/>
                                          </p:val>
                                        </p:tav>
                                      </p:tavLst>
                                    </p:anim>
                                    <p:anim calcmode="lin" valueType="num">
                                      <p:cBhvr>
                                        <p:cTn id="37" dur="1000" fill="hold"/>
                                        <p:tgtEl>
                                          <p:spTgt spid="225283"/>
                                        </p:tgtEl>
                                        <p:attrNameLst>
                                          <p:attrName>ppt_h</p:attrName>
                                        </p:attrNameLst>
                                      </p:cBhvr>
                                      <p:tavLst>
                                        <p:tav tm="0">
                                          <p:val>
                                            <p:strVal val="#ppt_h"/>
                                          </p:val>
                                        </p:tav>
                                        <p:tav tm="100000">
                                          <p:val>
                                            <p:strVal val="#ppt_h"/>
                                          </p:val>
                                        </p:tav>
                                      </p:tavLst>
                                    </p:anim>
                                    <p:animEffect transition="in" filter="fade">
                                      <p:cBhvr>
                                        <p:cTn id="38" dur="1000"/>
                                        <p:tgtEl>
                                          <p:spTgt spid="225283"/>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1000" fill="hold"/>
                                        <p:tgtEl>
                                          <p:spTgt spid="7"/>
                                        </p:tgtEl>
                                        <p:attrNameLst>
                                          <p:attrName>ppt_w</p:attrName>
                                        </p:attrNameLst>
                                      </p:cBhvr>
                                      <p:tavLst>
                                        <p:tav tm="0">
                                          <p:val>
                                            <p:strVal val="#ppt_w*0.70"/>
                                          </p:val>
                                        </p:tav>
                                        <p:tav tm="100000">
                                          <p:val>
                                            <p:strVal val="#ppt_w"/>
                                          </p:val>
                                        </p:tav>
                                      </p:tavLst>
                                    </p:anim>
                                    <p:anim calcmode="lin" valueType="num">
                                      <p:cBhvr>
                                        <p:cTn id="44" dur="1000" fill="hold"/>
                                        <p:tgtEl>
                                          <p:spTgt spid="7"/>
                                        </p:tgtEl>
                                        <p:attrNameLst>
                                          <p:attrName>ppt_h</p:attrName>
                                        </p:attrNameLst>
                                      </p:cBhvr>
                                      <p:tavLst>
                                        <p:tav tm="0">
                                          <p:val>
                                            <p:strVal val="#ppt_h"/>
                                          </p:val>
                                        </p:tav>
                                        <p:tav tm="100000">
                                          <p:val>
                                            <p:strVal val="#ppt_h"/>
                                          </p:val>
                                        </p:tav>
                                      </p:tavLst>
                                    </p:anim>
                                    <p:animEffect transition="in" filter="fade">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22528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
                                        </p:tgtEl>
                                        <p:attrNameLst>
                                          <p:attrName>style.visibility</p:attrName>
                                        </p:attrNameLst>
                                      </p:cBhvr>
                                      <p:to>
                                        <p:strVal val="hidden"/>
                                      </p:to>
                                    </p:set>
                                  </p:childTnLst>
                                </p:cTn>
                              </p:par>
                              <p:par>
                                <p:cTn id="52" presetID="4" presetClass="entr" presetSubtype="16" fill="hold" nodeType="withEffect">
                                  <p:stCondLst>
                                    <p:cond delay="0"/>
                                  </p:stCondLst>
                                  <p:childTnLst>
                                    <p:set>
                                      <p:cBhvr>
                                        <p:cTn id="53" dur="1" fill="hold">
                                          <p:stCondLst>
                                            <p:cond delay="0"/>
                                          </p:stCondLst>
                                        </p:cTn>
                                        <p:tgtEl>
                                          <p:spTgt spid="225285"/>
                                        </p:tgtEl>
                                        <p:attrNameLst>
                                          <p:attrName>style.visibility</p:attrName>
                                        </p:attrNameLst>
                                      </p:cBhvr>
                                      <p:to>
                                        <p:strVal val="visible"/>
                                      </p:to>
                                    </p:set>
                                    <p:animEffect transition="in" filter="box(in)">
                                      <p:cBhvr>
                                        <p:cTn id="54" dur="500"/>
                                        <p:tgtEl>
                                          <p:spTgt spid="225285"/>
                                        </p:tgtEl>
                                      </p:cBhvr>
                                    </p:animEffect>
                                  </p:childTnLst>
                                </p:cTn>
                              </p:par>
                              <p:par>
                                <p:cTn id="55" presetID="4" presetClass="entr" presetSubtype="16" fill="hold" nodeType="withEffect">
                                  <p:stCondLst>
                                    <p:cond delay="0"/>
                                  </p:stCondLst>
                                  <p:childTnLst>
                                    <p:set>
                                      <p:cBhvr>
                                        <p:cTn id="56" dur="1" fill="hold">
                                          <p:stCondLst>
                                            <p:cond delay="0"/>
                                          </p:stCondLst>
                                        </p:cTn>
                                        <p:tgtEl>
                                          <p:spTgt spid="225284"/>
                                        </p:tgtEl>
                                        <p:attrNameLst>
                                          <p:attrName>style.visibility</p:attrName>
                                        </p:attrNameLst>
                                      </p:cBhvr>
                                      <p:to>
                                        <p:strVal val="visible"/>
                                      </p:to>
                                    </p:set>
                                    <p:animEffect transition="in" filter="box(in)">
                                      <p:cBhvr>
                                        <p:cTn id="57" dur="500"/>
                                        <p:tgtEl>
                                          <p:spTgt spid="225284"/>
                                        </p:tgtEl>
                                      </p:cBhvr>
                                    </p:animEffect>
                                  </p:childTnLst>
                                </p:cTn>
                              </p:par>
                              <p:par>
                                <p:cTn id="58" presetID="42" presetClass="path" presetSubtype="0" accel="50000" decel="50000" fill="hold" nodeType="withEffect">
                                  <p:stCondLst>
                                    <p:cond delay="0"/>
                                  </p:stCondLst>
                                  <p:childTnLst>
                                    <p:animMotion origin="layout" path="M 2.77778E-7 -1.48148E-6 L -0.00191 0.26783 " pathEditMode="relative" rAng="0" ptsTypes="AA">
                                      <p:cBhvr>
                                        <p:cTn id="59" dur="2000" fill="hold"/>
                                        <p:tgtEl>
                                          <p:spTgt spid="225284"/>
                                        </p:tgtEl>
                                        <p:attrNameLst>
                                          <p:attrName>ppt_x</p:attrName>
                                          <p:attrName>ppt_y</p:attrName>
                                        </p:attrNameLst>
                                      </p:cBhvr>
                                      <p:rCtr x="-104" y="13380"/>
                                    </p:animMotion>
                                  </p:childTnLst>
                                </p:cTn>
                              </p:par>
                              <p:par>
                                <p:cTn id="60" presetID="9"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dissolve">
                                      <p:cBhvr>
                                        <p:cTn id="62" dur="2000"/>
                                        <p:tgtEl>
                                          <p:spTgt spid="11"/>
                                        </p:tgtEl>
                                      </p:cBhvr>
                                    </p:animEffect>
                                  </p:childTnLst>
                                </p:cTn>
                              </p:par>
                              <p:par>
                                <p:cTn id="63" presetID="9" presetClass="entr" presetSubtype="0"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dissolve">
                                      <p:cBhvr>
                                        <p:cTn id="65" dur="2000"/>
                                        <p:tgtEl>
                                          <p:spTgt spid="13"/>
                                        </p:tgtEl>
                                      </p:cBhvr>
                                    </p:animEffect>
                                  </p:childTnLst>
                                </p:cTn>
                              </p:par>
                            </p:childTnLst>
                          </p:cTn>
                        </p:par>
                        <p:par>
                          <p:cTn id="66" fill="hold">
                            <p:stCondLst>
                              <p:cond delay="2000"/>
                            </p:stCondLst>
                            <p:childTnLst>
                              <p:par>
                                <p:cTn id="67" presetID="1" presetClass="entr" presetSubtype="0" fill="hold" grpId="0" nodeType="afterEffect">
                                  <p:stCondLst>
                                    <p:cond delay="50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9" presetClass="entr"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dissolve">
                                      <p:cBhvr>
                                        <p:cTn id="73" dur="500"/>
                                        <p:tgtEl>
                                          <p:spTgt spid="15"/>
                                        </p:tgtEl>
                                      </p:cBhvr>
                                    </p:animEffect>
                                  </p:childTnLst>
                                </p:cTn>
                              </p:par>
                              <p:par>
                                <p:cTn id="74" presetID="9" presetClass="entr" presetSubtype="0" fill="hold" grpId="1"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dissolve">
                                      <p:cBhvr>
                                        <p:cTn id="76" dur="500"/>
                                        <p:tgtEl>
                                          <p:spTgt spid="17"/>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par>
                                <p:cTn id="79" presetID="1" presetClass="exit" presetSubtype="0" fill="hold" grpId="1" nodeType="withEffect">
                                  <p:stCondLst>
                                    <p:cond delay="0"/>
                                  </p:stCondLst>
                                  <p:childTnLst>
                                    <p:set>
                                      <p:cBhvr>
                                        <p:cTn id="80" dur="1" fill="hold">
                                          <p:stCondLst>
                                            <p:cond delay="0"/>
                                          </p:stCondLst>
                                        </p:cTn>
                                        <p:tgtEl>
                                          <p:spTgt spid="19"/>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55" presetClass="exit" presetSubtype="0" fill="hold" nodeType="clickEffect">
                                  <p:stCondLst>
                                    <p:cond delay="0"/>
                                  </p:stCondLst>
                                  <p:childTnLst>
                                    <p:anim calcmode="lin" valueType="num">
                                      <p:cBhvr>
                                        <p:cTn id="84" dur="1000"/>
                                        <p:tgtEl>
                                          <p:spTgt spid="225285"/>
                                        </p:tgtEl>
                                        <p:attrNameLst>
                                          <p:attrName>ppt_w</p:attrName>
                                        </p:attrNameLst>
                                      </p:cBhvr>
                                      <p:tavLst>
                                        <p:tav tm="0">
                                          <p:val>
                                            <p:strVal val="ppt_w"/>
                                          </p:val>
                                        </p:tav>
                                        <p:tav tm="100000">
                                          <p:val>
                                            <p:strVal val="ppt_w*0.70"/>
                                          </p:val>
                                        </p:tav>
                                      </p:tavLst>
                                    </p:anim>
                                    <p:anim calcmode="lin" valueType="num">
                                      <p:cBhvr>
                                        <p:cTn id="85" dur="1000"/>
                                        <p:tgtEl>
                                          <p:spTgt spid="225285"/>
                                        </p:tgtEl>
                                        <p:attrNameLst>
                                          <p:attrName>ppt_h</p:attrName>
                                        </p:attrNameLst>
                                      </p:cBhvr>
                                      <p:tavLst>
                                        <p:tav tm="0">
                                          <p:val>
                                            <p:strVal val="ppt_h"/>
                                          </p:val>
                                        </p:tav>
                                        <p:tav tm="100000">
                                          <p:val>
                                            <p:strVal val="ppt_h"/>
                                          </p:val>
                                        </p:tav>
                                      </p:tavLst>
                                    </p:anim>
                                    <p:animEffect transition="out" filter="fade">
                                      <p:cBhvr>
                                        <p:cTn id="86" dur="1000"/>
                                        <p:tgtEl>
                                          <p:spTgt spid="225285"/>
                                        </p:tgtEl>
                                      </p:cBhvr>
                                    </p:animEffect>
                                    <p:set>
                                      <p:cBhvr>
                                        <p:cTn id="87" dur="1" fill="hold">
                                          <p:stCondLst>
                                            <p:cond delay="999"/>
                                          </p:stCondLst>
                                        </p:cTn>
                                        <p:tgtEl>
                                          <p:spTgt spid="225285"/>
                                        </p:tgtEl>
                                        <p:attrNameLst>
                                          <p:attrName>style.visibility</p:attrName>
                                        </p:attrNameLst>
                                      </p:cBhvr>
                                      <p:to>
                                        <p:strVal val="hidden"/>
                                      </p:to>
                                    </p:set>
                                  </p:childTnLst>
                                </p:cTn>
                              </p:par>
                            </p:childTnLst>
                          </p:cTn>
                        </p:par>
                        <p:par>
                          <p:cTn id="88" fill="hold">
                            <p:stCondLst>
                              <p:cond delay="1000"/>
                            </p:stCondLst>
                            <p:childTnLst>
                              <p:par>
                                <p:cTn id="89" presetID="55" presetClass="entr" presetSubtype="0" fill="hold" nodeType="afterEffect">
                                  <p:stCondLst>
                                    <p:cond delay="0"/>
                                  </p:stCondLst>
                                  <p:childTnLst>
                                    <p:set>
                                      <p:cBhvr>
                                        <p:cTn id="90" dur="1" fill="hold">
                                          <p:stCondLst>
                                            <p:cond delay="0"/>
                                          </p:stCondLst>
                                        </p:cTn>
                                        <p:tgtEl>
                                          <p:spTgt spid="225287"/>
                                        </p:tgtEl>
                                        <p:attrNameLst>
                                          <p:attrName>style.visibility</p:attrName>
                                        </p:attrNameLst>
                                      </p:cBhvr>
                                      <p:to>
                                        <p:strVal val="visible"/>
                                      </p:to>
                                    </p:set>
                                    <p:anim calcmode="lin" valueType="num">
                                      <p:cBhvr>
                                        <p:cTn id="91" dur="1000" fill="hold"/>
                                        <p:tgtEl>
                                          <p:spTgt spid="225287"/>
                                        </p:tgtEl>
                                        <p:attrNameLst>
                                          <p:attrName>ppt_w</p:attrName>
                                        </p:attrNameLst>
                                      </p:cBhvr>
                                      <p:tavLst>
                                        <p:tav tm="0">
                                          <p:val>
                                            <p:strVal val="#ppt_w*0.70"/>
                                          </p:val>
                                        </p:tav>
                                        <p:tav tm="100000">
                                          <p:val>
                                            <p:strVal val="#ppt_w"/>
                                          </p:val>
                                        </p:tav>
                                      </p:tavLst>
                                    </p:anim>
                                    <p:anim calcmode="lin" valueType="num">
                                      <p:cBhvr>
                                        <p:cTn id="92" dur="1000" fill="hold"/>
                                        <p:tgtEl>
                                          <p:spTgt spid="225287"/>
                                        </p:tgtEl>
                                        <p:attrNameLst>
                                          <p:attrName>ppt_h</p:attrName>
                                        </p:attrNameLst>
                                      </p:cBhvr>
                                      <p:tavLst>
                                        <p:tav tm="0">
                                          <p:val>
                                            <p:strVal val="#ppt_h"/>
                                          </p:val>
                                        </p:tav>
                                        <p:tav tm="100000">
                                          <p:val>
                                            <p:strVal val="#ppt_h"/>
                                          </p:val>
                                        </p:tav>
                                      </p:tavLst>
                                    </p:anim>
                                    <p:animEffect transition="in" filter="fade">
                                      <p:cBhvr>
                                        <p:cTn id="93" dur="1000"/>
                                        <p:tgtEl>
                                          <p:spTgt spid="225287"/>
                                        </p:tgtEl>
                                      </p:cBhvr>
                                    </p:animEffect>
                                  </p:childTnLst>
                                </p:cTn>
                              </p:par>
                              <p:par>
                                <p:cTn id="94" presetID="55"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p:cTn id="96" dur="1000" fill="hold"/>
                                        <p:tgtEl>
                                          <p:spTgt spid="22"/>
                                        </p:tgtEl>
                                        <p:attrNameLst>
                                          <p:attrName>ppt_w</p:attrName>
                                        </p:attrNameLst>
                                      </p:cBhvr>
                                      <p:tavLst>
                                        <p:tav tm="0">
                                          <p:val>
                                            <p:strVal val="#ppt_w*0.70"/>
                                          </p:val>
                                        </p:tav>
                                        <p:tav tm="100000">
                                          <p:val>
                                            <p:strVal val="#ppt_w"/>
                                          </p:val>
                                        </p:tav>
                                      </p:tavLst>
                                    </p:anim>
                                    <p:anim calcmode="lin" valueType="num">
                                      <p:cBhvr>
                                        <p:cTn id="97" dur="1000" fill="hold"/>
                                        <p:tgtEl>
                                          <p:spTgt spid="22"/>
                                        </p:tgtEl>
                                        <p:attrNameLst>
                                          <p:attrName>ppt_h</p:attrName>
                                        </p:attrNameLst>
                                      </p:cBhvr>
                                      <p:tavLst>
                                        <p:tav tm="0">
                                          <p:val>
                                            <p:strVal val="#ppt_h"/>
                                          </p:val>
                                        </p:tav>
                                        <p:tav tm="100000">
                                          <p:val>
                                            <p:strVal val="#ppt_h"/>
                                          </p:val>
                                        </p:tav>
                                      </p:tavLst>
                                    </p:anim>
                                    <p:animEffect transition="in" filter="fade">
                                      <p:cBhvr>
                                        <p:cTn id="98" dur="10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55" presetClass="exit" presetSubtype="0" fill="hold" nodeType="clickEffect">
                                  <p:stCondLst>
                                    <p:cond delay="0"/>
                                  </p:stCondLst>
                                  <p:childTnLst>
                                    <p:anim calcmode="lin" valueType="num">
                                      <p:cBhvr>
                                        <p:cTn id="102" dur="1000"/>
                                        <p:tgtEl>
                                          <p:spTgt spid="225285"/>
                                        </p:tgtEl>
                                        <p:attrNameLst>
                                          <p:attrName>ppt_w</p:attrName>
                                        </p:attrNameLst>
                                      </p:cBhvr>
                                      <p:tavLst>
                                        <p:tav tm="0">
                                          <p:val>
                                            <p:strVal val="ppt_w"/>
                                          </p:val>
                                        </p:tav>
                                        <p:tav tm="100000">
                                          <p:val>
                                            <p:strVal val="ppt_w*0.70"/>
                                          </p:val>
                                        </p:tav>
                                      </p:tavLst>
                                    </p:anim>
                                    <p:anim calcmode="lin" valueType="num">
                                      <p:cBhvr>
                                        <p:cTn id="103" dur="1000"/>
                                        <p:tgtEl>
                                          <p:spTgt spid="225285"/>
                                        </p:tgtEl>
                                        <p:attrNameLst>
                                          <p:attrName>ppt_h</p:attrName>
                                        </p:attrNameLst>
                                      </p:cBhvr>
                                      <p:tavLst>
                                        <p:tav tm="0">
                                          <p:val>
                                            <p:strVal val="ppt_h"/>
                                          </p:val>
                                        </p:tav>
                                        <p:tav tm="100000">
                                          <p:val>
                                            <p:strVal val="ppt_h"/>
                                          </p:val>
                                        </p:tav>
                                      </p:tavLst>
                                    </p:anim>
                                    <p:animEffect transition="out" filter="fade">
                                      <p:cBhvr>
                                        <p:cTn id="104" dur="1000"/>
                                        <p:tgtEl>
                                          <p:spTgt spid="225285"/>
                                        </p:tgtEl>
                                      </p:cBhvr>
                                    </p:animEffect>
                                    <p:set>
                                      <p:cBhvr>
                                        <p:cTn id="105" dur="1" fill="hold">
                                          <p:stCondLst>
                                            <p:cond delay="999"/>
                                          </p:stCondLst>
                                        </p:cTn>
                                        <p:tgtEl>
                                          <p:spTgt spid="225285"/>
                                        </p:tgtEl>
                                        <p:attrNameLst>
                                          <p:attrName>style.visibility</p:attrName>
                                        </p:attrNameLst>
                                      </p:cBhvr>
                                      <p:to>
                                        <p:strVal val="hidden"/>
                                      </p:to>
                                    </p:set>
                                  </p:childTnLst>
                                </p:cTn>
                              </p:par>
                              <p:par>
                                <p:cTn id="106" presetID="55" presetClass="exit" presetSubtype="0" fill="hold" grpId="1" nodeType="withEffect">
                                  <p:stCondLst>
                                    <p:cond delay="0"/>
                                  </p:stCondLst>
                                  <p:childTnLst>
                                    <p:anim calcmode="lin" valueType="num">
                                      <p:cBhvr>
                                        <p:cTn id="107" dur="1000"/>
                                        <p:tgtEl>
                                          <p:spTgt spid="22"/>
                                        </p:tgtEl>
                                        <p:attrNameLst>
                                          <p:attrName>ppt_w</p:attrName>
                                        </p:attrNameLst>
                                      </p:cBhvr>
                                      <p:tavLst>
                                        <p:tav tm="0">
                                          <p:val>
                                            <p:strVal val="ppt_w"/>
                                          </p:val>
                                        </p:tav>
                                        <p:tav tm="100000">
                                          <p:val>
                                            <p:strVal val="ppt_w*0.70"/>
                                          </p:val>
                                        </p:tav>
                                      </p:tavLst>
                                    </p:anim>
                                    <p:anim calcmode="lin" valueType="num">
                                      <p:cBhvr>
                                        <p:cTn id="108" dur="1000"/>
                                        <p:tgtEl>
                                          <p:spTgt spid="22"/>
                                        </p:tgtEl>
                                        <p:attrNameLst>
                                          <p:attrName>ppt_h</p:attrName>
                                        </p:attrNameLst>
                                      </p:cBhvr>
                                      <p:tavLst>
                                        <p:tav tm="0">
                                          <p:val>
                                            <p:strVal val="ppt_h"/>
                                          </p:val>
                                        </p:tav>
                                        <p:tav tm="100000">
                                          <p:val>
                                            <p:strVal val="ppt_h"/>
                                          </p:val>
                                        </p:tav>
                                      </p:tavLst>
                                    </p:anim>
                                    <p:animEffect transition="out" filter="fade">
                                      <p:cBhvr>
                                        <p:cTn id="109" dur="1000"/>
                                        <p:tgtEl>
                                          <p:spTgt spid="22"/>
                                        </p:tgtEl>
                                      </p:cBhvr>
                                    </p:animEffect>
                                    <p:set>
                                      <p:cBhvr>
                                        <p:cTn id="110" dur="1" fill="hold">
                                          <p:stCondLst>
                                            <p:cond delay="999"/>
                                          </p:stCondLst>
                                        </p:cTn>
                                        <p:tgtEl>
                                          <p:spTgt spid="22"/>
                                        </p:tgtEl>
                                        <p:attrNameLst>
                                          <p:attrName>style.visibility</p:attrName>
                                        </p:attrNameLst>
                                      </p:cBhvr>
                                      <p:to>
                                        <p:strVal val="hidden"/>
                                      </p:to>
                                    </p:set>
                                  </p:childTnLst>
                                </p:cTn>
                              </p:par>
                              <p:par>
                                <p:cTn id="111" presetID="55" presetClass="exit" presetSubtype="0" fill="hold" nodeType="withEffect">
                                  <p:stCondLst>
                                    <p:cond delay="0"/>
                                  </p:stCondLst>
                                  <p:childTnLst>
                                    <p:anim calcmode="lin" valueType="num">
                                      <p:cBhvr>
                                        <p:cTn id="112" dur="1000"/>
                                        <p:tgtEl>
                                          <p:spTgt spid="225284"/>
                                        </p:tgtEl>
                                        <p:attrNameLst>
                                          <p:attrName>ppt_w</p:attrName>
                                        </p:attrNameLst>
                                      </p:cBhvr>
                                      <p:tavLst>
                                        <p:tav tm="0">
                                          <p:val>
                                            <p:strVal val="ppt_w"/>
                                          </p:val>
                                        </p:tav>
                                        <p:tav tm="100000">
                                          <p:val>
                                            <p:strVal val="ppt_w*0.70"/>
                                          </p:val>
                                        </p:tav>
                                      </p:tavLst>
                                    </p:anim>
                                    <p:anim calcmode="lin" valueType="num">
                                      <p:cBhvr>
                                        <p:cTn id="113" dur="1000"/>
                                        <p:tgtEl>
                                          <p:spTgt spid="225284"/>
                                        </p:tgtEl>
                                        <p:attrNameLst>
                                          <p:attrName>ppt_h</p:attrName>
                                        </p:attrNameLst>
                                      </p:cBhvr>
                                      <p:tavLst>
                                        <p:tav tm="0">
                                          <p:val>
                                            <p:strVal val="ppt_h"/>
                                          </p:val>
                                        </p:tav>
                                        <p:tav tm="100000">
                                          <p:val>
                                            <p:strVal val="ppt_h"/>
                                          </p:val>
                                        </p:tav>
                                      </p:tavLst>
                                    </p:anim>
                                    <p:animEffect transition="out" filter="fade">
                                      <p:cBhvr>
                                        <p:cTn id="114" dur="1000"/>
                                        <p:tgtEl>
                                          <p:spTgt spid="225284"/>
                                        </p:tgtEl>
                                      </p:cBhvr>
                                    </p:animEffect>
                                    <p:set>
                                      <p:cBhvr>
                                        <p:cTn id="115" dur="1" fill="hold">
                                          <p:stCondLst>
                                            <p:cond delay="999"/>
                                          </p:stCondLst>
                                        </p:cTn>
                                        <p:tgtEl>
                                          <p:spTgt spid="225284"/>
                                        </p:tgtEl>
                                        <p:attrNameLst>
                                          <p:attrName>style.visibility</p:attrName>
                                        </p:attrNameLst>
                                      </p:cBhvr>
                                      <p:to>
                                        <p:strVal val="hidden"/>
                                      </p:to>
                                    </p:set>
                                  </p:childTnLst>
                                </p:cTn>
                              </p:par>
                              <p:par>
                                <p:cTn id="116" presetID="55" presetClass="exit" presetSubtype="0" fill="hold" nodeType="withEffect">
                                  <p:stCondLst>
                                    <p:cond delay="0"/>
                                  </p:stCondLst>
                                  <p:childTnLst>
                                    <p:anim calcmode="lin" valueType="num">
                                      <p:cBhvr>
                                        <p:cTn id="117" dur="1000"/>
                                        <p:tgtEl>
                                          <p:spTgt spid="225287"/>
                                        </p:tgtEl>
                                        <p:attrNameLst>
                                          <p:attrName>ppt_w</p:attrName>
                                        </p:attrNameLst>
                                      </p:cBhvr>
                                      <p:tavLst>
                                        <p:tav tm="0">
                                          <p:val>
                                            <p:strVal val="ppt_w"/>
                                          </p:val>
                                        </p:tav>
                                        <p:tav tm="100000">
                                          <p:val>
                                            <p:strVal val="ppt_w*0.70"/>
                                          </p:val>
                                        </p:tav>
                                      </p:tavLst>
                                    </p:anim>
                                    <p:anim calcmode="lin" valueType="num">
                                      <p:cBhvr>
                                        <p:cTn id="118" dur="1000"/>
                                        <p:tgtEl>
                                          <p:spTgt spid="225287"/>
                                        </p:tgtEl>
                                        <p:attrNameLst>
                                          <p:attrName>ppt_h</p:attrName>
                                        </p:attrNameLst>
                                      </p:cBhvr>
                                      <p:tavLst>
                                        <p:tav tm="0">
                                          <p:val>
                                            <p:strVal val="ppt_h"/>
                                          </p:val>
                                        </p:tav>
                                        <p:tav tm="100000">
                                          <p:val>
                                            <p:strVal val="ppt_h"/>
                                          </p:val>
                                        </p:tav>
                                      </p:tavLst>
                                    </p:anim>
                                    <p:animEffect transition="out" filter="fade">
                                      <p:cBhvr>
                                        <p:cTn id="119" dur="1000"/>
                                        <p:tgtEl>
                                          <p:spTgt spid="225287"/>
                                        </p:tgtEl>
                                      </p:cBhvr>
                                    </p:animEffect>
                                    <p:set>
                                      <p:cBhvr>
                                        <p:cTn id="120" dur="1" fill="hold">
                                          <p:stCondLst>
                                            <p:cond delay="999"/>
                                          </p:stCondLst>
                                        </p:cTn>
                                        <p:tgtEl>
                                          <p:spTgt spid="225287"/>
                                        </p:tgtEl>
                                        <p:attrNameLst>
                                          <p:attrName>style.visibility</p:attrName>
                                        </p:attrNameLst>
                                      </p:cBhvr>
                                      <p:to>
                                        <p:strVal val="hidden"/>
                                      </p:to>
                                    </p:set>
                                  </p:childTnLst>
                                </p:cTn>
                              </p:par>
                              <p:par>
                                <p:cTn id="121" presetID="55" presetClass="entr" presetSubtype="0" fill="hold" nodeType="withEffect">
                                  <p:stCondLst>
                                    <p:cond delay="0"/>
                                  </p:stCondLst>
                                  <p:childTnLst>
                                    <p:set>
                                      <p:cBhvr>
                                        <p:cTn id="122" dur="1" fill="hold">
                                          <p:stCondLst>
                                            <p:cond delay="0"/>
                                          </p:stCondLst>
                                        </p:cTn>
                                        <p:tgtEl>
                                          <p:spTgt spid="225288"/>
                                        </p:tgtEl>
                                        <p:attrNameLst>
                                          <p:attrName>style.visibility</p:attrName>
                                        </p:attrNameLst>
                                      </p:cBhvr>
                                      <p:to>
                                        <p:strVal val="visible"/>
                                      </p:to>
                                    </p:set>
                                    <p:anim calcmode="lin" valueType="num">
                                      <p:cBhvr>
                                        <p:cTn id="123" dur="1000" fill="hold"/>
                                        <p:tgtEl>
                                          <p:spTgt spid="225288"/>
                                        </p:tgtEl>
                                        <p:attrNameLst>
                                          <p:attrName>ppt_w</p:attrName>
                                        </p:attrNameLst>
                                      </p:cBhvr>
                                      <p:tavLst>
                                        <p:tav tm="0">
                                          <p:val>
                                            <p:strVal val="#ppt_w*0.70"/>
                                          </p:val>
                                        </p:tav>
                                        <p:tav tm="100000">
                                          <p:val>
                                            <p:strVal val="#ppt_w"/>
                                          </p:val>
                                        </p:tav>
                                      </p:tavLst>
                                    </p:anim>
                                    <p:anim calcmode="lin" valueType="num">
                                      <p:cBhvr>
                                        <p:cTn id="124" dur="1000" fill="hold"/>
                                        <p:tgtEl>
                                          <p:spTgt spid="225288"/>
                                        </p:tgtEl>
                                        <p:attrNameLst>
                                          <p:attrName>ppt_h</p:attrName>
                                        </p:attrNameLst>
                                      </p:cBhvr>
                                      <p:tavLst>
                                        <p:tav tm="0">
                                          <p:val>
                                            <p:strVal val="#ppt_h"/>
                                          </p:val>
                                        </p:tav>
                                        <p:tav tm="100000">
                                          <p:val>
                                            <p:strVal val="#ppt_h"/>
                                          </p:val>
                                        </p:tav>
                                      </p:tavLst>
                                    </p:anim>
                                    <p:animEffect transition="in" filter="fade">
                                      <p:cBhvr>
                                        <p:cTn id="125" dur="1000"/>
                                        <p:tgtEl>
                                          <p:spTgt spid="225288"/>
                                        </p:tgtEl>
                                      </p:cBhvr>
                                    </p:animEffect>
                                  </p:childTnLst>
                                </p:cTn>
                              </p:par>
                              <p:par>
                                <p:cTn id="126" presetID="55" presetClass="entr" presetSubtype="0" fill="hold" nodeType="withEffect">
                                  <p:stCondLst>
                                    <p:cond delay="0"/>
                                  </p:stCondLst>
                                  <p:childTnLst>
                                    <p:set>
                                      <p:cBhvr>
                                        <p:cTn id="127" dur="1" fill="hold">
                                          <p:stCondLst>
                                            <p:cond delay="0"/>
                                          </p:stCondLst>
                                        </p:cTn>
                                        <p:tgtEl>
                                          <p:spTgt spid="225289"/>
                                        </p:tgtEl>
                                        <p:attrNameLst>
                                          <p:attrName>style.visibility</p:attrName>
                                        </p:attrNameLst>
                                      </p:cBhvr>
                                      <p:to>
                                        <p:strVal val="visible"/>
                                      </p:to>
                                    </p:set>
                                    <p:anim calcmode="lin" valueType="num">
                                      <p:cBhvr>
                                        <p:cTn id="128" dur="1000" fill="hold"/>
                                        <p:tgtEl>
                                          <p:spTgt spid="225289"/>
                                        </p:tgtEl>
                                        <p:attrNameLst>
                                          <p:attrName>ppt_w</p:attrName>
                                        </p:attrNameLst>
                                      </p:cBhvr>
                                      <p:tavLst>
                                        <p:tav tm="0">
                                          <p:val>
                                            <p:strVal val="#ppt_w*0.70"/>
                                          </p:val>
                                        </p:tav>
                                        <p:tav tm="100000">
                                          <p:val>
                                            <p:strVal val="#ppt_w"/>
                                          </p:val>
                                        </p:tav>
                                      </p:tavLst>
                                    </p:anim>
                                    <p:anim calcmode="lin" valueType="num">
                                      <p:cBhvr>
                                        <p:cTn id="129" dur="1000" fill="hold"/>
                                        <p:tgtEl>
                                          <p:spTgt spid="225289"/>
                                        </p:tgtEl>
                                        <p:attrNameLst>
                                          <p:attrName>ppt_h</p:attrName>
                                        </p:attrNameLst>
                                      </p:cBhvr>
                                      <p:tavLst>
                                        <p:tav tm="0">
                                          <p:val>
                                            <p:strVal val="#ppt_h"/>
                                          </p:val>
                                        </p:tav>
                                        <p:tav tm="100000">
                                          <p:val>
                                            <p:strVal val="#ppt_h"/>
                                          </p:val>
                                        </p:tav>
                                      </p:tavLst>
                                    </p:anim>
                                    <p:animEffect transition="in" filter="fade">
                                      <p:cBhvr>
                                        <p:cTn id="130" dur="1000"/>
                                        <p:tgtEl>
                                          <p:spTgt spid="225289"/>
                                        </p:tgtEl>
                                      </p:cBhvr>
                                    </p:animEffect>
                                  </p:childTnLst>
                                </p:cTn>
                              </p:par>
                              <p:par>
                                <p:cTn id="131" presetID="42" presetClass="path" presetSubtype="0" accel="50000" decel="50000" fill="hold" nodeType="withEffect">
                                  <p:stCondLst>
                                    <p:cond delay="0"/>
                                  </p:stCondLst>
                                  <p:childTnLst>
                                    <p:animMotion origin="layout" path="M -2.5E-6 -1.11111E-6 L -2.5E-6 0.33287 " pathEditMode="relative" rAng="0" ptsTypes="AA">
                                      <p:cBhvr>
                                        <p:cTn id="132" dur="2000" fill="hold"/>
                                        <p:tgtEl>
                                          <p:spTgt spid="225289"/>
                                        </p:tgtEl>
                                        <p:attrNameLst>
                                          <p:attrName>ppt_x</p:attrName>
                                          <p:attrName>ppt_y</p:attrName>
                                        </p:attrNameLst>
                                      </p:cBhvr>
                                      <p:rCtr x="0" y="16644"/>
                                    </p:animMotion>
                                  </p:childTnLst>
                                </p:cTn>
                              </p:par>
                              <p:par>
                                <p:cTn id="133" presetID="1" presetClass="entr" presetSubtype="0" fill="hold" grpId="0" nodeType="withEffect">
                                  <p:stCondLst>
                                    <p:cond delay="0"/>
                                  </p:stCondLst>
                                  <p:childTnLst>
                                    <p:set>
                                      <p:cBhvr>
                                        <p:cTn id="134" dur="1" fill="hold">
                                          <p:stCondLst>
                                            <p:cond delay="0"/>
                                          </p:stCondLst>
                                        </p:cTn>
                                        <p:tgtEl>
                                          <p:spTgt spid="3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2"/>
                                        </p:tgtEl>
                                        <p:attrNameLst>
                                          <p:attrName>style.visibility</p:attrName>
                                        </p:attrNameLst>
                                      </p:cBhvr>
                                      <p:to>
                                        <p:strVal val="visible"/>
                                      </p:to>
                                    </p:set>
                                  </p:childTnLst>
                                </p:cTn>
                              </p:par>
                              <p:par>
                                <p:cTn id="137" presetID="9" presetClass="entr" presetSubtype="0" fill="hold" nodeType="with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dissolve">
                                      <p:cBhvr>
                                        <p:cTn id="139" dur="2000"/>
                                        <p:tgtEl>
                                          <p:spTgt spid="29"/>
                                        </p:tgtEl>
                                      </p:cBhvr>
                                    </p:animEffect>
                                  </p:childTnLst>
                                </p:cTn>
                              </p:par>
                              <p:par>
                                <p:cTn id="140" presetID="9" presetClass="entr" presetSubtype="0" fill="hold" nodeType="with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dissolve">
                                      <p:cBhvr>
                                        <p:cTn id="142" dur="2000"/>
                                        <p:tgtEl>
                                          <p:spTgt spid="30"/>
                                        </p:tgtEl>
                                      </p:cBhvr>
                                    </p:animEffect>
                                  </p:childTnLst>
                                </p:cTn>
                              </p:par>
                              <p:par>
                                <p:cTn id="143" presetID="9" presetClass="entr" presetSubtype="0" fill="hold" grpId="1" nodeType="withEffect">
                                  <p:stCondLst>
                                    <p:cond delay="0"/>
                                  </p:stCondLst>
                                  <p:childTnLst>
                                    <p:set>
                                      <p:cBhvr>
                                        <p:cTn id="144" dur="1" fill="hold">
                                          <p:stCondLst>
                                            <p:cond delay="0"/>
                                          </p:stCondLst>
                                        </p:cTn>
                                        <p:tgtEl>
                                          <p:spTgt spid="31"/>
                                        </p:tgtEl>
                                        <p:attrNameLst>
                                          <p:attrName>style.visibility</p:attrName>
                                        </p:attrNameLst>
                                      </p:cBhvr>
                                      <p:to>
                                        <p:strVal val="visible"/>
                                      </p:to>
                                    </p:set>
                                    <p:animEffect transition="in" filter="dissolve">
                                      <p:cBhvr>
                                        <p:cTn id="145" dur="2000"/>
                                        <p:tgtEl>
                                          <p:spTgt spid="31"/>
                                        </p:tgtEl>
                                      </p:cBhvr>
                                    </p:animEffect>
                                  </p:childTnLst>
                                </p:cTn>
                              </p:par>
                              <p:par>
                                <p:cTn id="146" presetID="9" presetClass="entr" presetSubtype="0" fill="hold" grpId="1" nodeType="withEffect">
                                  <p:stCondLst>
                                    <p:cond delay="0"/>
                                  </p:stCondLst>
                                  <p:childTnLst>
                                    <p:set>
                                      <p:cBhvr>
                                        <p:cTn id="147" dur="1" fill="hold">
                                          <p:stCondLst>
                                            <p:cond delay="0"/>
                                          </p:stCondLst>
                                        </p:cTn>
                                        <p:tgtEl>
                                          <p:spTgt spid="32"/>
                                        </p:tgtEl>
                                        <p:attrNameLst>
                                          <p:attrName>style.visibility</p:attrName>
                                        </p:attrNameLst>
                                      </p:cBhvr>
                                      <p:to>
                                        <p:strVal val="visible"/>
                                      </p:to>
                                    </p:set>
                                    <p:animEffect transition="in" filter="dissolve">
                                      <p:cBhvr>
                                        <p:cTn id="148" dur="2000"/>
                                        <p:tgtEl>
                                          <p:spTgt spid="32"/>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7" grpId="0" animBg="1"/>
      <p:bldP spid="7" grpId="1" animBg="1"/>
      <p:bldP spid="15" grpId="0" animBg="1"/>
      <p:bldP spid="15" grpId="1" animBg="1"/>
      <p:bldP spid="17" grpId="0" animBg="1"/>
      <p:bldP spid="17" grpId="1" animBg="1"/>
      <p:bldP spid="18" grpId="0"/>
      <p:bldP spid="19" grpId="0"/>
      <p:bldP spid="19" grpId="1"/>
      <p:bldP spid="22" grpId="0" animBg="1"/>
      <p:bldP spid="22" grpId="1" animBg="1"/>
      <p:bldP spid="31" grpId="0" animBg="1"/>
      <p:bldP spid="31" grpId="1" animBg="1"/>
      <p:bldP spid="32" grpId="0" animBg="1"/>
      <p:bldP spid="32" grpId="1"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685800"/>
            <a:ext cx="9525000" cy="4225772"/>
          </a:xfrm>
        </p:spPr>
        <p:txBody>
          <a:bodyPr wrap="square">
            <a:spAutoFit/>
          </a:bodyPr>
          <a:lstStyle/>
          <a:p>
            <a:pPr marL="0" indent="0">
              <a:buNone/>
            </a:pPr>
            <a:r>
              <a:rPr lang="en-US" altLang="en-US" sz="1800" b="1" u="sng" dirty="0">
                <a:latin typeface="Arial" charset="0"/>
              </a:rPr>
              <a:t>Decision Trees</a:t>
            </a:r>
            <a:r>
              <a:rPr lang="en-US" altLang="en-US" sz="1800" b="1" dirty="0">
                <a:latin typeface="Arial" charset="0"/>
              </a:rPr>
              <a:t> </a:t>
            </a:r>
            <a:r>
              <a:rPr lang="en-US" altLang="en-US" sz="1800" dirty="0">
                <a:latin typeface="Arial" charset="0"/>
              </a:rPr>
              <a:t>– Shannon's Entropy</a:t>
            </a:r>
            <a:endParaRPr lang="en-IN" sz="1800" dirty="0">
              <a:latin typeface="Arial" charset="0"/>
            </a:endParaRPr>
          </a:p>
          <a:p>
            <a:pPr marL="342900" indent="-342900">
              <a:buFont typeface="+mj-lt"/>
              <a:buAutoNum type="alphaLcPeriod"/>
            </a:pPr>
            <a:r>
              <a:rPr lang="en-IN" sz="1600" dirty="0"/>
              <a:t>Imagine a bag contains  6 red and 4 black balls. </a:t>
            </a:r>
          </a:p>
          <a:p>
            <a:pPr marL="342900" indent="-342900">
              <a:buFont typeface="+mj-lt"/>
              <a:buAutoNum type="alphaLcPeriod"/>
            </a:pPr>
            <a:endParaRPr lang="en-IN" sz="1600" dirty="0"/>
          </a:p>
          <a:p>
            <a:pPr marL="342900" indent="-342900">
              <a:buFont typeface="+mj-lt"/>
              <a:buAutoNum type="alphaLcPeriod"/>
            </a:pPr>
            <a:r>
              <a:rPr lang="en-IN" sz="1600" dirty="0"/>
              <a:t>Let the two classes  Red -&gt;  class 0 and  Black -&gt; class 1</a:t>
            </a:r>
          </a:p>
          <a:p>
            <a:pPr marL="342900" indent="-342900">
              <a:buFont typeface="+mj-lt"/>
              <a:buAutoNum type="alphaLcPeriod"/>
            </a:pPr>
            <a:endParaRPr lang="en-IN" sz="1600" dirty="0"/>
          </a:p>
          <a:p>
            <a:pPr marL="342900" indent="-342900">
              <a:buFont typeface="+mj-lt"/>
              <a:buAutoNum type="alphaLcPeriod"/>
            </a:pPr>
            <a:r>
              <a:rPr lang="en-IN" sz="1600" dirty="0"/>
              <a:t>Entropy of the bag (X) will be calculated as per the formula </a:t>
            </a:r>
          </a:p>
          <a:p>
            <a:pPr marL="342900" indent="-342900">
              <a:buFont typeface="+mj-lt"/>
              <a:buAutoNum type="alphaLcPeriod"/>
            </a:pPr>
            <a:endParaRPr lang="en-IN" sz="1600" dirty="0"/>
          </a:p>
          <a:p>
            <a:pPr marL="854075" lvl="1" indent="-342900">
              <a:buFont typeface="+mj-lt"/>
              <a:buAutoNum type="alphaLcPeriod"/>
            </a:pPr>
            <a:r>
              <a:rPr lang="en-IN" sz="1600" dirty="0"/>
              <a:t> H(X)  = - (0.6 * log2( 0.6))  - (0.4 * log2(0.4))  =  0.9709506</a:t>
            </a:r>
          </a:p>
          <a:p>
            <a:pPr marL="342900" indent="-342900">
              <a:buFont typeface="+mj-lt"/>
              <a:buAutoNum type="alphaLcPeriod"/>
            </a:pPr>
            <a:endParaRPr lang="en-IN" sz="1600" dirty="0"/>
          </a:p>
          <a:p>
            <a:pPr marL="342900" indent="-342900">
              <a:buFont typeface="+mj-lt"/>
              <a:buAutoNum type="alphaLcPeriod"/>
            </a:pPr>
            <a:r>
              <a:rPr lang="en-IN" sz="1600" dirty="0"/>
              <a:t>Suppose we remove all red balls from the bag and then entropy will be</a:t>
            </a:r>
          </a:p>
          <a:p>
            <a:pPr marL="854075" lvl="1" indent="-342900">
              <a:buFont typeface="+mj-lt"/>
              <a:buAutoNum type="alphaLcPeriod"/>
            </a:pPr>
            <a:r>
              <a:rPr lang="en-IN" sz="1600" dirty="0"/>
              <a:t>H(X) = - 1.0 *log2(1.0)  – 0.0 * log2(0)  =  0    ##  Entropy is 0!  i.e. Information is 100%</a:t>
            </a:r>
          </a:p>
          <a:p>
            <a:pPr marL="342900" indent="-342900">
              <a:buFont typeface="+mj-lt"/>
              <a:buAutoNum type="alphaLcPeriod"/>
            </a:pPr>
            <a:endParaRPr lang="en-IN" sz="1600" dirty="0"/>
          </a:p>
        </p:txBody>
      </p:sp>
      <p:pic>
        <p:nvPicPr>
          <p:cNvPr id="18" name="Picture 2" descr="https://en.wikipedia.org/wiki/File:Binary_entropy_plot.svg">
            <a:extLst>
              <a:ext uri="{FF2B5EF4-FFF2-40B4-BE49-F238E27FC236}">
                <a16:creationId xmlns:a16="http://schemas.microsoft.com/office/drawing/2014/main" id="{72DF7032-2D7F-4F48-B8CC-7E1D7ABA2895}"/>
              </a:ext>
            </a:extLst>
          </p:cNvPr>
          <p:cNvPicPr>
            <a:picLocks noChangeAspect="1" noChangeArrowheads="1"/>
          </p:cNvPicPr>
          <p:nvPr/>
        </p:nvPicPr>
        <p:blipFill>
          <a:blip r:embed="rId2" cstate="print"/>
          <a:srcRect/>
          <a:stretch>
            <a:fillRect/>
          </a:stretch>
        </p:blipFill>
        <p:spPr bwMode="auto">
          <a:xfrm>
            <a:off x="4495800" y="4667250"/>
            <a:ext cx="2133600" cy="2056483"/>
          </a:xfrm>
          <a:prstGeom prst="rect">
            <a:avLst/>
          </a:prstGeom>
          <a:noFill/>
        </p:spPr>
      </p:pic>
      <p:pic>
        <p:nvPicPr>
          <p:cNvPr id="2" name="Picture 1">
            <a:extLst>
              <a:ext uri="{FF2B5EF4-FFF2-40B4-BE49-F238E27FC236}">
                <a16:creationId xmlns:a16="http://schemas.microsoft.com/office/drawing/2014/main" id="{B4766A12-ABC8-48C1-B681-21105C074FC1}"/>
              </a:ext>
            </a:extLst>
          </p:cNvPr>
          <p:cNvPicPr>
            <a:picLocks noChangeAspect="1"/>
          </p:cNvPicPr>
          <p:nvPr/>
        </p:nvPicPr>
        <p:blipFill>
          <a:blip r:embed="rId3"/>
          <a:stretch>
            <a:fillRect/>
          </a:stretch>
        </p:blipFill>
        <p:spPr>
          <a:xfrm>
            <a:off x="6096000" y="2362200"/>
            <a:ext cx="2028825" cy="628650"/>
          </a:xfrm>
          <a:prstGeom prst="rect">
            <a:avLst/>
          </a:prstGeom>
        </p:spPr>
      </p:pic>
    </p:spTree>
    <p:extLst>
      <p:ext uri="{BB962C8B-B14F-4D97-AF65-F5344CB8AC3E}">
        <p14:creationId xmlns:p14="http://schemas.microsoft.com/office/powerpoint/2010/main" val="2849696474"/>
      </p:ext>
    </p:extLst>
  </p:cSld>
  <p:clrMapOvr>
    <a:masterClrMapping/>
  </p:clrMapOvr>
  <p:transition spd="med">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ECF6D05-E4AE-420B-A23F-36466DE38A5C}"/>
              </a:ext>
            </a:extLst>
          </p:cNvPr>
          <p:cNvSpPr/>
          <p:nvPr/>
        </p:nvSpPr>
        <p:spPr>
          <a:xfrm>
            <a:off x="680758" y="573709"/>
            <a:ext cx="1851854" cy="369332"/>
          </a:xfrm>
          <a:prstGeom prst="rect">
            <a:avLst/>
          </a:prstGeom>
        </p:spPr>
        <p:txBody>
          <a:bodyPr wrap="none">
            <a:spAutoFit/>
          </a:bodyPr>
          <a:lstStyle/>
          <a:p>
            <a:r>
              <a:rPr lang="en-US" altLang="en-US" u="sng" dirty="0"/>
              <a:t>Decision Trees </a:t>
            </a:r>
            <a:r>
              <a:rPr lang="en-US" altLang="en-US" dirty="0"/>
              <a:t>-</a:t>
            </a:r>
          </a:p>
        </p:txBody>
      </p:sp>
      <p:grpSp>
        <p:nvGrpSpPr>
          <p:cNvPr id="12" name="Group 11">
            <a:extLst>
              <a:ext uri="{FF2B5EF4-FFF2-40B4-BE49-F238E27FC236}">
                <a16:creationId xmlns:a16="http://schemas.microsoft.com/office/drawing/2014/main" id="{1E8AE4D0-2181-43F3-996B-1F71A5BC0AB9}"/>
              </a:ext>
            </a:extLst>
          </p:cNvPr>
          <p:cNvGrpSpPr/>
          <p:nvPr/>
        </p:nvGrpSpPr>
        <p:grpSpPr>
          <a:xfrm>
            <a:off x="1560282" y="1828403"/>
            <a:ext cx="5498357" cy="3191514"/>
            <a:chOff x="28445" y="1828403"/>
            <a:chExt cx="5658593" cy="3191514"/>
          </a:xfrm>
        </p:grpSpPr>
        <p:sp>
          <p:nvSpPr>
            <p:cNvPr id="4" name="Oval 3"/>
            <p:cNvSpPr/>
            <p:nvPr/>
          </p:nvSpPr>
          <p:spPr>
            <a:xfrm>
              <a:off x="2180717" y="2026063"/>
              <a:ext cx="1072460"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000" dirty="0">
                <a:solidFill>
                  <a:schemeClr val="tx1"/>
                </a:solidFill>
              </a:endParaRPr>
            </a:p>
          </p:txBody>
        </p:sp>
        <p:cxnSp>
          <p:nvCxnSpPr>
            <p:cNvPr id="11" name="Straight Arrow Connector 10"/>
            <p:cNvCxnSpPr/>
            <p:nvPr/>
          </p:nvCxnSpPr>
          <p:spPr>
            <a:xfrm flipH="1">
              <a:off x="1851087" y="2585321"/>
              <a:ext cx="877467" cy="519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4" idx="4"/>
            </p:cNvCxnSpPr>
            <p:nvPr/>
          </p:nvCxnSpPr>
          <p:spPr>
            <a:xfrm>
              <a:off x="2716947" y="2545729"/>
              <a:ext cx="731223" cy="6235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168612" y="3184172"/>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Regular Air (700), E1a</a:t>
              </a:r>
            </a:p>
          </p:txBody>
        </p:sp>
        <p:sp>
          <p:nvSpPr>
            <p:cNvPr id="17" name="Oval 16"/>
            <p:cNvSpPr/>
            <p:nvPr/>
          </p:nvSpPr>
          <p:spPr>
            <a:xfrm>
              <a:off x="2923547" y="3208920"/>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Express Air (300), E1b</a:t>
              </a:r>
            </a:p>
          </p:txBody>
        </p:sp>
        <p:sp>
          <p:nvSpPr>
            <p:cNvPr id="19" name="TextBox 18"/>
            <p:cNvSpPr txBox="1"/>
            <p:nvPr/>
          </p:nvSpPr>
          <p:spPr>
            <a:xfrm>
              <a:off x="2069294" y="2021112"/>
              <a:ext cx="1267453" cy="400110"/>
            </a:xfrm>
            <a:prstGeom prst="rect">
              <a:avLst/>
            </a:prstGeom>
            <a:noFill/>
          </p:spPr>
          <p:txBody>
            <a:bodyPr wrap="square" rtlCol="0">
              <a:spAutoFit/>
            </a:bodyPr>
            <a:lstStyle/>
            <a:p>
              <a:pPr algn="ctr"/>
              <a:r>
                <a:rPr lang="en-IN" sz="1000" b="1" dirty="0"/>
                <a:t>Shipping </a:t>
              </a:r>
            </a:p>
            <a:p>
              <a:pPr algn="ctr"/>
              <a:r>
                <a:rPr lang="en-IN" sz="1000" b="1" dirty="0"/>
                <a:t>Mode (1000) E0</a:t>
              </a:r>
            </a:p>
          </p:txBody>
        </p:sp>
        <p:cxnSp>
          <p:nvCxnSpPr>
            <p:cNvPr id="29" name="Straight Arrow Connector 28"/>
            <p:cNvCxnSpPr/>
            <p:nvPr/>
          </p:nvCxnSpPr>
          <p:spPr>
            <a:xfrm flipH="1">
              <a:off x="810084" y="3725233"/>
              <a:ext cx="877467" cy="519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cxnSpLocks/>
            </p:cNvCxnSpPr>
            <p:nvPr/>
          </p:nvCxnSpPr>
          <p:spPr>
            <a:xfrm>
              <a:off x="1724553" y="3688982"/>
              <a:ext cx="355388" cy="586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76200" y="4280935"/>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Low Priority (500) E2a</a:t>
              </a:r>
            </a:p>
          </p:txBody>
        </p:sp>
        <p:sp>
          <p:nvSpPr>
            <p:cNvPr id="32" name="Oval 31"/>
            <p:cNvSpPr/>
            <p:nvPr/>
          </p:nvSpPr>
          <p:spPr>
            <a:xfrm>
              <a:off x="1524000" y="4280935"/>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High Priority (200) E2b</a:t>
              </a:r>
            </a:p>
          </p:txBody>
        </p:sp>
        <p:cxnSp>
          <p:nvCxnSpPr>
            <p:cNvPr id="20" name="Straight Arrow Connector 19">
              <a:extLst>
                <a:ext uri="{FF2B5EF4-FFF2-40B4-BE49-F238E27FC236}">
                  <a16:creationId xmlns:a16="http://schemas.microsoft.com/office/drawing/2014/main" id="{7FD142F1-5806-4741-B7E6-744B21148EE0}"/>
                </a:ext>
              </a:extLst>
            </p:cNvPr>
            <p:cNvCxnSpPr>
              <a:cxnSpLocks/>
              <a:stCxn id="17" idx="4"/>
            </p:cNvCxnSpPr>
            <p:nvPr/>
          </p:nvCxnSpPr>
          <p:spPr>
            <a:xfrm>
              <a:off x="3557274" y="3728585"/>
              <a:ext cx="148396" cy="5380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ED7F23-C7F9-4022-B021-9B1035452C0B}"/>
                </a:ext>
              </a:extLst>
            </p:cNvPr>
            <p:cNvCxnSpPr>
              <a:cxnSpLocks/>
              <a:stCxn id="17" idx="4"/>
              <a:endCxn id="23" idx="0"/>
            </p:cNvCxnSpPr>
            <p:nvPr/>
          </p:nvCxnSpPr>
          <p:spPr>
            <a:xfrm>
              <a:off x="3557274" y="3728585"/>
              <a:ext cx="1496038" cy="574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EE5D9A1E-A033-43C3-A2FD-3FD486692D89}"/>
                </a:ext>
              </a:extLst>
            </p:cNvPr>
            <p:cNvSpPr/>
            <p:nvPr/>
          </p:nvSpPr>
          <p:spPr>
            <a:xfrm>
              <a:off x="2971785" y="4302687"/>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Low Priority (100) E2c</a:t>
              </a:r>
            </a:p>
          </p:txBody>
        </p:sp>
        <p:sp>
          <p:nvSpPr>
            <p:cNvPr id="23" name="Oval 22">
              <a:extLst>
                <a:ext uri="{FF2B5EF4-FFF2-40B4-BE49-F238E27FC236}">
                  <a16:creationId xmlns:a16="http://schemas.microsoft.com/office/drawing/2014/main" id="{C2F43E75-A589-41A7-BC8A-2B96FB7AF006}"/>
                </a:ext>
              </a:extLst>
            </p:cNvPr>
            <p:cNvSpPr/>
            <p:nvPr/>
          </p:nvSpPr>
          <p:spPr>
            <a:xfrm>
              <a:off x="4419585" y="4302687"/>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High Priority (200) E2d</a:t>
              </a:r>
            </a:p>
          </p:txBody>
        </p:sp>
        <p:sp>
          <p:nvSpPr>
            <p:cNvPr id="8" name="Rectangle 7">
              <a:extLst>
                <a:ext uri="{FF2B5EF4-FFF2-40B4-BE49-F238E27FC236}">
                  <a16:creationId xmlns:a16="http://schemas.microsoft.com/office/drawing/2014/main" id="{846E1957-3EF9-475E-81C8-954F0CC4DCA5}"/>
                </a:ext>
              </a:extLst>
            </p:cNvPr>
            <p:cNvSpPr/>
            <p:nvPr/>
          </p:nvSpPr>
          <p:spPr>
            <a:xfrm>
              <a:off x="76201" y="1828403"/>
              <a:ext cx="5610836" cy="91479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80F5090-A279-4960-AEAA-B46B1E36E05C}"/>
                </a:ext>
              </a:extLst>
            </p:cNvPr>
            <p:cNvSpPr/>
            <p:nvPr/>
          </p:nvSpPr>
          <p:spPr>
            <a:xfrm>
              <a:off x="28445" y="2935909"/>
              <a:ext cx="5658591" cy="91479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FEC3617-9EDB-4079-8107-6726D52ACF61}"/>
                </a:ext>
              </a:extLst>
            </p:cNvPr>
            <p:cNvSpPr/>
            <p:nvPr/>
          </p:nvSpPr>
          <p:spPr>
            <a:xfrm>
              <a:off x="28446" y="4105120"/>
              <a:ext cx="5658591" cy="91479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10" name="Table 9">
            <a:extLst>
              <a:ext uri="{FF2B5EF4-FFF2-40B4-BE49-F238E27FC236}">
                <a16:creationId xmlns:a16="http://schemas.microsoft.com/office/drawing/2014/main" id="{B969BB52-0B62-4E60-89D3-2D72969EF18D}"/>
              </a:ext>
            </a:extLst>
          </p:cNvPr>
          <p:cNvGraphicFramePr>
            <a:graphicFrameLocks noGrp="1"/>
          </p:cNvGraphicFramePr>
          <p:nvPr>
            <p:extLst/>
          </p:nvPr>
        </p:nvGraphicFramePr>
        <p:xfrm>
          <a:off x="7397660" y="1313080"/>
          <a:ext cx="2965540" cy="3706837"/>
        </p:xfrm>
        <a:graphic>
          <a:graphicData uri="http://schemas.openxmlformats.org/drawingml/2006/table">
            <a:tbl>
              <a:tblPr firstRow="1" bandRow="1">
                <a:tableStyleId>{5C22544A-7EE6-4342-B048-85BDC9FD1C3A}</a:tableStyleId>
              </a:tblPr>
              <a:tblGrid>
                <a:gridCol w="1482770">
                  <a:extLst>
                    <a:ext uri="{9D8B030D-6E8A-4147-A177-3AD203B41FA5}">
                      <a16:colId xmlns:a16="http://schemas.microsoft.com/office/drawing/2014/main" val="1372078723"/>
                    </a:ext>
                  </a:extLst>
                </a:gridCol>
                <a:gridCol w="1482770">
                  <a:extLst>
                    <a:ext uri="{9D8B030D-6E8A-4147-A177-3AD203B41FA5}">
                      <a16:colId xmlns:a16="http://schemas.microsoft.com/office/drawing/2014/main" val="3713394128"/>
                    </a:ext>
                  </a:extLst>
                </a:gridCol>
              </a:tblGrid>
              <a:tr h="602311">
                <a:tc>
                  <a:txBody>
                    <a:bodyPr/>
                    <a:lstStyle/>
                    <a:p>
                      <a:r>
                        <a:rPr lang="en-US" dirty="0"/>
                        <a:t>Entropy</a:t>
                      </a:r>
                    </a:p>
                  </a:txBody>
                  <a:tcPr/>
                </a:tc>
                <a:tc>
                  <a:txBody>
                    <a:bodyPr/>
                    <a:lstStyle/>
                    <a:p>
                      <a:r>
                        <a:rPr lang="en-US" dirty="0"/>
                        <a:t>Info Gain</a:t>
                      </a:r>
                    </a:p>
                  </a:txBody>
                  <a:tcPr/>
                </a:tc>
                <a:extLst>
                  <a:ext uri="{0D108BD9-81ED-4DB2-BD59-A6C34878D82A}">
                    <a16:rowId xmlns:a16="http://schemas.microsoft.com/office/drawing/2014/main" val="2391676375"/>
                  </a:ext>
                </a:extLst>
              </a:tr>
              <a:tr h="1034842">
                <a:tc>
                  <a:txBody>
                    <a:bodyPr/>
                    <a:lstStyle/>
                    <a:p>
                      <a:r>
                        <a:rPr lang="en-US" sz="1200" dirty="0"/>
                        <a:t>E0 = max entropy say 1</a:t>
                      </a:r>
                    </a:p>
                  </a:txBody>
                  <a:tcPr/>
                </a:tc>
                <a:tc>
                  <a:txBody>
                    <a:bodyPr/>
                    <a:lstStyle/>
                    <a:p>
                      <a:r>
                        <a:rPr lang="en-US" sz="1200" dirty="0"/>
                        <a:t> 0</a:t>
                      </a:r>
                    </a:p>
                  </a:txBody>
                  <a:tcPr/>
                </a:tc>
                <a:extLst>
                  <a:ext uri="{0D108BD9-81ED-4DB2-BD59-A6C34878D82A}">
                    <a16:rowId xmlns:a16="http://schemas.microsoft.com/office/drawing/2014/main" val="1191030290"/>
                  </a:ext>
                </a:extLst>
              </a:tr>
              <a:tr h="1034842">
                <a:tc>
                  <a:txBody>
                    <a:bodyPr/>
                    <a:lstStyle/>
                    <a:p>
                      <a:r>
                        <a:rPr lang="en-US" sz="1200" dirty="0"/>
                        <a:t>E1 = (E1a*700/1000) + (E1b * 300/1000)</a:t>
                      </a:r>
                    </a:p>
                  </a:txBody>
                  <a:tcPr/>
                </a:tc>
                <a:tc>
                  <a:txBody>
                    <a:bodyPr/>
                    <a:lstStyle/>
                    <a:p>
                      <a:r>
                        <a:rPr lang="en-US" sz="1200" dirty="0"/>
                        <a:t>E0 – E1</a:t>
                      </a:r>
                    </a:p>
                  </a:txBody>
                  <a:tcPr/>
                </a:tc>
                <a:extLst>
                  <a:ext uri="{0D108BD9-81ED-4DB2-BD59-A6C34878D82A}">
                    <a16:rowId xmlns:a16="http://schemas.microsoft.com/office/drawing/2014/main" val="2561622078"/>
                  </a:ext>
                </a:extLst>
              </a:tr>
              <a:tr h="1034842">
                <a:tc>
                  <a:txBody>
                    <a:bodyPr/>
                    <a:lstStyle/>
                    <a:p>
                      <a:r>
                        <a:rPr lang="en-US" sz="1200" dirty="0"/>
                        <a:t>E2 =  (E2a * 500/700) + (E2b * 200/700) + (E2c * 100/300) + (E2d * 200/300)</a:t>
                      </a:r>
                    </a:p>
                  </a:txBody>
                  <a:tcPr/>
                </a:tc>
                <a:tc>
                  <a:txBody>
                    <a:bodyPr/>
                    <a:lstStyle/>
                    <a:p>
                      <a:r>
                        <a:rPr lang="en-US" sz="1200" dirty="0"/>
                        <a:t>E1 – E2</a:t>
                      </a:r>
                    </a:p>
                  </a:txBody>
                  <a:tcPr/>
                </a:tc>
                <a:extLst>
                  <a:ext uri="{0D108BD9-81ED-4DB2-BD59-A6C34878D82A}">
                    <a16:rowId xmlns:a16="http://schemas.microsoft.com/office/drawing/2014/main" val="589236539"/>
                  </a:ext>
                </a:extLst>
              </a:tr>
            </a:tbl>
          </a:graphicData>
        </a:graphic>
      </p:graphicFrame>
      <p:sp>
        <p:nvSpPr>
          <p:cNvPr id="34" name="Rectangle 3">
            <a:extLst>
              <a:ext uri="{FF2B5EF4-FFF2-40B4-BE49-F238E27FC236}">
                <a16:creationId xmlns:a16="http://schemas.microsoft.com/office/drawing/2014/main" id="{2733ED1A-C417-461C-833D-828AF59AE473}"/>
              </a:ext>
            </a:extLst>
          </p:cNvPr>
          <p:cNvSpPr txBox="1">
            <a:spLocks noChangeArrowheads="1"/>
          </p:cNvSpPr>
          <p:nvPr/>
        </p:nvSpPr>
        <p:spPr>
          <a:xfrm>
            <a:off x="1334174" y="5105400"/>
            <a:ext cx="8571826" cy="1600438"/>
          </a:xfrm>
          <a:prstGeom prst="rect">
            <a:avLst/>
          </a:prstGeom>
          <a:noFill/>
        </p:spPr>
        <p:txBody>
          <a:bodyPr wrap="square">
            <a:spAutoFit/>
          </a:bodyPr>
          <a:lstStyle/>
          <a:p>
            <a:pPr marL="511175" lvl="1" defTabSz="457200">
              <a:spcBef>
                <a:spcPct val="20000"/>
              </a:spcBef>
              <a:defRPr/>
            </a:pPr>
            <a:r>
              <a:rPr lang="en-IN" sz="1400" dirty="0"/>
              <a:t>Tree will stop growing when stop criterion for the splitting is reached which could be - </a:t>
            </a:r>
          </a:p>
          <a:p>
            <a:pPr marL="854075" lvl="1" indent="-342900" defTabSz="457200">
              <a:spcBef>
                <a:spcPct val="20000"/>
              </a:spcBef>
              <a:buFont typeface="+mj-lt"/>
              <a:buAutoNum type="alphaLcPeriod"/>
              <a:defRPr/>
            </a:pPr>
            <a:r>
              <a:rPr lang="en-IN" sz="1400" dirty="0"/>
              <a:t>Tree has reached certain pre-fixed depth (longestt path from root node to leaf node)</a:t>
            </a:r>
          </a:p>
          <a:p>
            <a:pPr marL="854075" lvl="1" indent="-342900" defTabSz="457200">
              <a:spcBef>
                <a:spcPct val="20000"/>
              </a:spcBef>
              <a:buFont typeface="+mj-lt"/>
              <a:buAutoNum type="alphaLcPeriod"/>
              <a:defRPr/>
            </a:pPr>
            <a:r>
              <a:rPr lang="en-IN" sz="1400" dirty="0"/>
              <a:t>Tree has achieve maximum number of nodes (tree size)</a:t>
            </a:r>
          </a:p>
          <a:p>
            <a:pPr marL="854075" lvl="1" indent="-342900" defTabSz="457200">
              <a:spcBef>
                <a:spcPct val="20000"/>
              </a:spcBef>
              <a:buFont typeface="+mj-lt"/>
              <a:buAutoNum type="alphaLcPeriod"/>
              <a:defRPr/>
            </a:pPr>
            <a:r>
              <a:rPr lang="en-IN" sz="1400" dirty="0"/>
              <a:t>Exhausted all attributes to split</a:t>
            </a:r>
          </a:p>
          <a:p>
            <a:pPr marL="854075" lvl="1" indent="-342900" defTabSz="457200">
              <a:spcBef>
                <a:spcPct val="20000"/>
              </a:spcBef>
              <a:buFont typeface="+mj-lt"/>
              <a:buAutoNum type="alphaLcPeriod"/>
              <a:defRPr/>
            </a:pPr>
            <a:r>
              <a:rPr lang="en-IN" sz="1400" dirty="0"/>
              <a:t>Leaf node on split will have less than predefined number of data points</a:t>
            </a:r>
          </a:p>
          <a:p>
            <a:pPr marL="854075" lvl="1" indent="-342900" defTabSz="457200">
              <a:spcBef>
                <a:spcPct val="20000"/>
              </a:spcBef>
              <a:buFont typeface="+mj-lt"/>
              <a:buAutoNum type="alphaLcPeriod"/>
              <a:defRPr/>
            </a:pPr>
            <a:endParaRPr lang="en-IN" sz="1400" dirty="0"/>
          </a:p>
        </p:txBody>
      </p:sp>
      <p:sp>
        <p:nvSpPr>
          <p:cNvPr id="16" name="Arrow: Right 15">
            <a:extLst>
              <a:ext uri="{FF2B5EF4-FFF2-40B4-BE49-F238E27FC236}">
                <a16:creationId xmlns:a16="http://schemas.microsoft.com/office/drawing/2014/main" id="{F20BED29-EC92-49DF-9C30-9E72A368211B}"/>
              </a:ext>
            </a:extLst>
          </p:cNvPr>
          <p:cNvSpPr/>
          <p:nvPr/>
        </p:nvSpPr>
        <p:spPr>
          <a:xfrm rot="10800000">
            <a:off x="7086601" y="4038600"/>
            <a:ext cx="304800" cy="277358"/>
          </a:xfrm>
          <a:prstGeom prst="rightArrow">
            <a:avLst>
              <a:gd name="adj1" fmla="val 50000"/>
              <a:gd name="adj2" fmla="val 441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62AD4C67-3812-446F-819D-CE05A9AD3D62}"/>
              </a:ext>
            </a:extLst>
          </p:cNvPr>
          <p:cNvSpPr/>
          <p:nvPr/>
        </p:nvSpPr>
        <p:spPr>
          <a:xfrm rot="10800000">
            <a:off x="7086600" y="2895601"/>
            <a:ext cx="304800" cy="277358"/>
          </a:xfrm>
          <a:prstGeom prst="rightArrow">
            <a:avLst>
              <a:gd name="adj1" fmla="val 50000"/>
              <a:gd name="adj2" fmla="val 441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7961CDC-A70D-4E2A-869E-8CD4EF340012}"/>
              </a:ext>
            </a:extLst>
          </p:cNvPr>
          <p:cNvSpPr/>
          <p:nvPr/>
        </p:nvSpPr>
        <p:spPr>
          <a:xfrm rot="10800000">
            <a:off x="7086600" y="1905001"/>
            <a:ext cx="304800" cy="277358"/>
          </a:xfrm>
          <a:prstGeom prst="rightArrow">
            <a:avLst>
              <a:gd name="adj1" fmla="val 50000"/>
              <a:gd name="adj2" fmla="val 441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161018"/>
      </p:ext>
    </p:extLst>
  </p:cSld>
  <p:clrMapOvr>
    <a:masterClrMapping/>
  </p:clrMapOvr>
  <p:transition spd="med">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719936" y="1066801"/>
            <a:ext cx="8229600" cy="265907"/>
          </a:xfrm>
        </p:spPr>
        <p:txBody>
          <a:bodyPr>
            <a:spAutoFit/>
          </a:bodyPr>
          <a:lstStyle/>
          <a:p>
            <a:pPr marL="0" lvl="1" indent="0">
              <a:spcBef>
                <a:spcPct val="0"/>
              </a:spcBef>
              <a:buNone/>
            </a:pPr>
            <a:r>
              <a:rPr lang="en-US" altLang="en-US" b="1" u="sng" dirty="0">
                <a:latin typeface="Arial" charset="0"/>
              </a:rPr>
              <a:t>Decision Trees </a:t>
            </a:r>
            <a:r>
              <a:rPr lang="en-US" altLang="en-US" u="sng" dirty="0">
                <a:latin typeface="Arial" charset="0"/>
              </a:rPr>
              <a:t>-  Information Gain using Entropy </a:t>
            </a:r>
            <a:endParaRPr lang="en-IN" u="sng" dirty="0">
              <a:latin typeface="Arial" charset="0"/>
            </a:endParaRPr>
          </a:p>
        </p:txBody>
      </p:sp>
      <p:pic>
        <p:nvPicPr>
          <p:cNvPr id="13" name="Picture 12">
            <a:extLst>
              <a:ext uri="{FF2B5EF4-FFF2-40B4-BE49-F238E27FC236}">
                <a16:creationId xmlns:a16="http://schemas.microsoft.com/office/drawing/2014/main" id="{4383BD81-1C56-4BDD-9A7C-45CA44125AA6}"/>
              </a:ext>
            </a:extLst>
          </p:cNvPr>
          <p:cNvPicPr>
            <a:picLocks noChangeAspect="1"/>
          </p:cNvPicPr>
          <p:nvPr/>
        </p:nvPicPr>
        <p:blipFill>
          <a:blip r:embed="rId3"/>
          <a:stretch>
            <a:fillRect/>
          </a:stretch>
        </p:blipFill>
        <p:spPr>
          <a:xfrm>
            <a:off x="4724400" y="2689868"/>
            <a:ext cx="1924050" cy="952500"/>
          </a:xfrm>
          <a:prstGeom prst="rect">
            <a:avLst/>
          </a:prstGeom>
        </p:spPr>
      </p:pic>
      <p:sp>
        <p:nvSpPr>
          <p:cNvPr id="11" name="TextBox 10">
            <a:extLst>
              <a:ext uri="{FF2B5EF4-FFF2-40B4-BE49-F238E27FC236}">
                <a16:creationId xmlns:a16="http://schemas.microsoft.com/office/drawing/2014/main" id="{FBDF0097-7EB8-4B0C-88B2-88004957B21C}"/>
              </a:ext>
            </a:extLst>
          </p:cNvPr>
          <p:cNvSpPr txBox="1"/>
          <p:nvPr/>
        </p:nvSpPr>
        <p:spPr>
          <a:xfrm>
            <a:off x="1905000" y="4564101"/>
            <a:ext cx="4495800" cy="369332"/>
          </a:xfrm>
          <a:prstGeom prst="rect">
            <a:avLst/>
          </a:prstGeom>
          <a:noFill/>
        </p:spPr>
        <p:txBody>
          <a:bodyPr wrap="square" rtlCol="0">
            <a:spAutoFit/>
          </a:bodyPr>
          <a:lstStyle/>
          <a:p>
            <a:r>
              <a:rPr lang="en-US" dirty="0"/>
              <a:t>Information Gain =  reduction in entropy =   </a:t>
            </a:r>
          </a:p>
        </p:txBody>
      </p:sp>
      <p:pic>
        <p:nvPicPr>
          <p:cNvPr id="6" name="Picture 5">
            <a:extLst>
              <a:ext uri="{FF2B5EF4-FFF2-40B4-BE49-F238E27FC236}">
                <a16:creationId xmlns:a16="http://schemas.microsoft.com/office/drawing/2014/main" id="{692892A2-26B9-422E-A537-ACC8501ABF9E}"/>
              </a:ext>
            </a:extLst>
          </p:cNvPr>
          <p:cNvPicPr>
            <a:picLocks noChangeAspect="1"/>
          </p:cNvPicPr>
          <p:nvPr/>
        </p:nvPicPr>
        <p:blipFill>
          <a:blip r:embed="rId4"/>
          <a:stretch>
            <a:fillRect/>
          </a:stretch>
        </p:blipFill>
        <p:spPr>
          <a:xfrm>
            <a:off x="6324599" y="2667000"/>
            <a:ext cx="3340693" cy="589156"/>
          </a:xfrm>
          <a:prstGeom prst="rect">
            <a:avLst/>
          </a:prstGeom>
        </p:spPr>
      </p:pic>
      <p:pic>
        <p:nvPicPr>
          <p:cNvPr id="16" name="Picture 15">
            <a:extLst>
              <a:ext uri="{FF2B5EF4-FFF2-40B4-BE49-F238E27FC236}">
                <a16:creationId xmlns:a16="http://schemas.microsoft.com/office/drawing/2014/main" id="{E700B803-A5A9-4FBA-A888-09F10AA25E54}"/>
              </a:ext>
            </a:extLst>
          </p:cNvPr>
          <p:cNvPicPr>
            <a:picLocks noChangeAspect="1"/>
          </p:cNvPicPr>
          <p:nvPr/>
        </p:nvPicPr>
        <p:blipFill>
          <a:blip r:embed="rId5"/>
          <a:stretch>
            <a:fillRect/>
          </a:stretch>
        </p:blipFill>
        <p:spPr>
          <a:xfrm>
            <a:off x="4888848" y="1704928"/>
            <a:ext cx="2028825" cy="628650"/>
          </a:xfrm>
          <a:prstGeom prst="rect">
            <a:avLst/>
          </a:prstGeom>
        </p:spPr>
      </p:pic>
      <p:pic>
        <p:nvPicPr>
          <p:cNvPr id="15" name="Picture 14">
            <a:extLst>
              <a:ext uri="{FF2B5EF4-FFF2-40B4-BE49-F238E27FC236}">
                <a16:creationId xmlns:a16="http://schemas.microsoft.com/office/drawing/2014/main" id="{891A19F8-7B93-4B0B-8785-70472585AB40}"/>
              </a:ext>
            </a:extLst>
          </p:cNvPr>
          <p:cNvPicPr>
            <a:picLocks noChangeAspect="1"/>
          </p:cNvPicPr>
          <p:nvPr/>
        </p:nvPicPr>
        <p:blipFill>
          <a:blip r:embed="rId6"/>
          <a:stretch>
            <a:fillRect/>
          </a:stretch>
        </p:blipFill>
        <p:spPr>
          <a:xfrm>
            <a:off x="6248401" y="3729861"/>
            <a:ext cx="2248793" cy="413957"/>
          </a:xfrm>
          <a:prstGeom prst="rect">
            <a:avLst/>
          </a:prstGeom>
        </p:spPr>
      </p:pic>
      <p:pic>
        <p:nvPicPr>
          <p:cNvPr id="18" name="Picture 17">
            <a:extLst>
              <a:ext uri="{FF2B5EF4-FFF2-40B4-BE49-F238E27FC236}">
                <a16:creationId xmlns:a16="http://schemas.microsoft.com/office/drawing/2014/main" id="{439BB8BB-02C9-4F01-B0EE-810633F2BD5F}"/>
              </a:ext>
            </a:extLst>
          </p:cNvPr>
          <p:cNvPicPr>
            <a:picLocks noChangeAspect="1"/>
          </p:cNvPicPr>
          <p:nvPr/>
        </p:nvPicPr>
        <p:blipFill>
          <a:blip r:embed="rId7"/>
          <a:stretch>
            <a:fillRect/>
          </a:stretch>
        </p:blipFill>
        <p:spPr>
          <a:xfrm>
            <a:off x="3505200" y="3729861"/>
            <a:ext cx="2171700" cy="445199"/>
          </a:xfrm>
          <a:prstGeom prst="rect">
            <a:avLst/>
          </a:prstGeom>
        </p:spPr>
      </p:pic>
      <p:pic>
        <p:nvPicPr>
          <p:cNvPr id="19" name="Picture 18">
            <a:extLst>
              <a:ext uri="{FF2B5EF4-FFF2-40B4-BE49-F238E27FC236}">
                <a16:creationId xmlns:a16="http://schemas.microsoft.com/office/drawing/2014/main" id="{FE5FEF5C-ADF5-42B7-8183-CDB6FCDC4FD1}"/>
              </a:ext>
            </a:extLst>
          </p:cNvPr>
          <p:cNvPicPr>
            <a:picLocks noChangeAspect="1"/>
          </p:cNvPicPr>
          <p:nvPr/>
        </p:nvPicPr>
        <p:blipFill>
          <a:blip r:embed="rId8"/>
          <a:stretch>
            <a:fillRect/>
          </a:stretch>
        </p:blipFill>
        <p:spPr>
          <a:xfrm>
            <a:off x="6324599" y="4532945"/>
            <a:ext cx="1790644" cy="425117"/>
          </a:xfrm>
          <a:prstGeom prst="rect">
            <a:avLst/>
          </a:prstGeom>
        </p:spPr>
      </p:pic>
    </p:spTree>
    <p:extLst>
      <p:ext uri="{BB962C8B-B14F-4D97-AF65-F5344CB8AC3E}">
        <p14:creationId xmlns:p14="http://schemas.microsoft.com/office/powerpoint/2010/main" val="2445411851"/>
      </p:ext>
    </p:extLst>
  </p:cSld>
  <p:clrMapOvr>
    <a:masterClrMapping/>
  </p:clrMapOvr>
  <p:transition spd="med">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57200" y="675211"/>
            <a:ext cx="8229600" cy="265907"/>
          </a:xfrm>
        </p:spPr>
        <p:txBody>
          <a:bodyPr>
            <a:spAutoFit/>
          </a:bodyPr>
          <a:lstStyle/>
          <a:p>
            <a:pPr marL="0" lvl="1" indent="0">
              <a:spcBef>
                <a:spcPct val="0"/>
              </a:spcBef>
              <a:buNone/>
            </a:pPr>
            <a:r>
              <a:rPr lang="en-US" altLang="en-US" u="sng" dirty="0">
                <a:latin typeface="Arial" charset="0"/>
              </a:rPr>
              <a:t>Decision Trees -  Information Gain using Gini index</a:t>
            </a:r>
            <a:endParaRPr lang="en-IN" u="sng" dirty="0">
              <a:latin typeface="Arial" charset="0"/>
            </a:endParaRPr>
          </a:p>
        </p:txBody>
      </p:sp>
      <p:pic>
        <p:nvPicPr>
          <p:cNvPr id="13" name="Picture 12">
            <a:extLst>
              <a:ext uri="{FF2B5EF4-FFF2-40B4-BE49-F238E27FC236}">
                <a16:creationId xmlns:a16="http://schemas.microsoft.com/office/drawing/2014/main" id="{4383BD81-1C56-4BDD-9A7C-45CA44125AA6}"/>
              </a:ext>
            </a:extLst>
          </p:cNvPr>
          <p:cNvPicPr>
            <a:picLocks noChangeAspect="1"/>
          </p:cNvPicPr>
          <p:nvPr/>
        </p:nvPicPr>
        <p:blipFill>
          <a:blip r:embed="rId3"/>
          <a:stretch>
            <a:fillRect/>
          </a:stretch>
        </p:blipFill>
        <p:spPr>
          <a:xfrm>
            <a:off x="4724400" y="2754493"/>
            <a:ext cx="1924050" cy="952500"/>
          </a:xfrm>
          <a:prstGeom prst="rect">
            <a:avLst/>
          </a:prstGeom>
        </p:spPr>
      </p:pic>
      <p:sp>
        <p:nvSpPr>
          <p:cNvPr id="11" name="TextBox 10">
            <a:extLst>
              <a:ext uri="{FF2B5EF4-FFF2-40B4-BE49-F238E27FC236}">
                <a16:creationId xmlns:a16="http://schemas.microsoft.com/office/drawing/2014/main" id="{FBDF0097-7EB8-4B0C-88B2-88004957B21C}"/>
              </a:ext>
            </a:extLst>
          </p:cNvPr>
          <p:cNvSpPr txBox="1"/>
          <p:nvPr/>
        </p:nvSpPr>
        <p:spPr>
          <a:xfrm>
            <a:off x="1905000" y="4628726"/>
            <a:ext cx="5452302" cy="369332"/>
          </a:xfrm>
          <a:prstGeom prst="rect">
            <a:avLst/>
          </a:prstGeom>
          <a:noFill/>
        </p:spPr>
        <p:txBody>
          <a:bodyPr wrap="square" rtlCol="0">
            <a:spAutoFit/>
          </a:bodyPr>
          <a:lstStyle/>
          <a:p>
            <a:r>
              <a:rPr lang="en-US" dirty="0"/>
              <a:t>Information Gain =  reduction in Gini index =    </a:t>
            </a:r>
          </a:p>
        </p:txBody>
      </p:sp>
      <p:pic>
        <p:nvPicPr>
          <p:cNvPr id="4" name="Picture 3">
            <a:extLst>
              <a:ext uri="{FF2B5EF4-FFF2-40B4-BE49-F238E27FC236}">
                <a16:creationId xmlns:a16="http://schemas.microsoft.com/office/drawing/2014/main" id="{596576C8-89C1-49BE-BCEE-FD091B32EC41}"/>
              </a:ext>
            </a:extLst>
          </p:cNvPr>
          <p:cNvPicPr>
            <a:picLocks noChangeAspect="1"/>
          </p:cNvPicPr>
          <p:nvPr/>
        </p:nvPicPr>
        <p:blipFill>
          <a:blip r:embed="rId4"/>
          <a:stretch>
            <a:fillRect/>
          </a:stretch>
        </p:blipFill>
        <p:spPr>
          <a:xfrm>
            <a:off x="6248401" y="2859734"/>
            <a:ext cx="2062843" cy="264467"/>
          </a:xfrm>
          <a:prstGeom prst="rect">
            <a:avLst/>
          </a:prstGeom>
        </p:spPr>
      </p:pic>
      <p:pic>
        <p:nvPicPr>
          <p:cNvPr id="5" name="Picture 4">
            <a:extLst>
              <a:ext uri="{FF2B5EF4-FFF2-40B4-BE49-F238E27FC236}">
                <a16:creationId xmlns:a16="http://schemas.microsoft.com/office/drawing/2014/main" id="{6961C78B-FF93-42ED-9DA1-85501C77035A}"/>
              </a:ext>
            </a:extLst>
          </p:cNvPr>
          <p:cNvPicPr>
            <a:picLocks noChangeAspect="1"/>
          </p:cNvPicPr>
          <p:nvPr/>
        </p:nvPicPr>
        <p:blipFill>
          <a:blip r:embed="rId5"/>
          <a:stretch>
            <a:fillRect/>
          </a:stretch>
        </p:blipFill>
        <p:spPr>
          <a:xfrm>
            <a:off x="2835484" y="3718334"/>
            <a:ext cx="2622342" cy="529393"/>
          </a:xfrm>
          <a:prstGeom prst="rect">
            <a:avLst/>
          </a:prstGeom>
        </p:spPr>
      </p:pic>
      <p:pic>
        <p:nvPicPr>
          <p:cNvPr id="9" name="Picture 8">
            <a:extLst>
              <a:ext uri="{FF2B5EF4-FFF2-40B4-BE49-F238E27FC236}">
                <a16:creationId xmlns:a16="http://schemas.microsoft.com/office/drawing/2014/main" id="{CF53D419-5A13-4CA4-BFBD-24DB1A70E286}"/>
              </a:ext>
            </a:extLst>
          </p:cNvPr>
          <p:cNvPicPr>
            <a:picLocks noChangeAspect="1"/>
          </p:cNvPicPr>
          <p:nvPr/>
        </p:nvPicPr>
        <p:blipFill>
          <a:blip r:embed="rId6"/>
          <a:stretch>
            <a:fillRect/>
          </a:stretch>
        </p:blipFill>
        <p:spPr>
          <a:xfrm>
            <a:off x="6016650" y="3791180"/>
            <a:ext cx="2338406" cy="456546"/>
          </a:xfrm>
          <a:prstGeom prst="rect">
            <a:avLst/>
          </a:prstGeom>
        </p:spPr>
      </p:pic>
      <p:pic>
        <p:nvPicPr>
          <p:cNvPr id="10" name="Picture 9">
            <a:extLst>
              <a:ext uri="{FF2B5EF4-FFF2-40B4-BE49-F238E27FC236}">
                <a16:creationId xmlns:a16="http://schemas.microsoft.com/office/drawing/2014/main" id="{1B3ABDE4-8986-477C-A88D-123DE0D3312F}"/>
              </a:ext>
            </a:extLst>
          </p:cNvPr>
          <p:cNvPicPr>
            <a:picLocks noChangeAspect="1"/>
          </p:cNvPicPr>
          <p:nvPr/>
        </p:nvPicPr>
        <p:blipFill>
          <a:blip r:embed="rId7"/>
          <a:stretch>
            <a:fillRect/>
          </a:stretch>
        </p:blipFill>
        <p:spPr>
          <a:xfrm>
            <a:off x="6781800" y="4559678"/>
            <a:ext cx="2777298" cy="492339"/>
          </a:xfrm>
          <a:prstGeom prst="rect">
            <a:avLst/>
          </a:prstGeom>
        </p:spPr>
      </p:pic>
      <p:pic>
        <p:nvPicPr>
          <p:cNvPr id="12" name="Picture 2" descr="Gini Index Calculation">
            <a:extLst>
              <a:ext uri="{FF2B5EF4-FFF2-40B4-BE49-F238E27FC236}">
                <a16:creationId xmlns:a16="http://schemas.microsoft.com/office/drawing/2014/main" id="{48531167-74CB-43C4-9FE7-081A82010A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0000" y="1862851"/>
            <a:ext cx="1687564" cy="590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880622"/>
      </p:ext>
    </p:extLst>
  </p:cSld>
  <p:clrMapOvr>
    <a:masterClrMapping/>
  </p:clrMapOvr>
  <p:transition spd="med">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57200" y="685800"/>
            <a:ext cx="8382000" cy="5226046"/>
          </a:xfrm>
        </p:spPr>
        <p:txBody>
          <a:bodyPr wrap="square">
            <a:spAutoFit/>
          </a:bodyPr>
          <a:lstStyle/>
          <a:p>
            <a:pPr marL="0" lvl="1" indent="0">
              <a:spcBef>
                <a:spcPct val="0"/>
              </a:spcBef>
              <a:buNone/>
            </a:pPr>
            <a:r>
              <a:rPr lang="en-US" altLang="en-US" b="1" u="sng" dirty="0">
                <a:latin typeface="Arial" charset="0"/>
              </a:rPr>
              <a:t>Decision Trees </a:t>
            </a:r>
            <a:r>
              <a:rPr lang="en-US" altLang="en-US" dirty="0">
                <a:latin typeface="Arial" charset="0"/>
              </a:rPr>
              <a:t>-</a:t>
            </a:r>
            <a:endParaRPr lang="en-IN" dirty="0">
              <a:latin typeface="Arial" charset="0"/>
            </a:endParaRPr>
          </a:p>
          <a:p>
            <a:pPr marL="511175" lvl="1" indent="0">
              <a:buNone/>
            </a:pPr>
            <a:endParaRPr lang="en-IN" sz="1400" dirty="0"/>
          </a:p>
          <a:p>
            <a:pPr marL="0" indent="0">
              <a:buNone/>
            </a:pPr>
            <a:r>
              <a:rPr lang="en-IN" sz="1800" dirty="0"/>
              <a:t>Common measures of purity</a:t>
            </a:r>
          </a:p>
          <a:p>
            <a:pPr marL="342900" indent="-342900">
              <a:buFont typeface="+mj-lt"/>
              <a:buAutoNum type="alphaLcPeriod"/>
            </a:pPr>
            <a:endParaRPr lang="en-IN" sz="1600" dirty="0"/>
          </a:p>
          <a:p>
            <a:pPr marL="342900" lvl="1" indent="-342900">
              <a:buFont typeface="+mj-lt"/>
              <a:buAutoNum type="arabicPeriod"/>
            </a:pPr>
            <a:r>
              <a:rPr lang="en-IN" sz="1600" dirty="0">
                <a:cs typeface="Arial"/>
              </a:rPr>
              <a:t>Gini index –  </a:t>
            </a:r>
            <a:r>
              <a:rPr lang="en-US" sz="1600" dirty="0"/>
              <a:t>is calculated by subtracting the sum of the squared probabilities of each class from one</a:t>
            </a:r>
          </a:p>
          <a:p>
            <a:pPr marL="800100" lvl="1" indent="-342900">
              <a:buFont typeface="+mj-lt"/>
              <a:buAutoNum type="alphaLcPeriod"/>
            </a:pPr>
            <a:r>
              <a:rPr lang="en-US" sz="1400" dirty="0"/>
              <a:t>Uses squared proportion of classes</a:t>
            </a:r>
          </a:p>
          <a:p>
            <a:pPr marL="800100" lvl="1" indent="-342900">
              <a:buFont typeface="+mj-lt"/>
              <a:buAutoNum type="alphaLcPeriod"/>
            </a:pPr>
            <a:r>
              <a:rPr lang="en-US" sz="1400" dirty="0"/>
              <a:t>Perfectly classified, Gini Index would be zero</a:t>
            </a:r>
          </a:p>
          <a:p>
            <a:pPr marL="800100" lvl="1" indent="-342900">
              <a:buFont typeface="+mj-lt"/>
              <a:buAutoNum type="alphaLcPeriod"/>
            </a:pPr>
            <a:r>
              <a:rPr lang="en-US" sz="1400" dirty="0"/>
              <a:t>Evenly distributed would be 1 – (1/# Classes)</a:t>
            </a:r>
          </a:p>
          <a:p>
            <a:pPr marL="800100" lvl="1" indent="-342900">
              <a:buFont typeface="+mj-lt"/>
              <a:buAutoNum type="alphaLcPeriod"/>
            </a:pPr>
            <a:r>
              <a:rPr lang="en-US" sz="1400" dirty="0"/>
              <a:t>You want a variable split that has a low Gini Index</a:t>
            </a:r>
          </a:p>
          <a:p>
            <a:pPr marL="800100" lvl="1" indent="-342900">
              <a:buFont typeface="+mj-lt"/>
              <a:buAutoNum type="alphaLcPeriod"/>
            </a:pPr>
            <a:r>
              <a:rPr lang="en-US" sz="1400" dirty="0"/>
              <a:t>Used in CART algorithm</a:t>
            </a:r>
          </a:p>
          <a:p>
            <a:pPr marL="342900" lvl="1" indent="-342900">
              <a:buFont typeface="+mj-lt"/>
              <a:buAutoNum type="alphaLcPeriod"/>
            </a:pPr>
            <a:endParaRPr lang="en-IN" sz="1600" dirty="0">
              <a:cs typeface="Arial"/>
            </a:endParaRPr>
          </a:p>
          <a:p>
            <a:pPr marL="342900" lvl="1" indent="-342900">
              <a:buFont typeface="+mj-lt"/>
              <a:buAutoNum type="arabicPeriod" startAt="2"/>
            </a:pPr>
            <a:r>
              <a:rPr lang="en-IN" sz="1600" dirty="0">
                <a:cs typeface="Arial"/>
              </a:rPr>
              <a:t>Entropy – </a:t>
            </a:r>
          </a:p>
          <a:p>
            <a:pPr marL="800100" lvl="1" indent="-342900">
              <a:buFont typeface="+mj-lt"/>
              <a:buAutoNum type="alphaLcPeriod"/>
            </a:pPr>
            <a:r>
              <a:rPr lang="en-US" sz="1400" dirty="0"/>
              <a:t>Favors splits with small counts but many unique values</a:t>
            </a:r>
          </a:p>
          <a:p>
            <a:pPr marL="800100" lvl="1" indent="-342900">
              <a:buFont typeface="+mj-lt"/>
              <a:buAutoNum type="alphaLcPeriod"/>
            </a:pPr>
            <a:r>
              <a:rPr lang="en-US" sz="1400" dirty="0"/>
              <a:t>Weights probability of class by log(base=2) of the class probability</a:t>
            </a:r>
          </a:p>
          <a:p>
            <a:pPr marL="800100" lvl="1" indent="-342900">
              <a:buFont typeface="+mj-lt"/>
              <a:buAutoNum type="alphaLcPeriod"/>
            </a:pPr>
            <a:r>
              <a:rPr lang="en-US" sz="1400" dirty="0"/>
              <a:t>A smaller value of Entropy is better.  That makes the difference between the parent node’s entropy larger</a:t>
            </a:r>
          </a:p>
          <a:p>
            <a:pPr marL="800100" lvl="1" indent="-342900">
              <a:buFont typeface="+mj-lt"/>
              <a:buAutoNum type="alphaLcPeriod"/>
            </a:pPr>
            <a:r>
              <a:rPr lang="en-US" sz="1400" dirty="0"/>
              <a:t>Information Gain is the Entropy of the parent node minus the entropy of the child nodes</a:t>
            </a:r>
          </a:p>
          <a:p>
            <a:pPr marL="0" lvl="1" indent="0">
              <a:buNone/>
            </a:pPr>
            <a:endParaRPr lang="en-IN" sz="1600" dirty="0">
              <a:cs typeface="Arial"/>
            </a:endParaRPr>
          </a:p>
        </p:txBody>
      </p:sp>
      <p:pic>
        <p:nvPicPr>
          <p:cNvPr id="1026" name="Picture 2" descr="Gini Index Calculation">
            <a:extLst>
              <a:ext uri="{FF2B5EF4-FFF2-40B4-BE49-F238E27FC236}">
                <a16:creationId xmlns:a16="http://schemas.microsoft.com/office/drawing/2014/main" id="{C4FD3F2E-CEF7-468B-A97D-642357784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810" y="2743200"/>
            <a:ext cx="2177141"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tropy Calculation">
            <a:extLst>
              <a:ext uri="{FF2B5EF4-FFF2-40B4-BE49-F238E27FC236}">
                <a16:creationId xmlns:a16="http://schemas.microsoft.com/office/drawing/2014/main" id="{660B362D-612B-4C77-B97E-035CB19CF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679" y="4267201"/>
            <a:ext cx="3113522" cy="726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683237"/>
      </p:ext>
    </p:extLst>
  </p:cSld>
  <p:clrMapOvr>
    <a:masterClrMapping/>
  </p:clrMapOvr>
  <p:transition spd="med">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09600" y="609600"/>
            <a:ext cx="8382000" cy="564450"/>
          </a:xfrm>
        </p:spPr>
        <p:txBody>
          <a:bodyPr wrap="square">
            <a:spAutoFit/>
          </a:bodyPr>
          <a:lstStyle/>
          <a:p>
            <a:pPr marL="0" lvl="1" indent="0">
              <a:spcBef>
                <a:spcPct val="0"/>
              </a:spcBef>
              <a:buNone/>
            </a:pPr>
            <a:r>
              <a:rPr lang="en-US" altLang="en-US" u="sng" dirty="0">
                <a:latin typeface="Arial" charset="0"/>
              </a:rPr>
              <a:t>Decision Trees </a:t>
            </a:r>
            <a:r>
              <a:rPr lang="en-US" altLang="en-US" dirty="0">
                <a:latin typeface="Arial" charset="0"/>
              </a:rPr>
              <a:t>– Gini ,  Entropy , Misclassification Error</a:t>
            </a:r>
            <a:endParaRPr lang="en-IN" dirty="0">
              <a:latin typeface="Arial" charset="0"/>
            </a:endParaRPr>
          </a:p>
          <a:p>
            <a:pPr marL="0" lvl="1" indent="0">
              <a:buNone/>
            </a:pPr>
            <a:endParaRPr lang="en-IN" sz="1600" dirty="0">
              <a:cs typeface="Arial"/>
            </a:endParaRPr>
          </a:p>
        </p:txBody>
      </p:sp>
      <p:pic>
        <p:nvPicPr>
          <p:cNvPr id="3" name="Picture 2">
            <a:extLst>
              <a:ext uri="{FF2B5EF4-FFF2-40B4-BE49-F238E27FC236}">
                <a16:creationId xmlns:a16="http://schemas.microsoft.com/office/drawing/2014/main" id="{195A56A9-4401-4189-A16C-70606C5D4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828801"/>
            <a:ext cx="6084686" cy="3963303"/>
          </a:xfrm>
          <a:prstGeom prst="rect">
            <a:avLst/>
          </a:prstGeom>
        </p:spPr>
      </p:pic>
      <p:sp>
        <p:nvSpPr>
          <p:cNvPr id="4" name="TextBox 3">
            <a:extLst>
              <a:ext uri="{FF2B5EF4-FFF2-40B4-BE49-F238E27FC236}">
                <a16:creationId xmlns:a16="http://schemas.microsoft.com/office/drawing/2014/main" id="{C9B7EC38-0A8D-4A58-9593-2C08637E7A1D}"/>
              </a:ext>
            </a:extLst>
          </p:cNvPr>
          <p:cNvSpPr txBox="1"/>
          <p:nvPr/>
        </p:nvSpPr>
        <p:spPr>
          <a:xfrm>
            <a:off x="1828800" y="5867400"/>
            <a:ext cx="8001000" cy="369332"/>
          </a:xfrm>
          <a:prstGeom prst="rect">
            <a:avLst/>
          </a:prstGeom>
          <a:noFill/>
        </p:spPr>
        <p:txBody>
          <a:bodyPr wrap="square" rtlCol="0">
            <a:spAutoFit/>
          </a:bodyPr>
          <a:lstStyle/>
          <a:p>
            <a:r>
              <a:rPr lang="en-US" dirty="0"/>
              <a:t>Note: Misclassification Error is not used in Decision Trees</a:t>
            </a:r>
          </a:p>
        </p:txBody>
      </p:sp>
    </p:spTree>
    <p:extLst>
      <p:ext uri="{BB962C8B-B14F-4D97-AF65-F5344CB8AC3E}">
        <p14:creationId xmlns:p14="http://schemas.microsoft.com/office/powerpoint/2010/main" val="2437312383"/>
      </p:ext>
    </p:extLst>
  </p:cSld>
  <p:clrMapOvr>
    <a:masterClrMapping/>
  </p:clrMapOvr>
  <p:transition spd="med">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81000" y="685800"/>
            <a:ext cx="10668000" cy="4682500"/>
          </a:xfrm>
        </p:spPr>
        <p:txBody>
          <a:bodyPr wrap="square">
            <a:spAutoFit/>
          </a:bodyPr>
          <a:lstStyle/>
          <a:p>
            <a:pPr marL="0" lvl="1" indent="0">
              <a:spcBef>
                <a:spcPct val="0"/>
              </a:spcBef>
              <a:buNone/>
            </a:pPr>
            <a:r>
              <a:rPr lang="en-US" altLang="en-US" b="1" u="sng" dirty="0">
                <a:latin typeface="Arial" charset="0"/>
              </a:rPr>
              <a:t>Decision Trees </a:t>
            </a:r>
            <a:r>
              <a:rPr lang="en-US" altLang="en-US" u="sng" dirty="0">
                <a:latin typeface="Arial" charset="0"/>
              </a:rPr>
              <a:t>- Algorithms</a:t>
            </a:r>
            <a:endParaRPr lang="en-IN" u="sng" dirty="0">
              <a:latin typeface="Arial" charset="0"/>
            </a:endParaRPr>
          </a:p>
          <a:p>
            <a:pPr marL="0" indent="0">
              <a:buNone/>
            </a:pPr>
            <a:endParaRPr lang="en-IN" sz="1400" dirty="0"/>
          </a:p>
          <a:p>
            <a:r>
              <a:rPr lang="en-US" sz="1800" dirty="0"/>
              <a:t>ID3 (Iterative </a:t>
            </a:r>
            <a:r>
              <a:rPr lang="en-US" sz="1800" dirty="0" err="1"/>
              <a:t>Dicotomizer</a:t>
            </a:r>
            <a:r>
              <a:rPr lang="en-US" sz="1800" dirty="0"/>
              <a:t> 3) – developed by Ross Quinlan. Creates a </a:t>
            </a:r>
            <a:r>
              <a:rPr lang="en-US" sz="1800" u="sng" dirty="0"/>
              <a:t>multi branch tree</a:t>
            </a:r>
            <a:r>
              <a:rPr lang="en-US" sz="1800" dirty="0"/>
              <a:t> at each node using greedy algorithm. Trees grow to maximum size before pruning</a:t>
            </a:r>
          </a:p>
          <a:p>
            <a:endParaRPr lang="en-US" sz="1800" dirty="0"/>
          </a:p>
          <a:p>
            <a:r>
              <a:rPr lang="en-US" sz="1800" dirty="0"/>
              <a:t>C4.5 succeeded ID3 by </a:t>
            </a:r>
            <a:r>
              <a:rPr lang="en-US" sz="1800" u="sng" dirty="0"/>
              <a:t>overcoming limitation of features required to be categorical</a:t>
            </a:r>
            <a:r>
              <a:rPr lang="en-US" sz="1800" dirty="0"/>
              <a:t>. It dynamically defines discrete attribute for numerical attributes. It </a:t>
            </a:r>
            <a:r>
              <a:rPr lang="en-US" sz="1800" u="sng" dirty="0"/>
              <a:t>converts the trained trees into a set of if-then rules</a:t>
            </a:r>
            <a:r>
              <a:rPr lang="en-US" sz="1800" dirty="0"/>
              <a:t>. Accuracy of each rule is evaluated to determine the order in which they should be applied</a:t>
            </a:r>
          </a:p>
          <a:p>
            <a:endParaRPr lang="en-US" sz="1800" dirty="0"/>
          </a:p>
          <a:p>
            <a:r>
              <a:rPr lang="en-US" sz="1800" dirty="0"/>
              <a:t>C5.0 is Quinlan’s latest version and it </a:t>
            </a:r>
            <a:r>
              <a:rPr lang="en-US" sz="1800" u="sng" dirty="0"/>
              <a:t>uses less memory and builds smaller rulesets</a:t>
            </a:r>
            <a:r>
              <a:rPr lang="en-US" sz="1800" dirty="0"/>
              <a:t> than C4.5 while being more accurate</a:t>
            </a:r>
          </a:p>
          <a:p>
            <a:endParaRPr lang="en-US" sz="1800" dirty="0"/>
          </a:p>
          <a:p>
            <a:r>
              <a:rPr lang="en-US" sz="1800" dirty="0"/>
              <a:t>CART (Classification &amp; Regression Trees) is similar to C4.5 but it </a:t>
            </a:r>
            <a:r>
              <a:rPr lang="en-US" sz="1800" u="sng" dirty="0"/>
              <a:t>supports numerical target variables  and does not compute rule sets</a:t>
            </a:r>
            <a:r>
              <a:rPr lang="en-US" sz="1800" dirty="0"/>
              <a:t>. Creates binary tree. </a:t>
            </a:r>
            <a:r>
              <a:rPr lang="en-US" sz="1800" dirty="0" err="1"/>
              <a:t>Scikit</a:t>
            </a:r>
            <a:r>
              <a:rPr lang="en-US" sz="1800" dirty="0"/>
              <a:t> uses CART</a:t>
            </a:r>
          </a:p>
        </p:txBody>
      </p:sp>
    </p:spTree>
    <p:extLst>
      <p:ext uri="{BB962C8B-B14F-4D97-AF65-F5344CB8AC3E}">
        <p14:creationId xmlns:p14="http://schemas.microsoft.com/office/powerpoint/2010/main" val="2412281593"/>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CDB3C-66DF-4482-8BEC-485A4B8781DB}"/>
              </a:ext>
            </a:extLst>
          </p:cNvPr>
          <p:cNvSpPr txBox="1">
            <a:spLocks noGrp="1"/>
          </p:cNvSpPr>
          <p:nvPr>
            <p:ph type="title"/>
          </p:nvPr>
        </p:nvSpPr>
        <p:spPr>
          <a:xfrm>
            <a:off x="685800" y="3048000"/>
            <a:ext cx="11111696" cy="702000"/>
          </a:xfrm>
          <a:prstGeom prst="rect">
            <a:avLst/>
          </a:prstGeom>
          <a:noFill/>
        </p:spPr>
        <p:txBody>
          <a:bodyPr wrap="square" rtlCol="0">
            <a:spAutoFit/>
          </a:bodyPr>
          <a:lstStyle/>
          <a:p>
            <a:pPr marL="342900" indent="-342900" algn="ctr"/>
            <a:r>
              <a:rPr lang="en-IN" sz="2800" b="1" dirty="0"/>
              <a:t>Machine Learning Categories</a:t>
            </a:r>
          </a:p>
        </p:txBody>
      </p:sp>
    </p:spTree>
    <p:extLst>
      <p:ext uri="{BB962C8B-B14F-4D97-AF65-F5344CB8AC3E}">
        <p14:creationId xmlns:p14="http://schemas.microsoft.com/office/powerpoint/2010/main" val="28871040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09600" y="685800"/>
            <a:ext cx="8229600" cy="5522730"/>
          </a:xfrm>
        </p:spPr>
        <p:txBody>
          <a:bodyPr>
            <a:spAutoFit/>
          </a:bodyPr>
          <a:lstStyle/>
          <a:p>
            <a:pPr marL="0" lvl="1" indent="0">
              <a:spcBef>
                <a:spcPct val="0"/>
              </a:spcBef>
              <a:buNone/>
            </a:pPr>
            <a:r>
              <a:rPr lang="en-US" altLang="en-US" u="sng" dirty="0">
                <a:latin typeface="Arial" charset="0"/>
              </a:rPr>
              <a:t>Decision Trees -</a:t>
            </a:r>
            <a:endParaRPr lang="en-IN" u="sng" dirty="0">
              <a:latin typeface="Arial" charset="0"/>
            </a:endParaRPr>
          </a:p>
          <a:p>
            <a:pPr marL="0" indent="0">
              <a:buNone/>
            </a:pPr>
            <a:endParaRPr lang="en-IN" sz="1400" dirty="0"/>
          </a:p>
          <a:p>
            <a:pPr marL="0" indent="0">
              <a:buNone/>
            </a:pPr>
            <a:r>
              <a:rPr lang="en-US" sz="1800" dirty="0"/>
              <a:t>Advantages - </a:t>
            </a:r>
          </a:p>
          <a:p>
            <a:pPr marL="342900" indent="-342900" fontAlgn="t">
              <a:buFont typeface="+mj-lt"/>
              <a:buAutoNum type="arabicPeriod"/>
            </a:pPr>
            <a:r>
              <a:rPr lang="en-IN" sz="1600" dirty="0"/>
              <a:t>Simple , Fast in processing and effective</a:t>
            </a:r>
            <a:endParaRPr lang="en-US" sz="1600" dirty="0"/>
          </a:p>
          <a:p>
            <a:pPr marL="342900" indent="-342900" fontAlgn="t">
              <a:buFont typeface="+mj-lt"/>
              <a:buAutoNum type="arabicPeriod"/>
            </a:pPr>
            <a:r>
              <a:rPr lang="en-IN" sz="1600" dirty="0"/>
              <a:t>Does well with noisy data and missing data </a:t>
            </a:r>
            <a:endParaRPr lang="en-US" sz="1600" dirty="0"/>
          </a:p>
          <a:p>
            <a:pPr marL="342900" indent="-342900" fontAlgn="t">
              <a:buFont typeface="+mj-lt"/>
              <a:buAutoNum type="arabicPeriod"/>
            </a:pPr>
            <a:r>
              <a:rPr lang="en-US" sz="1600" dirty="0"/>
              <a:t>Handles numeric and categorical variables</a:t>
            </a:r>
          </a:p>
          <a:p>
            <a:pPr marL="342900" indent="-342900" fontAlgn="t">
              <a:buFont typeface="+mj-lt"/>
              <a:buAutoNum type="arabicPeriod"/>
            </a:pPr>
            <a:r>
              <a:rPr lang="en-IN" sz="1600" dirty="0"/>
              <a:t>Interpretation of results does not required mathematical or statistical knowledge</a:t>
            </a:r>
          </a:p>
          <a:p>
            <a:pPr marL="342900" indent="-342900">
              <a:buAutoNum type="arabicPeriod"/>
            </a:pPr>
            <a:endParaRPr lang="en-US" sz="1400" dirty="0"/>
          </a:p>
          <a:p>
            <a:pPr marL="0" indent="0">
              <a:buNone/>
            </a:pPr>
            <a:r>
              <a:rPr lang="en-US" sz="1800" dirty="0"/>
              <a:t>Dis-advantages - </a:t>
            </a:r>
          </a:p>
          <a:p>
            <a:pPr marL="457200" indent="-457200" fontAlgn="t">
              <a:buFont typeface="+mj-lt"/>
              <a:buAutoNum type="arabicPeriod"/>
            </a:pPr>
            <a:r>
              <a:rPr lang="en-IN" sz="1600" dirty="0"/>
              <a:t>Often biased towards splits or features have large number of levels</a:t>
            </a:r>
          </a:p>
          <a:p>
            <a:pPr marL="457200" indent="-457200" fontAlgn="t">
              <a:buFont typeface="+mj-lt"/>
              <a:buAutoNum type="arabicPeriod"/>
            </a:pPr>
            <a:r>
              <a:rPr lang="en-IN" sz="1600" dirty="0"/>
              <a:t>May not be optimum as modelling some relations on axis parallel basis is not optimal</a:t>
            </a:r>
          </a:p>
          <a:p>
            <a:pPr marL="457200" indent="-457200" fontAlgn="t">
              <a:buFont typeface="+mj-lt"/>
              <a:buAutoNum type="arabicPeriod"/>
            </a:pPr>
            <a:r>
              <a:rPr lang="en-IN" sz="1600" dirty="0"/>
              <a:t>Small changes in training data can result in large changes to the logic</a:t>
            </a:r>
          </a:p>
          <a:p>
            <a:pPr marL="457200" indent="-457200" fontAlgn="t">
              <a:buFont typeface="+mj-lt"/>
              <a:buAutoNum type="arabicPeriod"/>
            </a:pPr>
            <a:r>
              <a:rPr lang="en-IN" sz="1600" dirty="0"/>
              <a:t>Large trees can be difficult to interpret </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158072937"/>
      </p:ext>
    </p:extLst>
  </p:cSld>
  <p:clrMapOvr>
    <a:masterClrMapping/>
  </p:clrMapOvr>
  <p:transition spd="med">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533400" y="685800"/>
            <a:ext cx="10439400" cy="5575052"/>
          </a:xfrm>
        </p:spPr>
        <p:txBody>
          <a:bodyPr wrap="square">
            <a:spAutoFit/>
          </a:bodyPr>
          <a:lstStyle/>
          <a:p>
            <a:pPr marL="0" lvl="1" indent="0">
              <a:spcBef>
                <a:spcPct val="0"/>
              </a:spcBef>
              <a:buNone/>
            </a:pPr>
            <a:r>
              <a:rPr lang="en-US" altLang="en-US" b="1" u="sng" dirty="0">
                <a:latin typeface="Arial" charset="0"/>
              </a:rPr>
              <a:t>Decision Trees </a:t>
            </a:r>
            <a:r>
              <a:rPr lang="en-US" altLang="en-US" u="sng" dirty="0">
                <a:latin typeface="Arial" charset="0"/>
              </a:rPr>
              <a:t>- </a:t>
            </a:r>
            <a:r>
              <a:rPr lang="en-US" sz="1800" dirty="0"/>
              <a:t>Preventing overfitting through regularization</a:t>
            </a:r>
          </a:p>
          <a:p>
            <a:pPr marL="0" indent="0">
              <a:buNone/>
            </a:pPr>
            <a:endParaRPr lang="en-US" sz="1600" dirty="0"/>
          </a:p>
          <a:p>
            <a:r>
              <a:rPr lang="en-US" sz="1800" dirty="0"/>
              <a:t>Decision trees do not assume a particular form of relationship between the independent and dependent variables unlike linear models for e.g.</a:t>
            </a:r>
          </a:p>
          <a:p>
            <a:endParaRPr lang="en-US" sz="1800" dirty="0"/>
          </a:p>
          <a:p>
            <a:r>
              <a:rPr lang="en-US" sz="1800" dirty="0"/>
              <a:t>DT is a non-parametrized algorithm unlike linear models where we supply the input parameters</a:t>
            </a:r>
          </a:p>
          <a:p>
            <a:endParaRPr lang="en-US" sz="1800" dirty="0"/>
          </a:p>
          <a:p>
            <a:r>
              <a:rPr lang="en-US" sz="1800" dirty="0"/>
              <a:t>If left unconstrained, they can build tree structures to adapt to the training data leading to overfitting</a:t>
            </a:r>
          </a:p>
          <a:p>
            <a:endParaRPr lang="en-US" sz="1800" dirty="0"/>
          </a:p>
          <a:p>
            <a:r>
              <a:rPr lang="en-US" sz="1800" dirty="0"/>
              <a:t>To avoid overfitting, we need to restrict the DT’s freedom during the tree creation. This is called regularization</a:t>
            </a:r>
          </a:p>
          <a:p>
            <a:endParaRPr lang="en-US" sz="1800" dirty="0"/>
          </a:p>
          <a:p>
            <a:r>
              <a:rPr lang="en-US" sz="1800" dirty="0"/>
              <a:t>The regularization hyperparameters depend on the algorithms used</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208100573"/>
      </p:ext>
    </p:extLst>
  </p:cSld>
  <p:clrMapOvr>
    <a:masterClrMapping/>
  </p:clrMapOvr>
  <p:transition spd="med">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533400" y="685800"/>
            <a:ext cx="11049000" cy="5270354"/>
          </a:xfrm>
        </p:spPr>
        <p:txBody>
          <a:bodyPr wrap="square">
            <a:spAutoFit/>
          </a:bodyPr>
          <a:lstStyle/>
          <a:p>
            <a:pPr marL="0" lvl="1" indent="0">
              <a:spcBef>
                <a:spcPct val="0"/>
              </a:spcBef>
              <a:buNone/>
            </a:pPr>
            <a:r>
              <a:rPr lang="en-US" altLang="en-US" u="sng" dirty="0">
                <a:latin typeface="Arial" charset="0"/>
              </a:rPr>
              <a:t>Decision Trees - </a:t>
            </a:r>
            <a:r>
              <a:rPr lang="en-US" sz="1800" b="1" dirty="0"/>
              <a:t>Regularization parameters</a:t>
            </a:r>
          </a:p>
          <a:p>
            <a:pPr marL="0" indent="0">
              <a:buNone/>
            </a:pPr>
            <a:endParaRPr lang="en-US" sz="1600" dirty="0"/>
          </a:p>
          <a:p>
            <a:r>
              <a:rPr lang="en-US" sz="1600" dirty="0" err="1"/>
              <a:t>max_depth</a:t>
            </a:r>
            <a:r>
              <a:rPr lang="en-US" sz="1600" dirty="0"/>
              <a:t> – Is the maximum length of a path from root to leaf (in terms of number of decision points. The leaf node is not split further. It could lead to a tree with leaf node containing many observations on one side of the tree, whereas on the other side, nodes containing much less observations get further split</a:t>
            </a:r>
          </a:p>
          <a:p>
            <a:endParaRPr lang="en-US" sz="1600" dirty="0"/>
          </a:p>
          <a:p>
            <a:r>
              <a:rPr lang="en-US" sz="1600" dirty="0" err="1"/>
              <a:t>min_sample_split</a:t>
            </a:r>
            <a:r>
              <a:rPr lang="en-US" sz="1600" dirty="0"/>
              <a:t>  - A limit to stop further splitting of nodes when the number of observations in the node is lower than this value</a:t>
            </a:r>
          </a:p>
          <a:p>
            <a:endParaRPr lang="en-US" sz="1600" dirty="0"/>
          </a:p>
          <a:p>
            <a:r>
              <a:rPr lang="en-US" sz="1600" dirty="0" err="1"/>
              <a:t>min_sample_leaf</a:t>
            </a:r>
            <a:r>
              <a:rPr lang="en-US" sz="1600" dirty="0"/>
              <a:t> – Minimum number of samples a leaf node must have. When a leaf contains too few observations, further splitting will result in overfitting (modeling of noise in the data).</a:t>
            </a:r>
          </a:p>
          <a:p>
            <a:r>
              <a:rPr lang="en-US" sz="1400" dirty="0" err="1"/>
              <a:t>min_weight_fraction_leaf</a:t>
            </a:r>
            <a:r>
              <a:rPr lang="en-US" sz="1400" dirty="0"/>
              <a:t> – Same as </a:t>
            </a:r>
            <a:r>
              <a:rPr lang="en-US" sz="1400" dirty="0" err="1"/>
              <a:t>min_sample_leaf</a:t>
            </a:r>
            <a:r>
              <a:rPr lang="en-US" sz="1400" dirty="0"/>
              <a:t> but expressed in fraction of total number of weighted instances</a:t>
            </a:r>
          </a:p>
          <a:p>
            <a:endParaRPr lang="en-US" sz="1400" dirty="0"/>
          </a:p>
          <a:p>
            <a:r>
              <a:rPr lang="en-US" sz="1400" dirty="0" err="1"/>
              <a:t>max_leaf_nodes</a:t>
            </a:r>
            <a:r>
              <a:rPr lang="en-US" sz="1400" dirty="0"/>
              <a:t> – maximum number of leaf nodes in a tree</a:t>
            </a:r>
          </a:p>
          <a:p>
            <a:endParaRPr lang="en-US" sz="1400" dirty="0"/>
          </a:p>
          <a:p>
            <a:r>
              <a:rPr lang="en-US" sz="1400" dirty="0" err="1"/>
              <a:t>max_feature_size</a:t>
            </a:r>
            <a:r>
              <a:rPr lang="en-US" sz="1400" dirty="0"/>
              <a:t> -  max number of features that are evaluated for splitting each node</a:t>
            </a:r>
          </a:p>
          <a:p>
            <a:endParaRPr lang="en-US" sz="1400" dirty="0"/>
          </a:p>
        </p:txBody>
      </p:sp>
    </p:spTree>
    <p:extLst>
      <p:ext uri="{BB962C8B-B14F-4D97-AF65-F5344CB8AC3E}">
        <p14:creationId xmlns:p14="http://schemas.microsoft.com/office/powerpoint/2010/main" val="2563252859"/>
      </p:ext>
    </p:extLst>
  </p:cSld>
  <p:clrMapOvr>
    <a:masterClrMapping/>
  </p:clrMapOvr>
  <p:transition spd="med">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48200" y="2895601"/>
            <a:ext cx="2819400" cy="249299"/>
          </a:xfrm>
        </p:spPr>
        <p:txBody>
          <a:bodyPr wrap="square">
            <a:spAutoFit/>
          </a:bodyPr>
          <a:lstStyle/>
          <a:p>
            <a:pPr marL="0" indent="0">
              <a:buNone/>
            </a:pPr>
            <a:r>
              <a:rPr lang="en-IN" sz="1800" b="1" u="sng" dirty="0"/>
              <a:t>Ensemble Methods</a:t>
            </a:r>
          </a:p>
        </p:txBody>
      </p:sp>
    </p:spTree>
    <p:extLst>
      <p:ext uri="{BB962C8B-B14F-4D97-AF65-F5344CB8AC3E}">
        <p14:creationId xmlns:p14="http://schemas.microsoft.com/office/powerpoint/2010/main" val="1364635230"/>
      </p:ext>
    </p:extLst>
  </p:cSld>
  <p:clrMapOvr>
    <a:masterClrMapping/>
  </p:clrMapOvr>
  <p:transition spd="med">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838200" y="762000"/>
            <a:ext cx="8795664" cy="4666534"/>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a:t>
            </a:r>
            <a:endParaRPr lang="en-IN" sz="1600" dirty="0"/>
          </a:p>
          <a:p>
            <a:pPr marL="342900" indent="-342900">
              <a:buNone/>
            </a:pPr>
            <a:endParaRPr lang="en-IN" sz="1600" dirty="0"/>
          </a:p>
          <a:p>
            <a:pPr marL="0" indent="0">
              <a:buNone/>
            </a:pPr>
            <a:r>
              <a:rPr lang="en-US" sz="1800" dirty="0"/>
              <a:t>To combine the predictions of several base estimators built with a given learning algorithm in order to improve generalizability / robustness over a single estimator</a:t>
            </a:r>
          </a:p>
          <a:p>
            <a:pPr marL="0" indent="0">
              <a:buNone/>
            </a:pPr>
            <a:endParaRPr lang="en-US" sz="1800" dirty="0"/>
          </a:p>
          <a:p>
            <a:pPr marL="0" indent="0">
              <a:buNone/>
            </a:pPr>
            <a:r>
              <a:rPr lang="en-US" sz="1800" dirty="0"/>
              <a:t>Two families of ensemble methods are usually distinguished:</a:t>
            </a:r>
            <a:br>
              <a:rPr lang="en-US" dirty="0"/>
            </a:br>
            <a:endParaRPr lang="en-US" dirty="0"/>
          </a:p>
          <a:p>
            <a:pPr marL="457200" indent="-457200">
              <a:buFont typeface="+mj-lt"/>
              <a:buAutoNum type="arabicPeriod"/>
            </a:pPr>
            <a:r>
              <a:rPr lang="en-US" sz="1600" u="sng" dirty="0"/>
              <a:t>Averaging methods</a:t>
            </a:r>
            <a:r>
              <a:rPr lang="en-US" sz="1600" dirty="0"/>
              <a:t>, the driving principle is to build several estimators independently and then to average / vote  their predictions. On average, the combined estimator is usually better than any of the single base estimator because its variance is reduced.</a:t>
            </a:r>
          </a:p>
          <a:p>
            <a:pPr marL="400050" lvl="2" indent="0">
              <a:buNone/>
            </a:pPr>
            <a:r>
              <a:rPr lang="en-US" sz="1400" dirty="0">
                <a:cs typeface="Arial"/>
              </a:rPr>
              <a:t> E.g. Bagging methods, Forests of randomized trees, ...</a:t>
            </a:r>
          </a:p>
          <a:p>
            <a:pPr marL="342900" indent="-342900">
              <a:buFont typeface="+mj-lt"/>
              <a:buAutoNum type="arabicPeriod"/>
            </a:pPr>
            <a:endParaRPr lang="en-US" sz="1600" dirty="0"/>
          </a:p>
          <a:p>
            <a:pPr marL="457200" indent="-457200">
              <a:buFont typeface="+mj-lt"/>
              <a:buAutoNum type="arabicPeriod"/>
            </a:pPr>
            <a:r>
              <a:rPr lang="en-US" sz="1600" u="sng" dirty="0"/>
              <a:t>Boosting methods</a:t>
            </a:r>
            <a:r>
              <a:rPr lang="en-US" sz="1600" dirty="0"/>
              <a:t>, base estimators are built sequentially and one tries to reduce the bias of the combined estimator. The motivation is to combine several weak models to produce a powerful ensemble. E.g. AdaBoost, Gradient Tree Boosting, ...</a:t>
            </a: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851733236"/>
      </p:ext>
    </p:extLst>
  </p:cSld>
  <p:clrMapOvr>
    <a:masterClrMapping/>
  </p:clrMapOvr>
  <p:transition spd="med">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066800" y="685800"/>
            <a:ext cx="8795664" cy="624786"/>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a:t>
            </a:r>
            <a:endParaRPr lang="en-IN" sz="1600" dirty="0"/>
          </a:p>
          <a:p>
            <a:pPr marL="342900" indent="-342900">
              <a:buNone/>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146" name="Picture 2" descr="https://camo.githubusercontent.com/715bf357ca41278b432ca0282908c2a4e0ee8c22/687474703a2f2f696d616765732e7363686f6c617270656469612e6f72672f772f696d616765732f382f38322f436f6d62696e696e675f636c617373696669657273322e6a7067">
            <a:extLst>
              <a:ext uri="{FF2B5EF4-FFF2-40B4-BE49-F238E27FC236}">
                <a16:creationId xmlns:a16="http://schemas.microsoft.com/office/drawing/2014/main" id="{A13D932D-2719-4717-A4B0-06D66F958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1709827"/>
            <a:ext cx="6016625" cy="46659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1066F-DFE2-4F48-BFCC-5A986C3E7DC6}"/>
              </a:ext>
            </a:extLst>
          </p:cNvPr>
          <p:cNvSpPr txBox="1"/>
          <p:nvPr/>
        </p:nvSpPr>
        <p:spPr>
          <a:xfrm>
            <a:off x="7366003" y="5257800"/>
            <a:ext cx="2971800" cy="923330"/>
          </a:xfrm>
          <a:prstGeom prst="rect">
            <a:avLst/>
          </a:prstGeom>
          <a:noFill/>
        </p:spPr>
        <p:txBody>
          <a:bodyPr wrap="square" rtlCol="0">
            <a:spAutoFit/>
          </a:bodyPr>
          <a:lstStyle/>
          <a:p>
            <a:r>
              <a:rPr lang="en-US" dirty="0"/>
              <a:t>Source: https://github.com/MenuPolis/MLT/wiki/Bagging</a:t>
            </a:r>
          </a:p>
        </p:txBody>
      </p:sp>
      <p:sp>
        <p:nvSpPr>
          <p:cNvPr id="3" name="TextBox 2">
            <a:extLst>
              <a:ext uri="{FF2B5EF4-FFF2-40B4-BE49-F238E27FC236}">
                <a16:creationId xmlns:a16="http://schemas.microsoft.com/office/drawing/2014/main" id="{9618BA41-C384-4C8B-BF07-412FD186852B}"/>
              </a:ext>
            </a:extLst>
          </p:cNvPr>
          <p:cNvSpPr txBox="1"/>
          <p:nvPr/>
        </p:nvSpPr>
        <p:spPr>
          <a:xfrm>
            <a:off x="1527176" y="5029200"/>
            <a:ext cx="2740025" cy="1477328"/>
          </a:xfrm>
          <a:prstGeom prst="rect">
            <a:avLst/>
          </a:prstGeom>
          <a:noFill/>
        </p:spPr>
        <p:txBody>
          <a:bodyPr wrap="square" rtlCol="0">
            <a:spAutoFit/>
          </a:bodyPr>
          <a:lstStyle/>
          <a:p>
            <a:r>
              <a:rPr lang="en-US" dirty="0"/>
              <a:t>In the final stage of voting, we essentially have a combined surface resulting from individual surfaces</a:t>
            </a:r>
          </a:p>
        </p:txBody>
      </p:sp>
    </p:spTree>
    <p:extLst>
      <p:ext uri="{BB962C8B-B14F-4D97-AF65-F5344CB8AC3E}">
        <p14:creationId xmlns:p14="http://schemas.microsoft.com/office/powerpoint/2010/main" val="599181001"/>
      </p:ext>
    </p:extLst>
  </p:cSld>
  <p:clrMapOvr>
    <a:masterClrMapping/>
  </p:clrMapOvr>
  <p:transition spd="med">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990600" y="685800"/>
            <a:ext cx="10668000" cy="4816703"/>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endParaRPr lang="en-IN" sz="1600" b="1" dirty="0"/>
          </a:p>
          <a:p>
            <a:pPr marL="342900" indent="-342900">
              <a:buNone/>
            </a:pPr>
            <a:endParaRPr lang="en-IN" sz="1600" b="1" dirty="0"/>
          </a:p>
          <a:p>
            <a:pPr marL="342900" indent="-342900">
              <a:buFont typeface="+mj-lt"/>
              <a:buAutoNum type="arabicPeriod"/>
            </a:pPr>
            <a:r>
              <a:rPr lang="en-US" sz="1600" dirty="0"/>
              <a:t>Focus of ensemble techniques is to generate a set of models &amp; predict by aggregating output of the models</a:t>
            </a:r>
          </a:p>
          <a:p>
            <a:pPr marL="342900" indent="-342900">
              <a:buFont typeface="+mj-lt"/>
              <a:buAutoNum type="arabicPeriod"/>
            </a:pPr>
            <a:endParaRPr lang="en-US" sz="1600" dirty="0"/>
          </a:p>
          <a:p>
            <a:pPr marL="342900" indent="-342900">
              <a:buFont typeface="+mj-lt"/>
              <a:buAutoNum type="arabicPeriod"/>
            </a:pPr>
            <a:r>
              <a:rPr lang="en-US" sz="1600" dirty="0"/>
              <a:t>Ensemble prediction model consists of a set of models </a:t>
            </a:r>
          </a:p>
          <a:p>
            <a:pPr marL="342900" indent="-342900">
              <a:buFont typeface="+mj-lt"/>
              <a:buAutoNum type="arabicPeriod"/>
            </a:pPr>
            <a:endParaRPr lang="en-US" sz="1600" dirty="0"/>
          </a:p>
          <a:p>
            <a:pPr marL="342900" indent="-342900">
              <a:buFont typeface="+mj-lt"/>
              <a:buAutoNum type="arabicPeriod"/>
            </a:pPr>
            <a:r>
              <a:rPr lang="en-US" sz="1600" dirty="0"/>
              <a:t>Motivation for ensemble is wisdom of the crowds. Combine multiple weak learners to create an overall strong predictor</a:t>
            </a:r>
          </a:p>
          <a:p>
            <a:pPr marL="342900" indent="-342900">
              <a:buFont typeface="+mj-lt"/>
              <a:buAutoNum type="arabicPeriod"/>
            </a:pPr>
            <a:endParaRPr lang="en-US" sz="1600" dirty="0"/>
          </a:p>
          <a:p>
            <a:pPr marL="342900" indent="-342900">
              <a:buFont typeface="+mj-lt"/>
              <a:buAutoNum type="arabicPeriod"/>
            </a:pPr>
            <a:r>
              <a:rPr lang="en-US" sz="1600" dirty="0"/>
              <a:t>All ensemble methods can be analyzed at a high level on the basis of –</a:t>
            </a:r>
          </a:p>
          <a:p>
            <a:pPr marL="854075" lvl="1" indent="-342900">
              <a:buFont typeface="+mj-lt"/>
              <a:buAutoNum type="alphaLcParenR"/>
            </a:pPr>
            <a:r>
              <a:rPr lang="en-US" sz="1400" dirty="0"/>
              <a:t>How the algorithms for weak learning models are chose – (same or different)</a:t>
            </a:r>
          </a:p>
          <a:p>
            <a:pPr marL="854075" lvl="1" indent="-342900">
              <a:buFont typeface="+mj-lt"/>
              <a:buAutoNum type="alphaLcParenR"/>
            </a:pPr>
            <a:r>
              <a:rPr lang="en-US" sz="1400" dirty="0"/>
              <a:t>How data is allocated to the various instances of the weak learners</a:t>
            </a:r>
          </a:p>
          <a:p>
            <a:pPr marL="854075" lvl="1" indent="-342900">
              <a:buFont typeface="+mj-lt"/>
              <a:buAutoNum type="alphaLcParenR"/>
            </a:pPr>
            <a:r>
              <a:rPr lang="en-US" sz="1400" dirty="0"/>
              <a:t>How the weak learners predictions are combine to make a final prediction</a:t>
            </a:r>
          </a:p>
          <a:p>
            <a:pPr marL="342900" indent="-342900">
              <a:buFont typeface="+mj-lt"/>
              <a:buAutoNum type="arabicPeriod"/>
            </a:pPr>
            <a:endParaRPr lang="en-IN" sz="1600" dirty="0"/>
          </a:p>
          <a:p>
            <a:pPr marL="0" indent="0">
              <a:buNone/>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178811719"/>
      </p:ext>
    </p:extLst>
  </p:cSld>
  <p:clrMapOvr>
    <a:masterClrMapping/>
  </p:clrMapOvr>
  <p:transition spd="med">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04800" y="762000"/>
            <a:ext cx="11201400" cy="6561796"/>
          </a:xfrm>
        </p:spPr>
        <p:txBody>
          <a:bodyPr wrap="square">
            <a:spAutoFit/>
          </a:bodyPr>
          <a:lstStyle/>
          <a:p>
            <a:pPr marL="342900" indent="-342900">
              <a:buNone/>
            </a:pPr>
            <a:r>
              <a:rPr lang="en-US" altLang="en-US" sz="1800" u="sng" dirty="0">
                <a:latin typeface="Arial" charset="0"/>
              </a:rPr>
              <a:t>Ensemble Methods Block View </a:t>
            </a:r>
            <a:r>
              <a:rPr lang="en-US" altLang="en-US" sz="1800" dirty="0">
                <a:latin typeface="Arial" charset="0"/>
              </a:rPr>
              <a:t> </a:t>
            </a:r>
            <a:endParaRPr lang="en-IN" sz="1600" b="1" dirty="0"/>
          </a:p>
          <a:p>
            <a:pPr marL="342900" indent="-342900">
              <a:buNone/>
            </a:pPr>
            <a:endParaRPr lang="en-IN" sz="1600" b="1"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r>
              <a:rPr lang="en-US" sz="1400" dirty="0"/>
              <a:t>The </a:t>
            </a:r>
            <a:r>
              <a:rPr lang="en-US" sz="1400" u="sng" dirty="0"/>
              <a:t>allocation function decides how much training data </a:t>
            </a:r>
            <a:r>
              <a:rPr lang="en-US" sz="1400" dirty="0"/>
              <a:t>each model instance receives</a:t>
            </a:r>
          </a:p>
          <a:p>
            <a:pPr marL="854075" lvl="1" indent="-342900"/>
            <a:r>
              <a:rPr lang="en-US" sz="1200" dirty="0"/>
              <a:t>Do they get full set each as in stacking</a:t>
            </a:r>
          </a:p>
          <a:p>
            <a:pPr marL="854075" lvl="1" indent="-342900"/>
            <a:r>
              <a:rPr lang="en-US" sz="1200" dirty="0"/>
              <a:t>Do they get a sample as in bagging</a:t>
            </a:r>
          </a:p>
          <a:p>
            <a:pPr marL="854075" lvl="1" indent="-342900"/>
            <a:r>
              <a:rPr lang="en-US" sz="1200" dirty="0"/>
              <a:t>Do they get all the features or subset of features (random patches)</a:t>
            </a:r>
            <a:endParaRPr lang="en-US" sz="1400" dirty="0"/>
          </a:p>
          <a:p>
            <a:r>
              <a:rPr lang="en-US" sz="1400" dirty="0"/>
              <a:t>Ideal ensemble consists of diverse set of models, the allocation function can increase diversity by artificially varying the input data to bias the learners. This increase diversity even if all the instances are based on same algorithm</a:t>
            </a:r>
          </a:p>
          <a:p>
            <a:pPr marL="854075" lvl="1" indent="-342900"/>
            <a:r>
              <a:rPr lang="en-IN" sz="1200" dirty="0"/>
              <a:t>It may bootstrap sample to construct unique training data set </a:t>
            </a:r>
          </a:p>
          <a:p>
            <a:pPr marL="854075" lvl="1" indent="-342900"/>
            <a:r>
              <a:rPr lang="en-IN" sz="1200" dirty="0"/>
              <a:t>Pass a different subset of features</a:t>
            </a:r>
          </a:p>
          <a:p>
            <a:pPr marL="854075" lvl="1" indent="-342900"/>
            <a:r>
              <a:rPr lang="en-IN" sz="1200" dirty="0"/>
              <a:t>Different data with different subset features</a:t>
            </a:r>
          </a:p>
          <a:p>
            <a:r>
              <a:rPr lang="en-IN" sz="1400" dirty="0"/>
              <a:t>If the ensemble already includes a diverse set of algorithms such as ANN, KNN, NB etc), the allocation function may allocate same data to all (Stacking)</a:t>
            </a:r>
          </a:p>
          <a:p>
            <a:r>
              <a:rPr lang="en-US" sz="1400" dirty="0"/>
              <a:t>The combination function governs how the disagreement among the predictors are reconciled</a:t>
            </a:r>
          </a:p>
          <a:p>
            <a:pPr lvl="1"/>
            <a:r>
              <a:rPr lang="en-US" sz="1160" dirty="0"/>
              <a:t>Majority vote -  hard and soft</a:t>
            </a:r>
          </a:p>
          <a:p>
            <a:pPr lvl="1"/>
            <a:r>
              <a:rPr lang="en-US" sz="1160" dirty="0"/>
              <a:t>Weighted vote – each model instance gets a weight attached based on its performance</a:t>
            </a:r>
          </a:p>
          <a:p>
            <a:endParaRPr lang="en-IN" sz="1400" dirty="0"/>
          </a:p>
          <a:p>
            <a:endParaRPr lang="en-US" sz="14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 name="Cylinder 1">
            <a:extLst>
              <a:ext uri="{FF2B5EF4-FFF2-40B4-BE49-F238E27FC236}">
                <a16:creationId xmlns:a16="http://schemas.microsoft.com/office/drawing/2014/main" id="{E98D5251-B1C8-4855-B155-FE81C96E1802}"/>
              </a:ext>
            </a:extLst>
          </p:cNvPr>
          <p:cNvSpPr/>
          <p:nvPr/>
        </p:nvSpPr>
        <p:spPr>
          <a:xfrm>
            <a:off x="1981200" y="2209800"/>
            <a:ext cx="1066800" cy="3810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Training Data</a:t>
            </a:r>
          </a:p>
        </p:txBody>
      </p:sp>
      <p:sp>
        <p:nvSpPr>
          <p:cNvPr id="3" name="Rectangle: Rounded Corners 2">
            <a:extLst>
              <a:ext uri="{FF2B5EF4-FFF2-40B4-BE49-F238E27FC236}">
                <a16:creationId xmlns:a16="http://schemas.microsoft.com/office/drawing/2014/main" id="{7C463F69-B6E5-4A3F-A90F-1A46AC3B3B50}"/>
              </a:ext>
            </a:extLst>
          </p:cNvPr>
          <p:cNvSpPr/>
          <p:nvPr/>
        </p:nvSpPr>
        <p:spPr>
          <a:xfrm>
            <a:off x="3454404" y="1828800"/>
            <a:ext cx="914400" cy="381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Allot data </a:t>
            </a:r>
          </a:p>
        </p:txBody>
      </p:sp>
      <p:sp>
        <p:nvSpPr>
          <p:cNvPr id="4" name="Callout: Bent Line with Accent Bar 3">
            <a:extLst>
              <a:ext uri="{FF2B5EF4-FFF2-40B4-BE49-F238E27FC236}">
                <a16:creationId xmlns:a16="http://schemas.microsoft.com/office/drawing/2014/main" id="{2CF591F6-E754-4584-A3EA-EE84D62DC6BE}"/>
              </a:ext>
            </a:extLst>
          </p:cNvPr>
          <p:cNvSpPr/>
          <p:nvPr/>
        </p:nvSpPr>
        <p:spPr>
          <a:xfrm>
            <a:off x="5181600" y="1524000"/>
            <a:ext cx="609600" cy="304800"/>
          </a:xfrm>
          <a:prstGeom prst="accentCallout2">
            <a:avLst>
              <a:gd name="adj1" fmla="val 18750"/>
              <a:gd name="adj2" fmla="val -8333"/>
              <a:gd name="adj3" fmla="val 18750"/>
              <a:gd name="adj4" fmla="val -16667"/>
              <a:gd name="adj5" fmla="val 112500"/>
              <a:gd name="adj6" fmla="val -1304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M1</a:t>
            </a:r>
          </a:p>
        </p:txBody>
      </p:sp>
      <p:sp>
        <p:nvSpPr>
          <p:cNvPr id="7" name="Callout: Bent Line with Accent Bar 6">
            <a:extLst>
              <a:ext uri="{FF2B5EF4-FFF2-40B4-BE49-F238E27FC236}">
                <a16:creationId xmlns:a16="http://schemas.microsoft.com/office/drawing/2014/main" id="{884AAE7E-F583-4841-BBB8-7A341047A77E}"/>
              </a:ext>
            </a:extLst>
          </p:cNvPr>
          <p:cNvSpPr/>
          <p:nvPr/>
        </p:nvSpPr>
        <p:spPr>
          <a:xfrm>
            <a:off x="5181600" y="1940859"/>
            <a:ext cx="609600" cy="304800"/>
          </a:xfrm>
          <a:prstGeom prst="accentCallout2">
            <a:avLst>
              <a:gd name="adj1" fmla="val 18750"/>
              <a:gd name="adj2" fmla="val -8333"/>
              <a:gd name="adj3" fmla="val 18750"/>
              <a:gd name="adj4" fmla="val -16667"/>
              <a:gd name="adj5" fmla="val -11030"/>
              <a:gd name="adj6" fmla="val -1282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M2</a:t>
            </a:r>
          </a:p>
        </p:txBody>
      </p:sp>
      <p:sp>
        <p:nvSpPr>
          <p:cNvPr id="8" name="Callout: Bent Line with Accent Bar 7">
            <a:extLst>
              <a:ext uri="{FF2B5EF4-FFF2-40B4-BE49-F238E27FC236}">
                <a16:creationId xmlns:a16="http://schemas.microsoft.com/office/drawing/2014/main" id="{09D0FF4B-012C-48B5-B773-AEA555711C14}"/>
              </a:ext>
            </a:extLst>
          </p:cNvPr>
          <p:cNvSpPr/>
          <p:nvPr/>
        </p:nvSpPr>
        <p:spPr>
          <a:xfrm>
            <a:off x="5181600" y="2386853"/>
            <a:ext cx="609600" cy="221876"/>
          </a:xfrm>
          <a:prstGeom prst="accentCallout2">
            <a:avLst>
              <a:gd name="adj1" fmla="val 18750"/>
              <a:gd name="adj2" fmla="val -8333"/>
              <a:gd name="adj3" fmla="val 18750"/>
              <a:gd name="adj4" fmla="val -16667"/>
              <a:gd name="adj5" fmla="val -215980"/>
              <a:gd name="adj6" fmla="val -13607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M3</a:t>
            </a:r>
          </a:p>
        </p:txBody>
      </p:sp>
      <p:sp>
        <p:nvSpPr>
          <p:cNvPr id="5" name="Flowchart: Multidocument 4">
            <a:extLst>
              <a:ext uri="{FF2B5EF4-FFF2-40B4-BE49-F238E27FC236}">
                <a16:creationId xmlns:a16="http://schemas.microsoft.com/office/drawing/2014/main" id="{5F8CFA87-836B-42A5-BF6F-90FA4347B12F}"/>
              </a:ext>
            </a:extLst>
          </p:cNvPr>
          <p:cNvSpPr/>
          <p:nvPr/>
        </p:nvSpPr>
        <p:spPr>
          <a:xfrm>
            <a:off x="6665294" y="1690968"/>
            <a:ext cx="1238608" cy="853888"/>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Combination function</a:t>
            </a:r>
          </a:p>
        </p:txBody>
      </p:sp>
      <p:cxnSp>
        <p:nvCxnSpPr>
          <p:cNvPr id="9" name="Straight Arrow Connector 8">
            <a:extLst>
              <a:ext uri="{FF2B5EF4-FFF2-40B4-BE49-F238E27FC236}">
                <a16:creationId xmlns:a16="http://schemas.microsoft.com/office/drawing/2014/main" id="{0771DF6D-C657-4F1F-BFCE-0A0BA607DC91}"/>
              </a:ext>
            </a:extLst>
          </p:cNvPr>
          <p:cNvCxnSpPr/>
          <p:nvPr/>
        </p:nvCxnSpPr>
        <p:spPr>
          <a:xfrm>
            <a:off x="5791200" y="1676401"/>
            <a:ext cx="812796" cy="4168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8DC9CC6-E2A6-49ED-851D-91E554F0E7E1}"/>
              </a:ext>
            </a:extLst>
          </p:cNvPr>
          <p:cNvCxnSpPr>
            <a:cxnSpLocks/>
          </p:cNvCxnSpPr>
          <p:nvPr/>
        </p:nvCxnSpPr>
        <p:spPr>
          <a:xfrm>
            <a:off x="5791200" y="2108948"/>
            <a:ext cx="812796" cy="89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23EA226-D979-421C-B2BC-79890C00F2AD}"/>
              </a:ext>
            </a:extLst>
          </p:cNvPr>
          <p:cNvCxnSpPr>
            <a:cxnSpLocks/>
          </p:cNvCxnSpPr>
          <p:nvPr/>
        </p:nvCxnSpPr>
        <p:spPr>
          <a:xfrm flipV="1">
            <a:off x="5791200" y="2171701"/>
            <a:ext cx="812796" cy="389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Arrow: Right 12">
            <a:extLst>
              <a:ext uri="{FF2B5EF4-FFF2-40B4-BE49-F238E27FC236}">
                <a16:creationId xmlns:a16="http://schemas.microsoft.com/office/drawing/2014/main" id="{5CB1C9DC-91AE-4D86-AAA2-F2141CD20AFC}"/>
              </a:ext>
            </a:extLst>
          </p:cNvPr>
          <p:cNvSpPr/>
          <p:nvPr/>
        </p:nvSpPr>
        <p:spPr>
          <a:xfrm rot="19698806">
            <a:off x="3030353" y="2169181"/>
            <a:ext cx="472833" cy="166404"/>
          </a:xfrm>
          <a:prstGeom prs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348479058"/>
      </p:ext>
    </p:extLst>
  </p:cSld>
  <p:clrMapOvr>
    <a:masterClrMapping/>
  </p:clrMapOvr>
  <p:transition spd="med">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09600" y="609600"/>
            <a:ext cx="10744200" cy="4976747"/>
          </a:xfrm>
        </p:spPr>
        <p:txBody>
          <a:bodyPr wrap="square">
            <a:spAutoFit/>
          </a:bodyPr>
          <a:lstStyle/>
          <a:p>
            <a:pPr marL="342900" indent="-342900">
              <a:buNone/>
            </a:pPr>
            <a:r>
              <a:rPr lang="en-US" altLang="en-US" sz="1800" u="sng" dirty="0">
                <a:latin typeface="Arial" charset="0"/>
              </a:rPr>
              <a:t>Ensemble Methods Benefits</a:t>
            </a:r>
            <a:endParaRPr lang="en-IN" sz="1600" b="1" dirty="0"/>
          </a:p>
          <a:p>
            <a:pPr marL="342900" indent="-342900">
              <a:buNone/>
            </a:pPr>
            <a:endParaRPr lang="en-IN" sz="1600" b="1" dirty="0"/>
          </a:p>
          <a:p>
            <a:pPr marL="342900" indent="-342900">
              <a:buFont typeface="+mj-lt"/>
              <a:buAutoNum type="arabicPeriod"/>
            </a:pPr>
            <a:r>
              <a:rPr lang="en-US" sz="1600" dirty="0"/>
              <a:t>Spend less time in pursuit of a single best model. Instead, train a number of reasonably strong learners</a:t>
            </a:r>
          </a:p>
          <a:p>
            <a:pPr marL="342900" indent="-342900">
              <a:buFont typeface="+mj-lt"/>
              <a:buAutoNum type="arabicPeriod"/>
            </a:pPr>
            <a:endParaRPr lang="en-US" sz="1600" dirty="0"/>
          </a:p>
          <a:p>
            <a:pPr marL="342900" indent="-342900">
              <a:buFont typeface="+mj-lt"/>
              <a:buAutoNum type="arabicPeriod"/>
            </a:pPr>
            <a:r>
              <a:rPr lang="en-US" sz="1600" dirty="0"/>
              <a:t>Better generalizability in real world. Bias of individual models is averaged out while lowering the variance errors</a:t>
            </a:r>
          </a:p>
          <a:p>
            <a:pPr marL="342900" indent="-342900">
              <a:buFont typeface="+mj-lt"/>
              <a:buAutoNum type="arabicPeriod"/>
            </a:pPr>
            <a:endParaRPr lang="en-US" sz="1600" dirty="0"/>
          </a:p>
          <a:p>
            <a:pPr marL="342900" indent="-342900">
              <a:buFont typeface="+mj-lt"/>
              <a:buAutoNum type="arabicPeriod"/>
            </a:pPr>
            <a:r>
              <a:rPr lang="en-US" sz="1600" dirty="0"/>
              <a:t>Improved performance compared to individual models in terms of performance Vs time to prepare</a:t>
            </a:r>
          </a:p>
          <a:p>
            <a:pPr marL="342900" indent="-342900">
              <a:buFont typeface="+mj-lt"/>
              <a:buAutoNum type="arabicPeriod"/>
            </a:pPr>
            <a:endParaRPr lang="en-US" sz="1600" dirty="0"/>
          </a:p>
          <a:p>
            <a:pPr marL="342900" indent="-342900">
              <a:buFont typeface="+mj-lt"/>
              <a:buAutoNum type="arabicPeriod"/>
            </a:pPr>
            <a:r>
              <a:rPr lang="en-US" sz="1600" dirty="0"/>
              <a:t>Many models run into memory or computational limits when working with large data sets (both in volume and breadth). Instead train several simple models on smaller data</a:t>
            </a:r>
          </a:p>
          <a:p>
            <a:pPr marL="342900" indent="-342900">
              <a:buFont typeface="+mj-lt"/>
              <a:buAutoNum type="arabicPeriod"/>
            </a:pPr>
            <a:endParaRPr lang="en-US" sz="1600" dirty="0"/>
          </a:p>
          <a:p>
            <a:pPr marL="342900" indent="-342900">
              <a:buFont typeface="+mj-lt"/>
              <a:buAutoNum type="arabicPeriod"/>
            </a:pPr>
            <a:r>
              <a:rPr lang="en-US" sz="1600" dirty="0"/>
              <a:t>Can handle complex data patterns easily than a fully loaded single model</a:t>
            </a:r>
          </a:p>
          <a:p>
            <a:pPr marL="342900" indent="-342900">
              <a:buFont typeface="+mj-lt"/>
              <a:buAutoNum type="arabicPeriod"/>
            </a:pPr>
            <a:endParaRPr lang="en-US" sz="1600" dirty="0"/>
          </a:p>
          <a:p>
            <a:pPr marL="0" indent="0">
              <a:buNone/>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527928539"/>
      </p:ext>
    </p:extLst>
  </p:cSld>
  <p:clrMapOvr>
    <a:masterClrMapping/>
  </p:clrMapOvr>
  <p:transition spd="med">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533400" y="685800"/>
            <a:ext cx="10820400" cy="5469831"/>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IN" sz="1600" b="1" dirty="0"/>
              <a:t>Bagging (</a:t>
            </a:r>
            <a:r>
              <a:rPr lang="en-US" sz="1600" b="1" dirty="0"/>
              <a:t>B</a:t>
            </a:r>
            <a:r>
              <a:rPr lang="en-US" sz="1600" dirty="0"/>
              <a:t>ootstrap </a:t>
            </a:r>
            <a:r>
              <a:rPr lang="en-US" sz="1600" b="1" dirty="0"/>
              <a:t>Agg</a:t>
            </a:r>
            <a:r>
              <a:rPr lang="en-US" sz="1600" dirty="0"/>
              <a:t>regation</a:t>
            </a:r>
            <a:r>
              <a:rPr lang="en-US" dirty="0"/>
              <a:t>)</a:t>
            </a:r>
            <a:r>
              <a:rPr lang="en-IN" sz="1600" b="1" dirty="0"/>
              <a:t> :</a:t>
            </a:r>
          </a:p>
          <a:p>
            <a:pPr marL="342900" indent="-342900">
              <a:buNone/>
            </a:pPr>
            <a:endParaRPr lang="en-IN" sz="1600" b="1" dirty="0"/>
          </a:p>
          <a:p>
            <a:pPr marL="342900" indent="-342900">
              <a:buFont typeface="+mj-lt"/>
              <a:buAutoNum type="arabicPeriod"/>
            </a:pPr>
            <a:r>
              <a:rPr lang="en-US" sz="1600" dirty="0"/>
              <a:t>Generate a number of training data sets using bootstrap sampling from the original data</a:t>
            </a:r>
          </a:p>
          <a:p>
            <a:pPr marL="342900" indent="-342900">
              <a:buFont typeface="+mj-lt"/>
              <a:buAutoNum type="arabicPeriod"/>
            </a:pPr>
            <a:endParaRPr lang="en-US" sz="1600" dirty="0"/>
          </a:p>
          <a:p>
            <a:pPr marL="342900" indent="-342900">
              <a:buFont typeface="+mj-lt"/>
              <a:buAutoNum type="arabicPeriod"/>
            </a:pPr>
            <a:r>
              <a:rPr lang="en-US" sz="1600" dirty="0"/>
              <a:t>Training sets are used to generate a set of models using single learning algorithm</a:t>
            </a:r>
          </a:p>
          <a:p>
            <a:pPr marL="342900" indent="-342900">
              <a:buFont typeface="+mj-lt"/>
              <a:buAutoNum type="arabicPeriod"/>
            </a:pPr>
            <a:endParaRPr lang="en-US" sz="1600" dirty="0"/>
          </a:p>
          <a:p>
            <a:pPr marL="342900" indent="-342900">
              <a:buFont typeface="+mj-lt"/>
              <a:buAutoNum type="arabicPeriod"/>
            </a:pPr>
            <a:r>
              <a:rPr lang="en-US" sz="1600" dirty="0"/>
              <a:t>Model predictions are combined using voting for classification, averaging for regression </a:t>
            </a:r>
            <a:endParaRPr lang="en-IN" sz="1600" dirty="0"/>
          </a:p>
          <a:p>
            <a:pPr marL="342900" indent="-342900">
              <a:buFont typeface="+mj-lt"/>
              <a:buAutoNum type="arabicPeriod"/>
            </a:pPr>
            <a:endParaRPr lang="en-IN" sz="1600" dirty="0"/>
          </a:p>
          <a:p>
            <a:pPr marL="342900" indent="-342900">
              <a:buFont typeface="+mj-lt"/>
              <a:buAutoNum type="arabicPeriod"/>
            </a:pPr>
            <a:r>
              <a:rPr lang="en-IN" sz="1600" dirty="0"/>
              <a:t>Sampling with replacement result in duplicates within a data set. For large sample size, sample data is expected to have roughly 63.2% ( 1 – 1/e) unique data points and the rest being duplicates</a:t>
            </a:r>
          </a:p>
          <a:p>
            <a:pPr marL="342900" indent="-342900">
              <a:buFont typeface="+mj-lt"/>
              <a:buAutoNum type="arabicPeriod"/>
            </a:pPr>
            <a:endParaRPr lang="en-IN" sz="1600" dirty="0"/>
          </a:p>
          <a:p>
            <a:pPr marL="342900" indent="-342900">
              <a:buFont typeface="+mj-lt"/>
              <a:buAutoNum type="arabicPeriod"/>
            </a:pPr>
            <a:r>
              <a:rPr lang="en-IN" sz="1600" dirty="0"/>
              <a:t>Consequently,  every bootstrap sample will be missing some of the instances from the original data set and as a result each bootstrap sample lead to a different model</a:t>
            </a:r>
          </a:p>
          <a:p>
            <a:pPr marL="342900" indent="-342900">
              <a:buFont typeface="+mj-lt"/>
              <a:buAutoNum type="arabicPeriod"/>
            </a:pPr>
            <a:endParaRPr lang="en-IN" sz="1600" dirty="0"/>
          </a:p>
          <a:p>
            <a:pPr marL="342900" indent="-342900">
              <a:buFont typeface="+mj-lt"/>
              <a:buAutoNum type="arabicPeriod"/>
            </a:pPr>
            <a:r>
              <a:rPr lang="en-IN" sz="1600" dirty="0"/>
              <a:t>Decision trees are specifically  suited for bagging ensemble. A small change in the data will generate completely different trees (diff features may be selected for the split in different order)</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869230691"/>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48200" y="2895601"/>
            <a:ext cx="2514600" cy="249299"/>
          </a:xfrm>
        </p:spPr>
        <p:txBody>
          <a:bodyPr wrap="square">
            <a:spAutoFit/>
          </a:bodyPr>
          <a:lstStyle/>
          <a:p>
            <a:pPr marL="0" indent="0">
              <a:buNone/>
            </a:pPr>
            <a:r>
              <a:rPr lang="en-IN" sz="1800" b="1" u="sng" dirty="0"/>
              <a:t>Linear Regression</a:t>
            </a:r>
          </a:p>
        </p:txBody>
      </p:sp>
    </p:spTree>
    <p:extLst>
      <p:ext uri="{BB962C8B-B14F-4D97-AF65-F5344CB8AC3E}">
        <p14:creationId xmlns:p14="http://schemas.microsoft.com/office/powerpoint/2010/main" val="3793949552"/>
      </p:ext>
    </p:extLst>
  </p:cSld>
  <p:clrMapOvr>
    <a:masterClrMapping/>
  </p:clrMapOvr>
  <p:transition spd="med">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914400" y="740755"/>
            <a:ext cx="8795664" cy="299184"/>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IN" sz="1600" b="1" dirty="0"/>
              <a:t>Bagging (</a:t>
            </a:r>
            <a:r>
              <a:rPr lang="en-US" sz="1600" b="1" dirty="0"/>
              <a:t>B</a:t>
            </a:r>
            <a:r>
              <a:rPr lang="en-US" sz="1600" dirty="0"/>
              <a:t>ootstrap </a:t>
            </a:r>
            <a:r>
              <a:rPr lang="en-US" sz="1600" b="1" dirty="0"/>
              <a:t>Agg</a:t>
            </a:r>
            <a:r>
              <a:rPr lang="en-US" sz="1600" dirty="0"/>
              <a:t>regation</a:t>
            </a:r>
            <a:r>
              <a:rPr lang="en-US" dirty="0"/>
              <a:t>)</a:t>
            </a:r>
            <a:r>
              <a:rPr lang="en-IN" sz="1600" b="1" dirty="0"/>
              <a:t> :</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a16="http://schemas.microsoft.com/office/drawing/2014/main" id="{CF58B440-27E9-4637-A6BA-702FABD67A0E}"/>
              </a:ext>
            </a:extLst>
          </p:cNvPr>
          <p:cNvSpPr txBox="1"/>
          <p:nvPr/>
        </p:nvSpPr>
        <p:spPr>
          <a:xfrm>
            <a:off x="2133600" y="5867400"/>
            <a:ext cx="7543800" cy="381000"/>
          </a:xfrm>
          <a:prstGeom prst="rect">
            <a:avLst/>
          </a:prstGeom>
          <a:noFill/>
        </p:spPr>
        <p:txBody>
          <a:bodyPr wrap="square" rtlCol="0">
            <a:spAutoFit/>
          </a:bodyPr>
          <a:lstStyle/>
          <a:p>
            <a:r>
              <a:rPr lang="en-US" dirty="0"/>
              <a:t>Source: https://link.springer.com/article/10.1007/s13721-013-0034-x</a:t>
            </a:r>
          </a:p>
        </p:txBody>
      </p:sp>
      <p:grpSp>
        <p:nvGrpSpPr>
          <p:cNvPr id="18" name="Group 17">
            <a:extLst>
              <a:ext uri="{FF2B5EF4-FFF2-40B4-BE49-F238E27FC236}">
                <a16:creationId xmlns:a16="http://schemas.microsoft.com/office/drawing/2014/main" id="{6FBBDD42-B7EB-42E2-A460-817636ED3E02}"/>
              </a:ext>
            </a:extLst>
          </p:cNvPr>
          <p:cNvGrpSpPr/>
          <p:nvPr/>
        </p:nvGrpSpPr>
        <p:grpSpPr>
          <a:xfrm>
            <a:off x="1796143" y="2123301"/>
            <a:ext cx="8196717" cy="2817518"/>
            <a:chOff x="424542" y="2123301"/>
            <a:chExt cx="8196717" cy="2817518"/>
          </a:xfrm>
        </p:grpSpPr>
        <p:pic>
          <p:nvPicPr>
            <p:cNvPr id="2050" name="Picture 2" descr="https://static-content.springer.com/image/art%3A10.1007%2Fs13721-013-0034-x/MediaObjects/13721_2013_34_Fig4_HTML.gif">
              <a:extLst>
                <a:ext uri="{FF2B5EF4-FFF2-40B4-BE49-F238E27FC236}">
                  <a16:creationId xmlns:a16="http://schemas.microsoft.com/office/drawing/2014/main" id="{C949F2CE-06BB-444E-B5F2-C925A4523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209800"/>
              <a:ext cx="3856383" cy="19812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1C2F6B-323A-415A-B85E-0F5E9491D2DD}"/>
                </a:ext>
              </a:extLst>
            </p:cNvPr>
            <p:cNvSpPr txBox="1"/>
            <p:nvPr/>
          </p:nvSpPr>
          <p:spPr>
            <a:xfrm>
              <a:off x="424543" y="2123301"/>
              <a:ext cx="2968625" cy="954107"/>
            </a:xfrm>
            <a:prstGeom prst="rect">
              <a:avLst/>
            </a:prstGeom>
            <a:noFill/>
          </p:spPr>
          <p:txBody>
            <a:bodyPr wrap="square" rtlCol="0">
              <a:spAutoFit/>
            </a:bodyPr>
            <a:lstStyle/>
            <a:p>
              <a:r>
                <a:rPr lang="en-US" sz="1400" dirty="0"/>
                <a:t>Re-sampling done for every classifier using a random function. For large n, 63.2% unique samples likely to be selected</a:t>
              </a:r>
            </a:p>
          </p:txBody>
        </p:sp>
        <p:sp>
          <p:nvSpPr>
            <p:cNvPr id="6" name="TextBox 5">
              <a:extLst>
                <a:ext uri="{FF2B5EF4-FFF2-40B4-BE49-F238E27FC236}">
                  <a16:creationId xmlns:a16="http://schemas.microsoft.com/office/drawing/2014/main" id="{4F06941E-913F-49B6-B468-89B8F5DB2AF0}"/>
                </a:ext>
              </a:extLst>
            </p:cNvPr>
            <p:cNvSpPr txBox="1"/>
            <p:nvPr/>
          </p:nvSpPr>
          <p:spPr>
            <a:xfrm>
              <a:off x="424542" y="3369533"/>
              <a:ext cx="2968625" cy="738664"/>
            </a:xfrm>
            <a:prstGeom prst="rect">
              <a:avLst/>
            </a:prstGeom>
            <a:noFill/>
          </p:spPr>
          <p:txBody>
            <a:bodyPr wrap="square" rtlCol="0">
              <a:spAutoFit/>
            </a:bodyPr>
            <a:lstStyle/>
            <a:p>
              <a:r>
                <a:rPr lang="en-US" sz="1400" dirty="0"/>
                <a:t>Algorithm to generate classifiers. Could be Decision Tree, Naïve Bayes </a:t>
              </a:r>
              <a:r>
                <a:rPr lang="en-US" sz="1400" dirty="0" err="1"/>
                <a:t>etc</a:t>
              </a:r>
              <a:endParaRPr lang="en-US" sz="1400" dirty="0"/>
            </a:p>
          </p:txBody>
        </p:sp>
        <p:sp>
          <p:nvSpPr>
            <p:cNvPr id="7" name="TextBox 6">
              <a:extLst>
                <a:ext uri="{FF2B5EF4-FFF2-40B4-BE49-F238E27FC236}">
                  <a16:creationId xmlns:a16="http://schemas.microsoft.com/office/drawing/2014/main" id="{959E0C83-927D-4B06-AD71-8E0E899D3303}"/>
                </a:ext>
              </a:extLst>
            </p:cNvPr>
            <p:cNvSpPr txBox="1"/>
            <p:nvPr/>
          </p:nvSpPr>
          <p:spPr>
            <a:xfrm>
              <a:off x="3116715" y="4202155"/>
              <a:ext cx="2968625" cy="738664"/>
            </a:xfrm>
            <a:prstGeom prst="rect">
              <a:avLst/>
            </a:prstGeom>
            <a:noFill/>
          </p:spPr>
          <p:txBody>
            <a:bodyPr wrap="square" rtlCol="0">
              <a:spAutoFit/>
            </a:bodyPr>
            <a:lstStyle/>
            <a:p>
              <a:r>
                <a:rPr lang="en-US" sz="1400" dirty="0"/>
                <a:t>K classifiers created in parallel and independently on respective training data</a:t>
              </a:r>
            </a:p>
          </p:txBody>
        </p:sp>
        <p:sp>
          <p:nvSpPr>
            <p:cNvPr id="9" name="TextBox 8">
              <a:extLst>
                <a:ext uri="{FF2B5EF4-FFF2-40B4-BE49-F238E27FC236}">
                  <a16:creationId xmlns:a16="http://schemas.microsoft.com/office/drawing/2014/main" id="{32B63202-F353-435F-A0A7-9FA7A4649833}"/>
                </a:ext>
              </a:extLst>
            </p:cNvPr>
            <p:cNvSpPr txBox="1"/>
            <p:nvPr/>
          </p:nvSpPr>
          <p:spPr>
            <a:xfrm>
              <a:off x="6629400" y="2540265"/>
              <a:ext cx="1991859" cy="523220"/>
            </a:xfrm>
            <a:prstGeom prst="rect">
              <a:avLst/>
            </a:prstGeom>
            <a:noFill/>
          </p:spPr>
          <p:txBody>
            <a:bodyPr wrap="square" rtlCol="0">
              <a:spAutoFit/>
            </a:bodyPr>
            <a:lstStyle/>
            <a:p>
              <a:r>
                <a:rPr lang="en-US" sz="1400" dirty="0"/>
                <a:t>Voting could be simple or weighted</a:t>
              </a:r>
            </a:p>
          </p:txBody>
        </p:sp>
        <p:cxnSp>
          <p:nvCxnSpPr>
            <p:cNvPr id="5" name="Straight Arrow Connector 4">
              <a:extLst>
                <a:ext uri="{FF2B5EF4-FFF2-40B4-BE49-F238E27FC236}">
                  <a16:creationId xmlns:a16="http://schemas.microsoft.com/office/drawing/2014/main" id="{7A128DAF-449C-44B3-B3F5-89E8812721C9}"/>
                </a:ext>
              </a:extLst>
            </p:cNvPr>
            <p:cNvCxnSpPr>
              <a:cxnSpLocks/>
            </p:cNvCxnSpPr>
            <p:nvPr/>
          </p:nvCxnSpPr>
          <p:spPr>
            <a:xfrm flipH="1">
              <a:off x="6705600" y="3063485"/>
              <a:ext cx="457200" cy="4417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F663CD-6724-4ABE-87B8-05F366538D72}"/>
                </a:ext>
              </a:extLst>
            </p:cNvPr>
            <p:cNvCxnSpPr/>
            <p:nvPr/>
          </p:nvCxnSpPr>
          <p:spPr>
            <a:xfrm>
              <a:off x="2438400" y="2801875"/>
              <a:ext cx="1066800" cy="1699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BA8B0E2-4F7E-48F9-8776-14AA263A8983}"/>
                </a:ext>
              </a:extLst>
            </p:cNvPr>
            <p:cNvCxnSpPr>
              <a:cxnSpLocks/>
            </p:cNvCxnSpPr>
            <p:nvPr/>
          </p:nvCxnSpPr>
          <p:spPr>
            <a:xfrm flipV="1">
              <a:off x="2971800" y="3581401"/>
              <a:ext cx="533399" cy="1332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CF5CC6E-E2E1-4005-ACA8-92B1B39FFB4A}"/>
                </a:ext>
              </a:extLst>
            </p:cNvPr>
            <p:cNvCxnSpPr>
              <a:stCxn id="7" idx="0"/>
            </p:cNvCxnSpPr>
            <p:nvPr/>
          </p:nvCxnSpPr>
          <p:spPr>
            <a:xfrm flipV="1">
              <a:off x="4601028" y="3599158"/>
              <a:ext cx="428172" cy="602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42345835"/>
      </p:ext>
    </p:extLst>
  </p:cSld>
  <p:clrMapOvr>
    <a:masterClrMapping/>
  </p:clrMapOvr>
  <p:transition spd="med">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914400" y="762000"/>
            <a:ext cx="8795664" cy="3810274"/>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IN" sz="1600" b="1" dirty="0"/>
              <a:t>Bagging (</a:t>
            </a:r>
            <a:r>
              <a:rPr lang="en-US" sz="1600" b="1" dirty="0"/>
              <a:t>B</a:t>
            </a:r>
            <a:r>
              <a:rPr lang="en-US" sz="1600" dirty="0"/>
              <a:t>ootstrap </a:t>
            </a:r>
            <a:r>
              <a:rPr lang="en-US" sz="1600" b="1" dirty="0"/>
              <a:t>Agg</a:t>
            </a:r>
            <a:r>
              <a:rPr lang="en-US" sz="1600" dirty="0"/>
              <a:t>regation</a:t>
            </a:r>
            <a:r>
              <a:rPr lang="en-US" dirty="0"/>
              <a:t>)</a:t>
            </a:r>
            <a:r>
              <a:rPr lang="en-IN" sz="1600" b="1" dirty="0"/>
              <a:t> :</a:t>
            </a:r>
          </a:p>
          <a:p>
            <a:pPr marL="342900" indent="-342900">
              <a:buNone/>
            </a:pPr>
            <a:endParaRPr lang="en-IN" sz="1600" b="1" dirty="0"/>
          </a:p>
          <a:p>
            <a:pPr marL="342900" indent="-342900">
              <a:buFont typeface="+mj-lt"/>
              <a:buAutoNum type="arabicPeriod"/>
            </a:pPr>
            <a:r>
              <a:rPr lang="en-US" sz="1600" dirty="0"/>
              <a:t>With bagging some instances may be sampled several times for a given predictor while other instances my not be sampled at all</a:t>
            </a:r>
          </a:p>
          <a:p>
            <a:pPr marL="854075" lvl="1" indent="-342900">
              <a:buFont typeface="+mj-lt"/>
              <a:buAutoNum type="alphaLcPeriod"/>
            </a:pPr>
            <a:r>
              <a:rPr lang="en-US" sz="1400" dirty="0"/>
              <a:t>If original data set :  X = (x1, x2, ….x100) and  boot_1 = sample (X, 100, replace = true) will generate a data set boot_1 of 100 data points but pick the data from X in random way with replacement</a:t>
            </a:r>
          </a:p>
          <a:p>
            <a:pPr marL="854075" lvl="1" indent="-342900">
              <a:buFont typeface="+mj-lt"/>
              <a:buAutoNum type="alphaLcPeriod"/>
            </a:pPr>
            <a:r>
              <a:rPr lang="en-US" sz="1400" dirty="0"/>
              <a:t>Chance of a record getting selected = 1/n</a:t>
            </a:r>
          </a:p>
          <a:p>
            <a:pPr marL="854075" lvl="1" indent="-342900">
              <a:buFont typeface="+mj-lt"/>
              <a:buAutoNum type="alphaLcPeriod"/>
            </a:pPr>
            <a:r>
              <a:rPr lang="en-US" sz="1400" dirty="0"/>
              <a:t>Chance of not getting selected =  1 – 1/n</a:t>
            </a:r>
          </a:p>
          <a:p>
            <a:pPr marL="854075" lvl="1" indent="-342900">
              <a:buFont typeface="+mj-lt"/>
              <a:buAutoNum type="alphaLcPeriod"/>
            </a:pPr>
            <a:r>
              <a:rPr lang="en-US" sz="1400" dirty="0"/>
              <a:t>Probability of a record not getting selected at all  =  (1 – 1/n) ^n</a:t>
            </a:r>
          </a:p>
          <a:p>
            <a:pPr marL="854075" lvl="1" indent="-342900">
              <a:buFont typeface="+mj-lt"/>
              <a:buAutoNum type="alphaLcPeriod"/>
            </a:pPr>
            <a:r>
              <a:rPr lang="en-US" sz="1400" dirty="0"/>
              <a:t>When n -&gt; infinity,   (1 – 1/n)^n   -&gt;  1/e =  37%, hence,  only 63% of data get selected</a:t>
            </a:r>
          </a:p>
          <a:p>
            <a:pPr marL="854075" lvl="1" indent="-342900">
              <a:buFont typeface="+mj-lt"/>
              <a:buAutoNum type="alphaLcPeriod"/>
            </a:pPr>
            <a:r>
              <a:rPr lang="en-US" sz="1400" dirty="0"/>
              <a:t>Samples left out of the bag (not considered at all) can be used for evaluation of the ensemble</a:t>
            </a:r>
          </a:p>
          <a:p>
            <a:pPr marL="342900" indent="-342900">
              <a:buFont typeface="+mj-lt"/>
              <a:buAutoNum type="arabicPeriod"/>
            </a:pPr>
            <a:endParaRPr lang="en-US" sz="1600" dirty="0"/>
          </a:p>
          <a:p>
            <a:pPr marL="342900" indent="-342900">
              <a:buFont typeface="+mj-lt"/>
              <a:buAutoNum type="arabicPeriod"/>
            </a:pPr>
            <a:endParaRPr lang="en-US"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70771081"/>
      </p:ext>
    </p:extLst>
  </p:cSld>
  <p:clrMapOvr>
    <a:masterClrMapping/>
  </p:clrMapOvr>
  <p:transition spd="med">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52400" y="762000"/>
            <a:ext cx="11353800" cy="5075236"/>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Boosting: </a:t>
            </a:r>
            <a:endParaRPr lang="en-IN" sz="1600" b="1" dirty="0"/>
          </a:p>
          <a:p>
            <a:pPr marL="342900" indent="-342900">
              <a:buFont typeface="+mj-lt"/>
              <a:buAutoNum type="arabicPeriod"/>
            </a:pPr>
            <a:endParaRPr lang="en-IN" sz="1600" dirty="0"/>
          </a:p>
          <a:p>
            <a:r>
              <a:rPr lang="en-IN" sz="1400" dirty="0"/>
              <a:t>So called because it boosts the performance of weak learners to attain performance of stronger learners</a:t>
            </a:r>
          </a:p>
          <a:p>
            <a:r>
              <a:rPr lang="en-IN" sz="1400" dirty="0"/>
              <a:t>Similar to bagging, it uses ensemble of models trained on resampled data and a vote to determine the final prediction</a:t>
            </a:r>
          </a:p>
          <a:p>
            <a:r>
              <a:rPr lang="en-IN" sz="1400" dirty="0"/>
              <a:t>It combines models of the same type</a:t>
            </a:r>
          </a:p>
          <a:p>
            <a:r>
              <a:rPr lang="en-IN" sz="1400" dirty="0"/>
              <a:t>Explicitly seeks modes that complement one another. i.e. where one model fails, the subsequent one pitches in</a:t>
            </a:r>
          </a:p>
          <a:p>
            <a:r>
              <a:rPr lang="en-IN" sz="1400" dirty="0"/>
              <a:t>It is an iterative method i.e. the models are created in a sequence. Not in parallel as in bagging</a:t>
            </a:r>
          </a:p>
          <a:p>
            <a:r>
              <a:rPr lang="en-IN" sz="1400" dirty="0"/>
              <a:t>Each new model is influenced by performance of the previous model performance</a:t>
            </a:r>
          </a:p>
          <a:p>
            <a:r>
              <a:rPr lang="en-IN" sz="1400" dirty="0"/>
              <a:t>It encourages new models to become experts for instances handled incorrectly by earlier one by assigning greater weight to those erroneous instances</a:t>
            </a:r>
          </a:p>
          <a:p>
            <a:r>
              <a:rPr lang="en-IN" sz="1400" dirty="0"/>
              <a:t>Boosting also assigns weights to the various model instances based on  the instances contribution to ensemble</a:t>
            </a:r>
          </a:p>
          <a:p>
            <a:r>
              <a:rPr lang="en-IN" sz="1400" dirty="0"/>
              <a:t>Since the models in the ensemble are built to be complimentary, it is possible to increase ensemble performance to an arbitrarily very high number by adding more and more predictor (may lead to overfitting)</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None/>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26842171"/>
      </p:ext>
    </p:extLst>
  </p:cSld>
  <p:clrMapOvr>
    <a:masterClrMapping/>
  </p:clrMapOvr>
  <p:transition spd="med">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685800"/>
            <a:ext cx="10744200" cy="4644348"/>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err="1">
                <a:latin typeface="Arial" charset="0"/>
              </a:rPr>
              <a:t>AdaBoosting</a:t>
            </a:r>
            <a:r>
              <a:rPr lang="en-US" altLang="en-US" sz="1800" dirty="0">
                <a:latin typeface="Arial" charset="0"/>
              </a:rPr>
              <a:t> :</a:t>
            </a:r>
            <a:endParaRPr lang="en-IN" sz="1800" dirty="0"/>
          </a:p>
          <a:p>
            <a:pPr marL="342900" indent="-342900">
              <a:buNone/>
            </a:pPr>
            <a:endParaRPr lang="en-IN" sz="1600" b="1" dirty="0"/>
          </a:p>
          <a:p>
            <a:r>
              <a:rPr lang="en-IN" sz="1400" dirty="0"/>
              <a:t>Used for classification where every instance is given a non zero weight</a:t>
            </a:r>
          </a:p>
          <a:p>
            <a:endParaRPr lang="en-IN" sz="1400" dirty="0"/>
          </a:p>
          <a:p>
            <a:r>
              <a:rPr lang="en-IN" sz="1400" dirty="0"/>
              <a:t>Beginning with unweighted (equal weight) data, the first classifier attempts to model the outcome</a:t>
            </a:r>
          </a:p>
          <a:p>
            <a:endParaRPr lang="en-IN" sz="1400" dirty="0"/>
          </a:p>
          <a:p>
            <a:r>
              <a:rPr lang="en-IN" sz="1400" dirty="0"/>
              <a:t>Observations which the classifier predicted correctly, will be less likely to appear in the training set for the following classifier, conversely, the difficult to classify examples will appear more frequently</a:t>
            </a:r>
          </a:p>
          <a:p>
            <a:endParaRPr lang="en-IN" sz="1400" dirty="0"/>
          </a:p>
          <a:p>
            <a:r>
              <a:rPr lang="en-IN" sz="1400" dirty="0"/>
              <a:t>The subsequent rounds of weak learners are trained on difficult to classify data</a:t>
            </a:r>
          </a:p>
          <a:p>
            <a:endParaRPr lang="en-IN" sz="1400" dirty="0"/>
          </a:p>
          <a:p>
            <a:r>
              <a:rPr lang="en-IN" sz="1400" dirty="0"/>
              <a:t>The process continues until desired level of accuracy threshold is achieved</a:t>
            </a:r>
          </a:p>
          <a:p>
            <a:endParaRPr lang="en-IN" sz="1400" dirty="0"/>
          </a:p>
          <a:p>
            <a:r>
              <a:rPr lang="en-IN" sz="1400" dirty="0"/>
              <a:t>Though boosting can be used for any type of classifier, it is mostly used for decision tree</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530885207"/>
      </p:ext>
    </p:extLst>
  </p:cSld>
  <p:clrMapOvr>
    <a:masterClrMapping/>
  </p:clrMapOvr>
  <p:transition spd="med">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685800"/>
            <a:ext cx="10820400" cy="4995214"/>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err="1">
                <a:latin typeface="Arial" charset="0"/>
              </a:rPr>
              <a:t>AdaBoosting</a:t>
            </a:r>
            <a:r>
              <a:rPr lang="en-US" altLang="en-US" sz="1800" dirty="0">
                <a:latin typeface="Arial" charset="0"/>
              </a:rPr>
              <a:t> </a:t>
            </a:r>
            <a:r>
              <a:rPr lang="en-US" altLang="en-US" sz="1800" b="1" dirty="0">
                <a:latin typeface="Arial" charset="0"/>
              </a:rPr>
              <a:t>mechanics:</a:t>
            </a:r>
            <a:endParaRPr lang="en-IN" sz="1800" b="1" dirty="0"/>
          </a:p>
          <a:p>
            <a:pPr marL="342900" indent="-342900">
              <a:buNone/>
            </a:pPr>
            <a:endParaRPr lang="en-IN" sz="1600" b="1" dirty="0"/>
          </a:p>
          <a:p>
            <a:pPr marL="342900" indent="-342900">
              <a:buFont typeface="+mj-lt"/>
              <a:buAutoNum type="arabicPeriod"/>
            </a:pPr>
            <a:r>
              <a:rPr lang="en-IN" sz="1600" dirty="0"/>
              <a:t>The adaboost_M1 begins by assigning equal weights to all data points</a:t>
            </a:r>
          </a:p>
          <a:p>
            <a:pPr marL="342900" indent="-342900">
              <a:buFont typeface="+mj-lt"/>
              <a:buAutoNum type="arabicPeriod"/>
            </a:pPr>
            <a:endParaRPr lang="en-IN" sz="1600" dirty="0"/>
          </a:p>
          <a:p>
            <a:pPr marL="342900" indent="-342900">
              <a:buFont typeface="+mj-lt"/>
              <a:buAutoNum type="arabicPeriod"/>
            </a:pPr>
            <a:r>
              <a:rPr lang="en-IN" sz="1600" dirty="0"/>
              <a:t>It builds the first learner and re-weights each instance based on the classifier output</a:t>
            </a:r>
          </a:p>
          <a:p>
            <a:pPr marL="854075" lvl="1" indent="-342900">
              <a:buFont typeface="+mj-lt"/>
              <a:buAutoNum type="alphaLcPeriod"/>
            </a:pPr>
            <a:r>
              <a:rPr lang="en-IN" sz="1400" dirty="0"/>
              <a:t>Weights of correctly classified records are decreased and</a:t>
            </a:r>
          </a:p>
          <a:p>
            <a:pPr marL="854075" lvl="1" indent="-342900">
              <a:buFont typeface="+mj-lt"/>
              <a:buAutoNum type="alphaLcPeriod"/>
            </a:pPr>
            <a:r>
              <a:rPr lang="en-IN" sz="1400" dirty="0"/>
              <a:t>Weights of incorrectly identified ones are increased.</a:t>
            </a:r>
          </a:p>
          <a:p>
            <a:pPr marL="342900" indent="-342900">
              <a:buFont typeface="+mj-lt"/>
              <a:buAutoNum type="arabicPeriod"/>
            </a:pPr>
            <a:endParaRPr lang="en-IN" sz="1600" dirty="0"/>
          </a:p>
          <a:p>
            <a:pPr marL="342900" indent="-342900">
              <a:buFont typeface="+mj-lt"/>
              <a:buAutoNum type="arabicPeriod"/>
            </a:pPr>
            <a:r>
              <a:rPr lang="en-IN" sz="1600" dirty="0"/>
              <a:t>This produces a set of “easy” instances with low weights and a set of “hard” ones with high weights</a:t>
            </a:r>
          </a:p>
          <a:p>
            <a:pPr marL="342900" indent="-342900">
              <a:buFont typeface="+mj-lt"/>
              <a:buAutoNum type="arabicPeriod"/>
            </a:pPr>
            <a:endParaRPr lang="en-IN" sz="1600" dirty="0"/>
          </a:p>
          <a:p>
            <a:pPr marL="342900" indent="-342900">
              <a:buFont typeface="+mj-lt"/>
              <a:buAutoNum type="arabicPeriod"/>
            </a:pPr>
            <a:r>
              <a:rPr lang="en-IN" sz="1600" dirty="0"/>
              <a:t>In the subsequent iteration, a classifier is built for the re-weighted data that focuses on classifying the hard instances correctly</a:t>
            </a:r>
          </a:p>
          <a:p>
            <a:pPr marL="854075" lvl="1" indent="-342900">
              <a:buFont typeface="+mj-lt"/>
              <a:buAutoNum type="alphaLcPeriod"/>
            </a:pPr>
            <a:r>
              <a:rPr lang="en-IN" sz="1400" dirty="0"/>
              <a:t>As a result of reweighting, some hard instances may become harder, some hard instances can become easier and some easier instances may become harder</a:t>
            </a:r>
          </a:p>
          <a:p>
            <a:pPr marL="854075" lvl="1" indent="-342900">
              <a:buFont typeface="+mj-lt"/>
              <a:buAutoNum type="alphaLcPeriod"/>
            </a:pPr>
            <a:r>
              <a:rPr lang="en-IN" sz="1400" dirty="0"/>
              <a:t>How much should the weight change? Depends upon current classifier’s overall error. If “e” denotes classifier error records over total records (ranges between 0 and 1), then </a:t>
            </a:r>
          </a:p>
          <a:p>
            <a:pPr marL="854075" lvl="1" indent="-342900">
              <a:buFont typeface="+mj-lt"/>
              <a:buAutoNum type="alphaLcPeriod"/>
            </a:pPr>
            <a:r>
              <a:rPr lang="en-IN" sz="1400" dirty="0"/>
              <a:t>Weight &lt;-  weight X e/(1-e) for correctly classified instances</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231768804"/>
      </p:ext>
    </p:extLst>
  </p:cSld>
  <p:clrMapOvr>
    <a:masterClrMapping/>
  </p:clrMapOvr>
  <p:transition spd="med">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09600" y="762000"/>
            <a:ext cx="8795664" cy="2640723"/>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err="1">
                <a:latin typeface="Arial" charset="0"/>
              </a:rPr>
              <a:t>AdaBoosting</a:t>
            </a:r>
            <a:r>
              <a:rPr lang="en-US" altLang="en-US" sz="1800" dirty="0">
                <a:latin typeface="Arial" charset="0"/>
              </a:rPr>
              <a:t> </a:t>
            </a:r>
            <a:r>
              <a:rPr lang="en-US" altLang="en-US" sz="1800" b="1" dirty="0">
                <a:latin typeface="Arial" charset="0"/>
              </a:rPr>
              <a:t>mechanics:</a:t>
            </a:r>
            <a:endParaRPr lang="en-IN" sz="1800" b="1" dirty="0"/>
          </a:p>
          <a:p>
            <a:pPr marL="342900" indent="-342900">
              <a:buNone/>
            </a:pPr>
            <a:endParaRPr lang="en-IN" sz="1600" b="1" dirty="0"/>
          </a:p>
          <a:p>
            <a:pPr marL="342900" indent="-342900">
              <a:buFont typeface="+mj-lt"/>
              <a:buAutoNum type="arabicPeriod" startAt="4"/>
            </a:pPr>
            <a:r>
              <a:rPr lang="en-IN" sz="1600" dirty="0"/>
              <a:t>After all the weights have been updated for correctly classified records, they are re-normalized so that the sum of weights remain same as before</a:t>
            </a:r>
          </a:p>
          <a:p>
            <a:pPr marL="342900" indent="-342900">
              <a:buFont typeface="+mj-lt"/>
              <a:buAutoNum type="arabicPeriod" startAt="4"/>
            </a:pPr>
            <a:endParaRPr lang="en-IN" sz="1600" dirty="0"/>
          </a:p>
          <a:p>
            <a:pPr marL="342900" indent="-342900">
              <a:buFont typeface="+mj-lt"/>
              <a:buAutoNum type="arabicPeriod" startAt="4"/>
            </a:pPr>
            <a:r>
              <a:rPr lang="en-IN" sz="1400" dirty="0"/>
              <a:t>Classifiers that perform well on the weighted training data from where it was built,  receives highest weight</a:t>
            </a:r>
          </a:p>
          <a:p>
            <a:pPr marL="342900" indent="-342900">
              <a:buFont typeface="+mj-lt"/>
              <a:buAutoNum type="arabicPeriod" startAt="4"/>
            </a:pPr>
            <a:endParaRPr lang="en-IN" sz="1400" dirty="0"/>
          </a:p>
          <a:p>
            <a:pPr marL="342900" indent="-342900">
              <a:buFont typeface="+mj-lt"/>
              <a:buAutoNum type="arabicPeriod" startAt="4"/>
            </a:pPr>
            <a:r>
              <a:rPr lang="en-IN" sz="1400" dirty="0"/>
              <a:t>Boosting give more accurate results than bagging but at the risk of overfitting</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243967763"/>
      </p:ext>
    </p:extLst>
  </p:cSld>
  <p:clrMapOvr>
    <a:masterClrMapping/>
  </p:clrMapOvr>
  <p:transition spd="med">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693234"/>
            <a:ext cx="8795664" cy="249299"/>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sz="1600" b="1" dirty="0" err="1"/>
              <a:t>AdaBoosting</a:t>
            </a:r>
            <a:r>
              <a:rPr lang="en-IN" sz="1600" b="1" dirty="0"/>
              <a:t>:</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a16="http://schemas.microsoft.com/office/drawing/2014/main" id="{CF58B440-27E9-4637-A6BA-702FABD67A0E}"/>
              </a:ext>
            </a:extLst>
          </p:cNvPr>
          <p:cNvSpPr txBox="1"/>
          <p:nvPr/>
        </p:nvSpPr>
        <p:spPr>
          <a:xfrm>
            <a:off x="2133600" y="5867400"/>
            <a:ext cx="7543800" cy="381000"/>
          </a:xfrm>
          <a:prstGeom prst="rect">
            <a:avLst/>
          </a:prstGeom>
          <a:noFill/>
        </p:spPr>
        <p:txBody>
          <a:bodyPr wrap="square" rtlCol="0">
            <a:spAutoFit/>
          </a:bodyPr>
          <a:lstStyle/>
          <a:p>
            <a:r>
              <a:rPr lang="en-US" dirty="0"/>
              <a:t>Source: https://link.springer.com/article/10.1007/s13721-013-0034-x</a:t>
            </a:r>
          </a:p>
        </p:txBody>
      </p:sp>
      <p:grpSp>
        <p:nvGrpSpPr>
          <p:cNvPr id="14" name="Group 13">
            <a:extLst>
              <a:ext uri="{FF2B5EF4-FFF2-40B4-BE49-F238E27FC236}">
                <a16:creationId xmlns:a16="http://schemas.microsoft.com/office/drawing/2014/main" id="{3F1940DE-4A0E-47C9-912E-CE7E8E63B6A3}"/>
              </a:ext>
            </a:extLst>
          </p:cNvPr>
          <p:cNvGrpSpPr/>
          <p:nvPr/>
        </p:nvGrpSpPr>
        <p:grpSpPr>
          <a:xfrm>
            <a:off x="1796143" y="1600201"/>
            <a:ext cx="8425316" cy="3074551"/>
            <a:chOff x="424543" y="1987671"/>
            <a:chExt cx="8425316" cy="3074551"/>
          </a:xfrm>
        </p:grpSpPr>
        <p:pic>
          <p:nvPicPr>
            <p:cNvPr id="3074" name="Picture 2" descr="https://static-content.springer.com/image/art%3A10.1007%2Fs13721-013-0034-x/MediaObjects/13721_2013_34_Fig5_HTML.gif">
              <a:extLst>
                <a:ext uri="{FF2B5EF4-FFF2-40B4-BE49-F238E27FC236}">
                  <a16:creationId xmlns:a16="http://schemas.microsoft.com/office/drawing/2014/main" id="{D52F7312-0CEE-4DBB-B42B-CCB3D0A34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386" y="1987671"/>
              <a:ext cx="4337814" cy="18223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1C2F6B-323A-415A-B85E-0F5E9491D2DD}"/>
                </a:ext>
              </a:extLst>
            </p:cNvPr>
            <p:cNvSpPr txBox="1"/>
            <p:nvPr/>
          </p:nvSpPr>
          <p:spPr>
            <a:xfrm>
              <a:off x="424543" y="2123301"/>
              <a:ext cx="2968625" cy="954107"/>
            </a:xfrm>
            <a:prstGeom prst="rect">
              <a:avLst/>
            </a:prstGeom>
            <a:noFill/>
          </p:spPr>
          <p:txBody>
            <a:bodyPr wrap="square" rtlCol="0">
              <a:spAutoFit/>
            </a:bodyPr>
            <a:lstStyle/>
            <a:p>
              <a:r>
                <a:rPr lang="en-US" sz="1400" dirty="0"/>
                <a:t>Training data from base data with focus on instances which were incorrectly classified by earlier model (if any)</a:t>
              </a:r>
            </a:p>
          </p:txBody>
        </p:sp>
        <p:sp>
          <p:nvSpPr>
            <p:cNvPr id="7" name="TextBox 6">
              <a:extLst>
                <a:ext uri="{FF2B5EF4-FFF2-40B4-BE49-F238E27FC236}">
                  <a16:creationId xmlns:a16="http://schemas.microsoft.com/office/drawing/2014/main" id="{959E0C83-927D-4B06-AD71-8E0E899D3303}"/>
                </a:ext>
              </a:extLst>
            </p:cNvPr>
            <p:cNvSpPr txBox="1"/>
            <p:nvPr/>
          </p:nvSpPr>
          <p:spPr>
            <a:xfrm>
              <a:off x="3116715" y="3892671"/>
              <a:ext cx="2968625" cy="1169551"/>
            </a:xfrm>
            <a:prstGeom prst="rect">
              <a:avLst/>
            </a:prstGeom>
            <a:noFill/>
          </p:spPr>
          <p:txBody>
            <a:bodyPr wrap="square" rtlCol="0">
              <a:spAutoFit/>
            </a:bodyPr>
            <a:lstStyle/>
            <a:p>
              <a:r>
                <a:rPr lang="en-US" sz="1400" dirty="0"/>
                <a:t>K similar classifiers created in sequence with respective training data with focus on addressing the misclassified data, not the usual cost functions</a:t>
              </a:r>
            </a:p>
          </p:txBody>
        </p:sp>
        <p:sp>
          <p:nvSpPr>
            <p:cNvPr id="9" name="TextBox 8">
              <a:extLst>
                <a:ext uri="{FF2B5EF4-FFF2-40B4-BE49-F238E27FC236}">
                  <a16:creationId xmlns:a16="http://schemas.microsoft.com/office/drawing/2014/main" id="{32B63202-F353-435F-A0A7-9FA7A4649833}"/>
                </a:ext>
              </a:extLst>
            </p:cNvPr>
            <p:cNvSpPr txBox="1"/>
            <p:nvPr/>
          </p:nvSpPr>
          <p:spPr>
            <a:xfrm>
              <a:off x="6858000" y="3687574"/>
              <a:ext cx="1991859" cy="523220"/>
            </a:xfrm>
            <a:prstGeom prst="rect">
              <a:avLst/>
            </a:prstGeom>
            <a:noFill/>
          </p:spPr>
          <p:txBody>
            <a:bodyPr wrap="square" rtlCol="0">
              <a:spAutoFit/>
            </a:bodyPr>
            <a:lstStyle/>
            <a:p>
              <a:r>
                <a:rPr lang="en-US" sz="1400" dirty="0"/>
                <a:t>Voting could be simple or weighted</a:t>
              </a:r>
            </a:p>
          </p:txBody>
        </p:sp>
        <p:cxnSp>
          <p:nvCxnSpPr>
            <p:cNvPr id="5" name="Straight Arrow Connector 4">
              <a:extLst>
                <a:ext uri="{FF2B5EF4-FFF2-40B4-BE49-F238E27FC236}">
                  <a16:creationId xmlns:a16="http://schemas.microsoft.com/office/drawing/2014/main" id="{7A128DAF-449C-44B3-B3F5-89E8812721C9}"/>
                </a:ext>
              </a:extLst>
            </p:cNvPr>
            <p:cNvCxnSpPr>
              <a:cxnSpLocks/>
              <a:stCxn id="9" idx="1"/>
            </p:cNvCxnSpPr>
            <p:nvPr/>
          </p:nvCxnSpPr>
          <p:spPr>
            <a:xfrm flipH="1" flipV="1">
              <a:off x="6705600" y="3505200"/>
              <a:ext cx="152400" cy="443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F663CD-6724-4ABE-87B8-05F366538D72}"/>
                </a:ext>
              </a:extLst>
            </p:cNvPr>
            <p:cNvCxnSpPr>
              <a:cxnSpLocks/>
            </p:cNvCxnSpPr>
            <p:nvPr/>
          </p:nvCxnSpPr>
          <p:spPr>
            <a:xfrm>
              <a:off x="2362200" y="2895600"/>
              <a:ext cx="1142999" cy="175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CF5CC6E-E2E1-4005-ACA8-92B1B39FFB4A}"/>
                </a:ext>
              </a:extLst>
            </p:cNvPr>
            <p:cNvCxnSpPr>
              <a:stCxn id="7" idx="0"/>
            </p:cNvCxnSpPr>
            <p:nvPr/>
          </p:nvCxnSpPr>
          <p:spPr>
            <a:xfrm flipV="1">
              <a:off x="4601028" y="3289675"/>
              <a:ext cx="428172" cy="602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id="{2C6C314C-4360-45D2-83B5-1C923E550A57}"/>
              </a:ext>
            </a:extLst>
          </p:cNvPr>
          <p:cNvSpPr txBox="1"/>
          <p:nvPr/>
        </p:nvSpPr>
        <p:spPr>
          <a:xfrm>
            <a:off x="1831976" y="4749226"/>
            <a:ext cx="8389484" cy="584775"/>
          </a:xfrm>
          <a:prstGeom prst="rect">
            <a:avLst/>
          </a:prstGeom>
          <a:noFill/>
        </p:spPr>
        <p:txBody>
          <a:bodyPr wrap="square" rtlCol="0">
            <a:spAutoFit/>
          </a:bodyPr>
          <a:lstStyle/>
          <a:p>
            <a:r>
              <a:rPr lang="en-US" sz="1600" dirty="0"/>
              <a:t>It is called Adaptive Boosting as the weights are re-assigned to each instance, with higher weights to incorrectly classified instance</a:t>
            </a:r>
          </a:p>
        </p:txBody>
      </p:sp>
    </p:spTree>
    <p:extLst>
      <p:ext uri="{BB962C8B-B14F-4D97-AF65-F5344CB8AC3E}">
        <p14:creationId xmlns:p14="http://schemas.microsoft.com/office/powerpoint/2010/main" val="822867908"/>
      </p:ext>
    </p:extLst>
  </p:cSld>
  <p:clrMapOvr>
    <a:masterClrMapping/>
  </p:clrMapOvr>
  <p:transition spd="med">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descr="fig3.png">
            <a:extLst>
              <a:ext uri="{FF2B5EF4-FFF2-40B4-BE49-F238E27FC236}">
                <a16:creationId xmlns:a16="http://schemas.microsoft.com/office/drawing/2014/main" id="{975CC661-E421-47CF-8E5E-81C1497C93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17132"/>
            <a:ext cx="5867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F3E2F7E4-C239-491E-B12F-F579519A3947}"/>
              </a:ext>
            </a:extLst>
          </p:cNvPr>
          <p:cNvSpPr txBox="1">
            <a:spLocks noChangeArrowheads="1"/>
          </p:cNvSpPr>
          <p:nvPr/>
        </p:nvSpPr>
        <p:spPr>
          <a:xfrm>
            <a:off x="914400" y="621268"/>
            <a:ext cx="87956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err="1">
                <a:latin typeface="Arial" charset="0"/>
              </a:rPr>
              <a:t>AdaBoosting</a:t>
            </a:r>
            <a:r>
              <a:rPr lang="en-US" altLang="en-US" sz="1800" dirty="0">
                <a:latin typeface="Arial" charset="0"/>
              </a:rPr>
              <a:t> :</a:t>
            </a:r>
            <a:endParaRPr lang="en-US" sz="1800" dirty="0"/>
          </a:p>
        </p:txBody>
      </p:sp>
      <p:sp>
        <p:nvSpPr>
          <p:cNvPr id="4" name="TextBox 3">
            <a:extLst>
              <a:ext uri="{FF2B5EF4-FFF2-40B4-BE49-F238E27FC236}">
                <a16:creationId xmlns:a16="http://schemas.microsoft.com/office/drawing/2014/main" id="{F07CC8F1-DE6F-4360-944E-3173EFB7D489}"/>
              </a:ext>
            </a:extLst>
          </p:cNvPr>
          <p:cNvSpPr txBox="1"/>
          <p:nvPr/>
        </p:nvSpPr>
        <p:spPr>
          <a:xfrm>
            <a:off x="1574796" y="1447800"/>
            <a:ext cx="7569204" cy="369332"/>
          </a:xfrm>
          <a:prstGeom prst="rect">
            <a:avLst/>
          </a:prstGeom>
          <a:noFill/>
        </p:spPr>
        <p:txBody>
          <a:bodyPr wrap="square" rtlCol="0">
            <a:spAutoFit/>
          </a:bodyPr>
          <a:lstStyle/>
          <a:p>
            <a:r>
              <a:rPr lang="en-US" dirty="0"/>
              <a:t>Adapting weights with focus on erroneously classified instances</a:t>
            </a:r>
          </a:p>
        </p:txBody>
      </p:sp>
      <p:sp>
        <p:nvSpPr>
          <p:cNvPr id="5" name="Right Brace 4">
            <a:extLst>
              <a:ext uri="{FF2B5EF4-FFF2-40B4-BE49-F238E27FC236}">
                <a16:creationId xmlns:a16="http://schemas.microsoft.com/office/drawing/2014/main" id="{74298012-0EA0-4A9D-B8D3-4B206E37EF0A}"/>
              </a:ext>
            </a:extLst>
          </p:cNvPr>
          <p:cNvSpPr/>
          <p:nvPr/>
        </p:nvSpPr>
        <p:spPr>
          <a:xfrm>
            <a:off x="7467600" y="1905000"/>
            <a:ext cx="152400" cy="381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E6E106E-9483-4B64-B9C2-206923368E36}"/>
              </a:ext>
            </a:extLst>
          </p:cNvPr>
          <p:cNvSpPr txBox="1"/>
          <p:nvPr/>
        </p:nvSpPr>
        <p:spPr>
          <a:xfrm>
            <a:off x="7685316" y="1828801"/>
            <a:ext cx="2667000" cy="461665"/>
          </a:xfrm>
          <a:prstGeom prst="rect">
            <a:avLst/>
          </a:prstGeom>
          <a:noFill/>
        </p:spPr>
        <p:txBody>
          <a:bodyPr wrap="square" rtlCol="0">
            <a:spAutoFit/>
          </a:bodyPr>
          <a:lstStyle/>
          <a:p>
            <a:r>
              <a:rPr lang="en-US" sz="1200" dirty="0"/>
              <a:t>Initialize weights, equal weights to all instances</a:t>
            </a:r>
          </a:p>
        </p:txBody>
      </p:sp>
      <p:sp>
        <p:nvSpPr>
          <p:cNvPr id="7" name="Right Brace 6">
            <a:extLst>
              <a:ext uri="{FF2B5EF4-FFF2-40B4-BE49-F238E27FC236}">
                <a16:creationId xmlns:a16="http://schemas.microsoft.com/office/drawing/2014/main" id="{21E20D9B-3D2D-40EE-A0FD-8075F8BD15F1}"/>
              </a:ext>
            </a:extLst>
          </p:cNvPr>
          <p:cNvSpPr/>
          <p:nvPr/>
        </p:nvSpPr>
        <p:spPr>
          <a:xfrm>
            <a:off x="7315200" y="2362200"/>
            <a:ext cx="370116" cy="1371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4B598CC-573B-40A2-A479-84C1F9624745}"/>
              </a:ext>
            </a:extLst>
          </p:cNvPr>
          <p:cNvSpPr txBox="1"/>
          <p:nvPr/>
        </p:nvSpPr>
        <p:spPr>
          <a:xfrm>
            <a:off x="7685316" y="2362200"/>
            <a:ext cx="2830284" cy="4154984"/>
          </a:xfrm>
          <a:prstGeom prst="rect">
            <a:avLst/>
          </a:prstGeom>
          <a:noFill/>
        </p:spPr>
        <p:txBody>
          <a:bodyPr wrap="square" rtlCol="0">
            <a:spAutoFit/>
          </a:bodyPr>
          <a:lstStyle/>
          <a:p>
            <a:r>
              <a:rPr lang="en-US" sz="1200" dirty="0"/>
              <a:t>Generate first classifier with equal focus on all instances</a:t>
            </a:r>
          </a:p>
          <a:p>
            <a:endParaRPr lang="en-US" sz="1200" dirty="0"/>
          </a:p>
          <a:p>
            <a:r>
              <a:rPr lang="en-US" sz="1200" dirty="0"/>
              <a:t>Total up weights of all error instances, express it as a ratio to total weights</a:t>
            </a:r>
          </a:p>
          <a:p>
            <a:endParaRPr lang="en-US" sz="1200" dirty="0"/>
          </a:p>
          <a:p>
            <a:r>
              <a:rPr lang="en-US" sz="1200" dirty="0"/>
              <a:t>If error ratio is &gt; 50%</a:t>
            </a:r>
          </a:p>
          <a:p>
            <a:endParaRPr lang="en-US" sz="1200" dirty="0"/>
          </a:p>
          <a:p>
            <a:r>
              <a:rPr lang="en-US" sz="1200" dirty="0"/>
              <a:t>Calculate predictor weights (i.e. weight of the classifier)</a:t>
            </a:r>
          </a:p>
          <a:p>
            <a:endParaRPr lang="en-US" sz="1200" dirty="0"/>
          </a:p>
          <a:p>
            <a:r>
              <a:rPr lang="en-US" sz="1200" dirty="0"/>
              <a:t>Assign new weights to instances misclassified, else keep the weights same</a:t>
            </a:r>
          </a:p>
          <a:p>
            <a:endParaRPr lang="en-US" sz="1200" dirty="0"/>
          </a:p>
          <a:p>
            <a:r>
              <a:rPr lang="en-US" sz="1200" dirty="0"/>
              <a:t>Renormalize the weights across all the instances and fit next classifier</a:t>
            </a:r>
          </a:p>
          <a:p>
            <a:endParaRPr lang="en-US" sz="1200" dirty="0"/>
          </a:p>
          <a:p>
            <a:r>
              <a:rPr lang="en-US" sz="1200" dirty="0"/>
              <a:t>For a test instance use weighted voting to identify the class</a:t>
            </a:r>
          </a:p>
          <a:p>
            <a:endParaRPr lang="en-US" sz="1200" dirty="0"/>
          </a:p>
          <a:p>
            <a:endParaRPr lang="en-US" sz="1200" dirty="0"/>
          </a:p>
        </p:txBody>
      </p:sp>
      <p:sp>
        <p:nvSpPr>
          <p:cNvPr id="9" name="Right Brace 8">
            <a:extLst>
              <a:ext uri="{FF2B5EF4-FFF2-40B4-BE49-F238E27FC236}">
                <a16:creationId xmlns:a16="http://schemas.microsoft.com/office/drawing/2014/main" id="{E14E1999-86CC-479D-B5DB-13322FAF50CD}"/>
              </a:ext>
            </a:extLst>
          </p:cNvPr>
          <p:cNvSpPr/>
          <p:nvPr/>
        </p:nvSpPr>
        <p:spPr>
          <a:xfrm>
            <a:off x="7326084" y="3886200"/>
            <a:ext cx="370116" cy="1524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CB299268-8DBF-474E-9968-34CBD3B6DE70}"/>
              </a:ext>
            </a:extLst>
          </p:cNvPr>
          <p:cNvSpPr/>
          <p:nvPr/>
        </p:nvSpPr>
        <p:spPr>
          <a:xfrm>
            <a:off x="7391400" y="5638800"/>
            <a:ext cx="152400" cy="381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81062915"/>
      </p:ext>
    </p:extLst>
  </p:cSld>
  <p:clrMapOvr>
    <a:masterClrMapping/>
  </p:clrMapOvr>
  <p:transition spd="med">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28600" y="1066800"/>
            <a:ext cx="11430000" cy="4102662"/>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Gradient Boosting</a:t>
            </a:r>
            <a:r>
              <a:rPr lang="en-US" altLang="en-US" sz="1800" dirty="0">
                <a:latin typeface="Arial" charset="0"/>
              </a:rPr>
              <a:t> :</a:t>
            </a:r>
            <a:endParaRPr lang="en-IN" sz="1800" dirty="0"/>
          </a:p>
          <a:p>
            <a:pPr marL="342900" indent="-342900">
              <a:buNone/>
            </a:pPr>
            <a:endParaRPr lang="en-IN" sz="1600" b="1" dirty="0"/>
          </a:p>
          <a:p>
            <a:r>
              <a:rPr lang="en-IN" sz="1400" dirty="0"/>
              <a:t>Idea is to build a simple model say … y  =  f1(x) + e1</a:t>
            </a:r>
          </a:p>
          <a:p>
            <a:r>
              <a:rPr lang="en-IN" sz="1400" dirty="0"/>
              <a:t>Next iteration build a model to predict e1 i.e.  Y =  f1(x) + f2(x) + e2. This f2 in this iteration leaves it’s own residuals</a:t>
            </a:r>
          </a:p>
          <a:p>
            <a:r>
              <a:rPr lang="en-IN" sz="1400" dirty="0"/>
              <a:t>Next iteration build a model to predict e2.  Y = f1(x) + f2(x) + f3(x) + e3….</a:t>
            </a:r>
          </a:p>
          <a:p>
            <a:r>
              <a:rPr lang="en-IN" sz="1400" dirty="0"/>
              <a:t>We can keep adding models to predict the residuals </a:t>
            </a:r>
          </a:p>
          <a:p>
            <a:r>
              <a:rPr lang="en-IN" sz="1400" dirty="0"/>
              <a:t>Thus gradient boosting yields additive ensemble models</a:t>
            </a:r>
          </a:p>
          <a:p>
            <a:r>
              <a:rPr lang="en-IN" sz="1400" dirty="0"/>
              <a:t>By fitting new models to the residuals, the overall learner gradually improves in areas where residuals are initially high</a:t>
            </a:r>
          </a:p>
          <a:p>
            <a:r>
              <a:rPr lang="en-IN" sz="1400" dirty="0"/>
              <a:t>To prevent overfitting, the effect of subsequent models have to be dampened by introducing a concept of step towards minimising the residuals</a:t>
            </a:r>
          </a:p>
          <a:p>
            <a:r>
              <a:rPr lang="en-US" sz="1400" dirty="0"/>
              <a:t>In general the step size is not enough to prevent overfitting. Another parameter called regularization is used</a:t>
            </a:r>
          </a:p>
          <a:p>
            <a:r>
              <a:rPr lang="en-US" sz="1400" dirty="0"/>
              <a:t>Smaller the eta value, lesser the chances of overfit</a:t>
            </a:r>
          </a:p>
          <a:p>
            <a:endParaRPr lang="en-IN" sz="14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568817334"/>
      </p:ext>
    </p:extLst>
  </p:cSld>
  <p:clrMapOvr>
    <a:masterClrMapping/>
  </p:clrMapOvr>
  <p:transition spd="med">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685800"/>
            <a:ext cx="8795664" cy="4379660"/>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Gradient Boosting</a:t>
            </a:r>
            <a:r>
              <a:rPr lang="en-US" altLang="en-US" sz="1800" dirty="0">
                <a:latin typeface="Arial" charset="0"/>
              </a:rPr>
              <a:t> :</a:t>
            </a:r>
            <a:endParaRPr lang="en-IN" sz="1800" dirty="0"/>
          </a:p>
          <a:p>
            <a:pPr marL="342900" indent="-342900">
              <a:buNone/>
            </a:pPr>
            <a:endParaRPr lang="en-IN" sz="1600" b="1" dirty="0"/>
          </a:p>
          <a:p>
            <a:pPr marL="342900" indent="-342900">
              <a:buFont typeface="+mj-lt"/>
              <a:buAutoNum type="arabicPeriod" startAt="8"/>
            </a:pPr>
            <a:endParaRPr lang="en-IN" sz="1600" dirty="0"/>
          </a:p>
          <a:p>
            <a:pPr marL="0" indent="0">
              <a:buNone/>
            </a:pPr>
            <a:r>
              <a:rPr lang="en-IN" sz="1600" dirty="0"/>
              <a:t>Advantages :</a:t>
            </a:r>
          </a:p>
          <a:p>
            <a:pPr marL="0" indent="0">
              <a:buNone/>
            </a:pPr>
            <a:endParaRPr lang="en-IN" sz="1600" dirty="0"/>
          </a:p>
          <a:p>
            <a:pPr marL="342900" indent="-342900">
              <a:buAutoNum type="arabicPeriod"/>
            </a:pPr>
            <a:r>
              <a:rPr lang="en-IN" sz="1600" dirty="0"/>
              <a:t>One of the most accurate ensemble methods. Generally superior to </a:t>
            </a:r>
            <a:r>
              <a:rPr lang="en-IN" sz="1600" dirty="0" err="1"/>
              <a:t>RandomForest</a:t>
            </a:r>
            <a:r>
              <a:rPr lang="en-IN" sz="1600" dirty="0"/>
              <a:t> when well trained</a:t>
            </a:r>
          </a:p>
          <a:p>
            <a:pPr marL="0" indent="0">
              <a:buNone/>
            </a:pPr>
            <a:endParaRPr lang="en-IN" sz="1600" dirty="0"/>
          </a:p>
          <a:p>
            <a:pPr marL="0" indent="0">
              <a:buNone/>
            </a:pPr>
            <a:r>
              <a:rPr lang="en-IN" sz="1600" dirty="0"/>
              <a:t>Disadvantage:</a:t>
            </a:r>
          </a:p>
          <a:p>
            <a:pPr marL="342900" indent="-342900">
              <a:buAutoNum type="arabicPeriod"/>
            </a:pPr>
            <a:r>
              <a:rPr lang="en-IN" sz="1600" dirty="0"/>
              <a:t>Difficult to interpret</a:t>
            </a:r>
          </a:p>
          <a:p>
            <a:pPr marL="342900" indent="-342900">
              <a:buAutoNum type="arabicPeriod"/>
            </a:pPr>
            <a:r>
              <a:rPr lang="en-IN" sz="1600" dirty="0"/>
              <a:t>Prone to overfit</a:t>
            </a:r>
          </a:p>
          <a:p>
            <a:pPr marL="342900" indent="-342900">
              <a:buFont typeface="+mj-lt"/>
              <a:buAutoNum type="arabicPeriod" startAt="8"/>
            </a:pPr>
            <a:endParaRPr lang="en-IN" sz="1600" dirty="0"/>
          </a:p>
          <a:p>
            <a:pPr marL="342900" indent="-342900">
              <a:buNone/>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955524220"/>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 y="685800"/>
            <a:ext cx="11734800" cy="5675400"/>
          </a:xfrm>
        </p:spPr>
        <p:txBody>
          <a:bodyPr wrap="square">
            <a:spAutoFit/>
          </a:bodyPr>
          <a:lstStyle/>
          <a:p>
            <a:pPr marL="0" indent="0">
              <a:buNone/>
            </a:pPr>
            <a:r>
              <a:rPr lang="en-IN" sz="1800" u="sng" dirty="0"/>
              <a:t>Linear Regression Models </a:t>
            </a:r>
            <a:r>
              <a:rPr lang="en-IN" sz="1800" dirty="0"/>
              <a:t>	 -</a:t>
            </a:r>
          </a:p>
          <a:p>
            <a:pPr marL="854075" lvl="1" indent="-342900">
              <a:buFont typeface="+mj-lt"/>
              <a:buAutoNum type="alphaLcPeriod"/>
            </a:pPr>
            <a:endParaRPr lang="en-IN" sz="1400" dirty="0"/>
          </a:p>
          <a:p>
            <a:pPr marL="854075" lvl="1" indent="-342900">
              <a:buFont typeface="+mj-lt"/>
              <a:buAutoNum type="alphaLcPeriod"/>
            </a:pPr>
            <a:r>
              <a:rPr lang="en-US" sz="1600" dirty="0"/>
              <a:t>The term "regression"  generally refers to predicting a real number. However, it can also be used for classification (predicting a category or class.)</a:t>
            </a:r>
          </a:p>
          <a:p>
            <a:pPr marL="854075" lvl="1" indent="-342900">
              <a:buFont typeface="+mj-lt"/>
              <a:buAutoNum type="alphaLcPeriod"/>
            </a:pPr>
            <a:r>
              <a:rPr lang="en-US" sz="1600" dirty="0"/>
              <a:t>The term "linear" in the name “linear regression” refers to the fact that the method models data with linear combination of the explanatory variables. </a:t>
            </a:r>
          </a:p>
          <a:p>
            <a:pPr marL="854075" lvl="1" indent="-342900">
              <a:buFont typeface="+mj-lt"/>
              <a:buAutoNum type="alphaLcPeriod"/>
            </a:pPr>
            <a:r>
              <a:rPr lang="en-US" sz="1600" dirty="0"/>
              <a:t>A linear combination is an expression where one or more variables are scaled by a constant factor and added together. </a:t>
            </a:r>
          </a:p>
          <a:p>
            <a:pPr marL="854075" lvl="1" indent="-342900">
              <a:buFont typeface="+mj-lt"/>
              <a:buAutoNum type="alphaLcPeriod"/>
            </a:pPr>
            <a:r>
              <a:rPr lang="en-US" sz="1600" dirty="0"/>
              <a:t>In the case of linear regression with a single explanatory variable, the linear combination used in linear regression can be expressed as:</a:t>
            </a:r>
          </a:p>
          <a:p>
            <a:pPr marL="854075" lvl="1" indent="-342900">
              <a:buFont typeface="+mj-lt"/>
              <a:buAutoNum type="alphaLcPeriod"/>
            </a:pPr>
            <a:endParaRPr lang="en-US" sz="1600" dirty="0"/>
          </a:p>
          <a:p>
            <a:pPr marL="1825625" lvl="4" indent="0">
              <a:buNone/>
            </a:pPr>
            <a:r>
              <a:rPr lang="en-US" sz="1400" dirty="0"/>
              <a:t>response = intercept + constant ∗ explanatory</a:t>
            </a:r>
          </a:p>
          <a:p>
            <a:pPr marL="854075" lvl="1" indent="-342900">
              <a:buFont typeface="+mj-lt"/>
              <a:buAutoNum type="alphaLcPeriod"/>
            </a:pPr>
            <a:endParaRPr lang="en-US" sz="1600" dirty="0"/>
          </a:p>
          <a:p>
            <a:pPr marL="854075" lvl="1" indent="-342900">
              <a:buFont typeface="+mj-lt"/>
              <a:buAutoNum type="alphaLcPeriod"/>
            </a:pPr>
            <a:r>
              <a:rPr lang="en-US" sz="1600" dirty="0"/>
              <a:t>In its most basic form fits a straight line to the response variable. The model is designed to fit a line that minimizes the squared differences (also called errors or residuals.)</a:t>
            </a:r>
          </a:p>
          <a:p>
            <a:pPr marL="854075" lvl="1" indent="-342900">
              <a:buFont typeface="+mj-lt"/>
              <a:buAutoNum type="alphaLcPeriod"/>
            </a:pPr>
            <a:r>
              <a:rPr lang="en-IN" sz="1600" dirty="0"/>
              <a:t>Before we generate a model, we need to understand the degree of relationship between the attributes Y and X</a:t>
            </a:r>
          </a:p>
          <a:p>
            <a:pPr marL="854075" lvl="1" indent="-342900">
              <a:buFont typeface="+mj-lt"/>
              <a:buAutoNum type="alphaLcPeriod"/>
            </a:pPr>
            <a:r>
              <a:rPr lang="en-IN" sz="1600" dirty="0"/>
              <a:t>Mathematically correlation between two variables indicates how closely their relationship follows a straight line. By default we use Pearson’s correlation which ranges between -1 and +1.</a:t>
            </a:r>
          </a:p>
          <a:p>
            <a:pPr marL="854075" lvl="1" indent="-342900">
              <a:buFont typeface="+mj-lt"/>
              <a:buAutoNum type="alphaLcPeriod"/>
            </a:pPr>
            <a:r>
              <a:rPr lang="en-IN" sz="1600" dirty="0"/>
              <a:t>Correlation of extreme possible values of -1 and +1 indicate a perfectly linear relationship between X and Y whereas a correlation of 0 indicates absence of linear relationship</a:t>
            </a:r>
          </a:p>
          <a:p>
            <a:pPr marL="911225" lvl="1" indent="-400050">
              <a:buFont typeface="+mj-lt"/>
              <a:buAutoNum type="romanUcPeriod"/>
            </a:pPr>
            <a:r>
              <a:rPr lang="en-IN" sz="1400" dirty="0"/>
              <a:t>When r value is small, one needs to test whether it is statistically significant or not to believe that there is correlation or not</a:t>
            </a:r>
          </a:p>
          <a:p>
            <a:pPr marL="854075" lvl="1" indent="-342900">
              <a:buFont typeface="+mj-lt"/>
              <a:buAutoNum type="alphaLcPeriod"/>
            </a:pPr>
            <a:endParaRPr lang="en-US" sz="1600" dirty="0"/>
          </a:p>
        </p:txBody>
      </p:sp>
    </p:spTree>
    <p:extLst>
      <p:ext uri="{BB962C8B-B14F-4D97-AF65-F5344CB8AC3E}">
        <p14:creationId xmlns:p14="http://schemas.microsoft.com/office/powerpoint/2010/main" val="3055799711"/>
      </p:ext>
    </p:extLst>
  </p:cSld>
  <p:clrMapOvr>
    <a:masterClrMapping/>
  </p:clrMapOvr>
  <p:transition spd="med">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gradient boosting with residuals">
            <a:extLst>
              <a:ext uri="{FF2B5EF4-FFF2-40B4-BE49-F238E27FC236}">
                <a16:creationId xmlns:a16="http://schemas.microsoft.com/office/drawing/2014/main" id="{4513D84E-3160-4D48-8159-782E8D98D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1" y="1475713"/>
            <a:ext cx="5410199" cy="49204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AD1090-BCED-49CD-A254-7811AE9B4333}"/>
              </a:ext>
            </a:extLst>
          </p:cNvPr>
          <p:cNvSpPr txBox="1"/>
          <p:nvPr/>
        </p:nvSpPr>
        <p:spPr>
          <a:xfrm>
            <a:off x="1600200" y="1636694"/>
            <a:ext cx="2946396" cy="954107"/>
          </a:xfrm>
          <a:prstGeom prst="rect">
            <a:avLst/>
          </a:prstGeom>
          <a:noFill/>
        </p:spPr>
        <p:txBody>
          <a:bodyPr wrap="square" rtlCol="0">
            <a:spAutoFit/>
          </a:bodyPr>
          <a:lstStyle/>
          <a:p>
            <a:r>
              <a:rPr lang="en-US" sz="1400" dirty="0"/>
              <a:t>First learner results in residuals (dots that fall above and below the surface. The result (red) is same as first classifier</a:t>
            </a:r>
          </a:p>
        </p:txBody>
      </p:sp>
      <p:sp>
        <p:nvSpPr>
          <p:cNvPr id="4" name="TextBox 3">
            <a:extLst>
              <a:ext uri="{FF2B5EF4-FFF2-40B4-BE49-F238E27FC236}">
                <a16:creationId xmlns:a16="http://schemas.microsoft.com/office/drawing/2014/main" id="{F985AE54-9A73-47AC-A713-82BE6C43C2C7}"/>
              </a:ext>
            </a:extLst>
          </p:cNvPr>
          <p:cNvSpPr txBox="1"/>
          <p:nvPr/>
        </p:nvSpPr>
        <p:spPr>
          <a:xfrm>
            <a:off x="1600200" y="2743200"/>
            <a:ext cx="2873821" cy="1815882"/>
          </a:xfrm>
          <a:prstGeom prst="rect">
            <a:avLst/>
          </a:prstGeom>
          <a:noFill/>
        </p:spPr>
        <p:txBody>
          <a:bodyPr wrap="square" rtlCol="0">
            <a:spAutoFit/>
          </a:bodyPr>
          <a:lstStyle/>
          <a:p>
            <a:r>
              <a:rPr lang="en-US" sz="1400" dirty="0"/>
              <a:t>Next classifier focuses on the residuals of the first classifier to reclassify them as correctly as possible</a:t>
            </a:r>
          </a:p>
          <a:p>
            <a:endParaRPr lang="en-US" sz="1400" dirty="0"/>
          </a:p>
          <a:p>
            <a:r>
              <a:rPr lang="en-US" sz="1400" dirty="0"/>
              <a:t>The combined effect of this surface and previous classifier surface is shown in red</a:t>
            </a:r>
          </a:p>
        </p:txBody>
      </p:sp>
      <p:cxnSp>
        <p:nvCxnSpPr>
          <p:cNvPr id="5" name="Straight Arrow Connector 4">
            <a:extLst>
              <a:ext uri="{FF2B5EF4-FFF2-40B4-BE49-F238E27FC236}">
                <a16:creationId xmlns:a16="http://schemas.microsoft.com/office/drawing/2014/main" id="{2C6BBA89-6A26-406A-BF75-CD3A60583A61}"/>
              </a:ext>
            </a:extLst>
          </p:cNvPr>
          <p:cNvCxnSpPr>
            <a:cxnSpLocks/>
          </p:cNvCxnSpPr>
          <p:nvPr/>
        </p:nvCxnSpPr>
        <p:spPr>
          <a:xfrm>
            <a:off x="7010400" y="1905001"/>
            <a:ext cx="1371600" cy="1523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A849300-47CC-4D19-BAA7-4B1C73C92F00}"/>
              </a:ext>
            </a:extLst>
          </p:cNvPr>
          <p:cNvCxnSpPr>
            <a:cxnSpLocks/>
          </p:cNvCxnSpPr>
          <p:nvPr/>
        </p:nvCxnSpPr>
        <p:spPr>
          <a:xfrm flipV="1">
            <a:off x="6934200" y="3810001"/>
            <a:ext cx="121920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2D52EEF-AF29-4173-B3CE-070B67957B44}"/>
              </a:ext>
            </a:extLst>
          </p:cNvPr>
          <p:cNvSpPr txBox="1"/>
          <p:nvPr/>
        </p:nvSpPr>
        <p:spPr>
          <a:xfrm>
            <a:off x="1600200" y="4648201"/>
            <a:ext cx="2895600" cy="1384995"/>
          </a:xfrm>
          <a:prstGeom prst="rect">
            <a:avLst/>
          </a:prstGeom>
          <a:noFill/>
        </p:spPr>
        <p:txBody>
          <a:bodyPr wrap="square" rtlCol="0">
            <a:spAutoFit/>
          </a:bodyPr>
          <a:lstStyle/>
          <a:p>
            <a:r>
              <a:rPr lang="en-US" sz="1400" dirty="0"/>
              <a:t>The third learner focusses on the residuals of the previous classifier </a:t>
            </a:r>
          </a:p>
          <a:p>
            <a:endParaRPr lang="en-US" sz="1400" dirty="0"/>
          </a:p>
          <a:p>
            <a:r>
              <a:rPr lang="en-US" sz="1400" dirty="0"/>
              <a:t>The combine result of the new surface with the previous surface is shown in red</a:t>
            </a:r>
          </a:p>
        </p:txBody>
      </p:sp>
      <p:sp>
        <p:nvSpPr>
          <p:cNvPr id="8" name="Left Brace 7">
            <a:extLst>
              <a:ext uri="{FF2B5EF4-FFF2-40B4-BE49-F238E27FC236}">
                <a16:creationId xmlns:a16="http://schemas.microsoft.com/office/drawing/2014/main" id="{28ECEDEA-031B-4432-81CA-210C145238DF}"/>
              </a:ext>
            </a:extLst>
          </p:cNvPr>
          <p:cNvSpPr/>
          <p:nvPr/>
        </p:nvSpPr>
        <p:spPr>
          <a:xfrm>
            <a:off x="4495800" y="3200400"/>
            <a:ext cx="304800" cy="13716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473FE4B-9BE2-49F8-B9DA-6564E11AE873}"/>
              </a:ext>
            </a:extLst>
          </p:cNvPr>
          <p:cNvSpPr/>
          <p:nvPr/>
        </p:nvSpPr>
        <p:spPr>
          <a:xfrm>
            <a:off x="4546596" y="4724400"/>
            <a:ext cx="330204" cy="13845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5AC7C820-66FA-4E5F-AB72-3F1FEE62A7B0}"/>
              </a:ext>
            </a:extLst>
          </p:cNvPr>
          <p:cNvSpPr/>
          <p:nvPr/>
        </p:nvSpPr>
        <p:spPr>
          <a:xfrm>
            <a:off x="4481282" y="1600201"/>
            <a:ext cx="446314" cy="13436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12A94DC-B79C-456E-8D82-1DD394009315}"/>
              </a:ext>
            </a:extLst>
          </p:cNvPr>
          <p:cNvCxnSpPr/>
          <p:nvPr/>
        </p:nvCxnSpPr>
        <p:spPr>
          <a:xfrm flipV="1">
            <a:off x="7010400" y="5562600"/>
            <a:ext cx="9906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CA54991-AE93-4918-BA79-6FE78B4ADD1A}"/>
              </a:ext>
            </a:extLst>
          </p:cNvPr>
          <p:cNvCxnSpPr/>
          <p:nvPr/>
        </p:nvCxnSpPr>
        <p:spPr>
          <a:xfrm>
            <a:off x="8763000" y="3810000"/>
            <a:ext cx="0" cy="14988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3">
            <a:extLst>
              <a:ext uri="{FF2B5EF4-FFF2-40B4-BE49-F238E27FC236}">
                <a16:creationId xmlns:a16="http://schemas.microsoft.com/office/drawing/2014/main" id="{58D33FFE-B40A-4994-9E17-F42FEC35B52B}"/>
              </a:ext>
            </a:extLst>
          </p:cNvPr>
          <p:cNvSpPr txBox="1">
            <a:spLocks noChangeArrowheads="1"/>
          </p:cNvSpPr>
          <p:nvPr/>
        </p:nvSpPr>
        <p:spPr>
          <a:xfrm>
            <a:off x="313866" y="620415"/>
            <a:ext cx="8795664" cy="664797"/>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Gradient Boosting</a:t>
            </a:r>
            <a:r>
              <a:rPr lang="en-US" altLang="en-US" sz="1800" dirty="0">
                <a:latin typeface="Arial" charset="0"/>
              </a:rPr>
              <a:t> :</a:t>
            </a:r>
            <a:endParaRPr lang="en-US" sz="1600" dirty="0"/>
          </a:p>
          <a:p>
            <a:pPr marL="342900" indent="-342900">
              <a:buNone/>
            </a:pPr>
            <a:endParaRPr lang="en-US" sz="1600" dirty="0"/>
          </a:p>
        </p:txBody>
      </p:sp>
    </p:spTree>
    <p:extLst>
      <p:ext uri="{BB962C8B-B14F-4D97-AF65-F5344CB8AC3E}">
        <p14:creationId xmlns:p14="http://schemas.microsoft.com/office/powerpoint/2010/main" val="2378905571"/>
      </p:ext>
    </p:extLst>
  </p:cSld>
  <p:clrMapOvr>
    <a:masterClrMapping/>
  </p:clrMapOvr>
  <p:transition spd="med">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85800" y="609600"/>
            <a:ext cx="10287000" cy="4644348"/>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R</a:t>
            </a:r>
            <a:r>
              <a:rPr lang="en-IN" sz="1600" b="1" dirty="0" err="1"/>
              <a:t>andom</a:t>
            </a:r>
            <a:r>
              <a:rPr lang="en-IN" sz="1600" b="1" dirty="0"/>
              <a:t> Forest:</a:t>
            </a:r>
          </a:p>
          <a:p>
            <a:pPr marL="342900" indent="-342900">
              <a:buNone/>
            </a:pPr>
            <a:endParaRPr lang="en-IN" sz="1600" b="1" dirty="0"/>
          </a:p>
          <a:p>
            <a:r>
              <a:rPr lang="en-IN" sz="1400" dirty="0"/>
              <a:t>RF is used for ensemble of decision trees. It uses base principle of bagging with random feature selection to create more diverse trees</a:t>
            </a:r>
          </a:p>
          <a:p>
            <a:endParaRPr lang="en-IN" sz="1400" dirty="0"/>
          </a:p>
          <a:p>
            <a:r>
              <a:rPr lang="en-IN" sz="1400" dirty="0"/>
              <a:t>Splitting a node during the construction of a tree, </a:t>
            </a:r>
            <a:r>
              <a:rPr lang="en-IN" sz="1400" u="sng" dirty="0"/>
              <a:t>the split that is chosen is no longer the best split among all the features. </a:t>
            </a:r>
            <a:r>
              <a:rPr lang="en-IN" sz="1400" dirty="0"/>
              <a:t>Instead, the </a:t>
            </a:r>
            <a:r>
              <a:rPr lang="en-IN" sz="1400" u="sng" dirty="0"/>
              <a:t>split  is picked is the best split among a random subset of the features</a:t>
            </a:r>
          </a:p>
          <a:p>
            <a:endParaRPr lang="en-IN" sz="1400" dirty="0"/>
          </a:p>
          <a:p>
            <a:r>
              <a:rPr lang="en-IN" sz="1400" dirty="0"/>
              <a:t>As a result of this randomness, </a:t>
            </a:r>
            <a:r>
              <a:rPr lang="en-IN" sz="1400" u="sng" dirty="0"/>
              <a:t>the bias of the forest usually slightly increases </a:t>
            </a:r>
            <a:r>
              <a:rPr lang="en-IN" sz="1400" dirty="0"/>
              <a:t>(with respect to the bias of a single non-random tree)</a:t>
            </a:r>
          </a:p>
          <a:p>
            <a:endParaRPr lang="en-IN" sz="1400" dirty="0"/>
          </a:p>
          <a:p>
            <a:r>
              <a:rPr lang="en-IN" sz="1400" dirty="0"/>
              <a:t>Due to averaging, its variance decreases, usually more than compensating the increase in bias, hence yielding overall a better result</a:t>
            </a:r>
          </a:p>
          <a:p>
            <a:endParaRPr lang="en-IN" sz="1400" dirty="0"/>
          </a:p>
          <a:p>
            <a:r>
              <a:rPr lang="en-IN" sz="1400" dirty="0"/>
              <a:t>Can handle curse of dimensionality  as the ensemble uses only a small random portion of the full feature set. Less prone to overfitting.  </a:t>
            </a:r>
          </a:p>
          <a:p>
            <a:endParaRPr lang="en-IN" sz="1400" dirty="0"/>
          </a:p>
          <a:p>
            <a:r>
              <a:rPr lang="en-IN" sz="1400" dirty="0"/>
              <a:t>Select Sqrt(P) where P = number of features</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024636381"/>
      </p:ext>
    </p:extLst>
  </p:cSld>
  <p:clrMapOvr>
    <a:masterClrMapping/>
  </p:clrMapOvr>
  <p:transition spd="med">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435323" y="739608"/>
            <a:ext cx="8795664" cy="1597360"/>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R</a:t>
            </a:r>
            <a:r>
              <a:rPr lang="en-IN" sz="1600" b="1" dirty="0" err="1"/>
              <a:t>andom</a:t>
            </a:r>
            <a:r>
              <a:rPr lang="en-IN" sz="1600" b="1" dirty="0"/>
              <a:t> Forest:</a:t>
            </a:r>
          </a:p>
          <a:p>
            <a:pPr marL="342900" indent="-342900">
              <a:buNone/>
            </a:pPr>
            <a:endParaRPr lang="en-IN" sz="1600" b="1" dirty="0"/>
          </a:p>
          <a:p>
            <a:pPr marL="342900" indent="-342900">
              <a:buFont typeface="+mj-lt"/>
              <a:buAutoNum type="arabicPeriod"/>
            </a:pPr>
            <a:r>
              <a:rPr lang="en-IN" sz="1600" dirty="0"/>
              <a:t>Used with Decision Trees. Create different trees by providing different sub-features from the feature set to the tree creating algorithm. The optimization function is Entropy or Gini index</a:t>
            </a:r>
          </a:p>
          <a:p>
            <a:pPr marL="342900" indent="-342900">
              <a:buFont typeface="+mj-lt"/>
              <a:buAutoNum type="arabicPeriod"/>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 name="Picture 1">
            <a:extLst>
              <a:ext uri="{FF2B5EF4-FFF2-40B4-BE49-F238E27FC236}">
                <a16:creationId xmlns:a16="http://schemas.microsoft.com/office/drawing/2014/main" id="{29DEA212-E14F-4985-806B-F90BC2AE775B}"/>
              </a:ext>
            </a:extLst>
          </p:cNvPr>
          <p:cNvPicPr>
            <a:picLocks noChangeAspect="1"/>
          </p:cNvPicPr>
          <p:nvPr/>
        </p:nvPicPr>
        <p:blipFill>
          <a:blip r:embed="rId3"/>
          <a:stretch>
            <a:fillRect/>
          </a:stretch>
        </p:blipFill>
        <p:spPr>
          <a:xfrm>
            <a:off x="7772400" y="2698750"/>
            <a:ext cx="1676400" cy="3702050"/>
          </a:xfrm>
          <a:prstGeom prst="rect">
            <a:avLst/>
          </a:prstGeom>
        </p:spPr>
      </p:pic>
      <p:pic>
        <p:nvPicPr>
          <p:cNvPr id="9" name="Picture 8">
            <a:extLst>
              <a:ext uri="{FF2B5EF4-FFF2-40B4-BE49-F238E27FC236}">
                <a16:creationId xmlns:a16="http://schemas.microsoft.com/office/drawing/2014/main" id="{D035239E-DC3A-4994-A1BB-808766318FCA}"/>
              </a:ext>
            </a:extLst>
          </p:cNvPr>
          <p:cNvPicPr>
            <a:picLocks noChangeAspect="1"/>
          </p:cNvPicPr>
          <p:nvPr/>
        </p:nvPicPr>
        <p:blipFill>
          <a:blip r:embed="rId4"/>
          <a:stretch>
            <a:fillRect/>
          </a:stretch>
        </p:blipFill>
        <p:spPr>
          <a:xfrm>
            <a:off x="2705100" y="3938587"/>
            <a:ext cx="2019300" cy="895350"/>
          </a:xfrm>
          <a:prstGeom prst="rect">
            <a:avLst/>
          </a:prstGeom>
        </p:spPr>
      </p:pic>
      <p:sp>
        <p:nvSpPr>
          <p:cNvPr id="22" name="Left Brace 21">
            <a:extLst>
              <a:ext uri="{FF2B5EF4-FFF2-40B4-BE49-F238E27FC236}">
                <a16:creationId xmlns:a16="http://schemas.microsoft.com/office/drawing/2014/main" id="{3EB9A29D-C76A-4D1A-BA45-8A413B3D5672}"/>
              </a:ext>
            </a:extLst>
          </p:cNvPr>
          <p:cNvSpPr/>
          <p:nvPr/>
        </p:nvSpPr>
        <p:spPr>
          <a:xfrm>
            <a:off x="2403476" y="3917951"/>
            <a:ext cx="225425" cy="9366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DC8DC480-5621-40F7-A917-DB32317FA9D1}"/>
              </a:ext>
            </a:extLst>
          </p:cNvPr>
          <p:cNvSpPr txBox="1"/>
          <p:nvPr/>
        </p:nvSpPr>
        <p:spPr>
          <a:xfrm>
            <a:off x="1635126" y="4146551"/>
            <a:ext cx="879475" cy="461665"/>
          </a:xfrm>
          <a:prstGeom prst="rect">
            <a:avLst/>
          </a:prstGeom>
          <a:noFill/>
        </p:spPr>
        <p:txBody>
          <a:bodyPr wrap="square" rtlCol="0">
            <a:spAutoFit/>
          </a:bodyPr>
          <a:lstStyle/>
          <a:p>
            <a:r>
              <a:rPr lang="en-US" sz="1200" dirty="0"/>
              <a:t>N instances</a:t>
            </a:r>
          </a:p>
        </p:txBody>
      </p:sp>
      <p:pic>
        <p:nvPicPr>
          <p:cNvPr id="24" name="Picture 23">
            <a:extLst>
              <a:ext uri="{FF2B5EF4-FFF2-40B4-BE49-F238E27FC236}">
                <a16:creationId xmlns:a16="http://schemas.microsoft.com/office/drawing/2014/main" id="{7BEE203C-D086-4B0C-9BF1-FD345E421B59}"/>
              </a:ext>
            </a:extLst>
          </p:cNvPr>
          <p:cNvPicPr>
            <a:picLocks noChangeAspect="1"/>
          </p:cNvPicPr>
          <p:nvPr/>
        </p:nvPicPr>
        <p:blipFill>
          <a:blip r:embed="rId5"/>
          <a:stretch>
            <a:fillRect/>
          </a:stretch>
        </p:blipFill>
        <p:spPr>
          <a:xfrm>
            <a:off x="5791200" y="2689226"/>
            <a:ext cx="685800" cy="923925"/>
          </a:xfrm>
          <a:prstGeom prst="rect">
            <a:avLst/>
          </a:prstGeom>
        </p:spPr>
      </p:pic>
      <p:pic>
        <p:nvPicPr>
          <p:cNvPr id="25" name="Picture 24">
            <a:extLst>
              <a:ext uri="{FF2B5EF4-FFF2-40B4-BE49-F238E27FC236}">
                <a16:creationId xmlns:a16="http://schemas.microsoft.com/office/drawing/2014/main" id="{234296EF-5C30-41DE-9C36-2D7D59BE0D58}"/>
              </a:ext>
            </a:extLst>
          </p:cNvPr>
          <p:cNvPicPr>
            <a:picLocks noChangeAspect="1"/>
          </p:cNvPicPr>
          <p:nvPr/>
        </p:nvPicPr>
        <p:blipFill>
          <a:blip r:embed="rId6"/>
          <a:stretch>
            <a:fillRect/>
          </a:stretch>
        </p:blipFill>
        <p:spPr>
          <a:xfrm>
            <a:off x="5801859" y="5256891"/>
            <a:ext cx="676275" cy="942975"/>
          </a:xfrm>
          <a:prstGeom prst="rect">
            <a:avLst/>
          </a:prstGeom>
        </p:spPr>
      </p:pic>
      <p:pic>
        <p:nvPicPr>
          <p:cNvPr id="27" name="Picture 26">
            <a:extLst>
              <a:ext uri="{FF2B5EF4-FFF2-40B4-BE49-F238E27FC236}">
                <a16:creationId xmlns:a16="http://schemas.microsoft.com/office/drawing/2014/main" id="{7C0F7085-EA9C-48D3-82C2-6897698029FC}"/>
              </a:ext>
            </a:extLst>
          </p:cNvPr>
          <p:cNvPicPr>
            <a:picLocks noChangeAspect="1"/>
          </p:cNvPicPr>
          <p:nvPr/>
        </p:nvPicPr>
        <p:blipFill>
          <a:blip r:embed="rId7"/>
          <a:stretch>
            <a:fillRect/>
          </a:stretch>
        </p:blipFill>
        <p:spPr>
          <a:xfrm>
            <a:off x="5833155" y="3946526"/>
            <a:ext cx="666750" cy="885825"/>
          </a:xfrm>
          <a:prstGeom prst="rect">
            <a:avLst/>
          </a:prstGeom>
        </p:spPr>
      </p:pic>
      <p:cxnSp>
        <p:nvCxnSpPr>
          <p:cNvPr id="29" name="Connector: Elbow 28">
            <a:extLst>
              <a:ext uri="{FF2B5EF4-FFF2-40B4-BE49-F238E27FC236}">
                <a16:creationId xmlns:a16="http://schemas.microsoft.com/office/drawing/2014/main" id="{291FC851-176B-42B2-BE90-AA25178073CC}"/>
              </a:ext>
            </a:extLst>
          </p:cNvPr>
          <p:cNvCxnSpPr>
            <a:stCxn id="9" idx="3"/>
            <a:endCxn id="24" idx="1"/>
          </p:cNvCxnSpPr>
          <p:nvPr/>
        </p:nvCxnSpPr>
        <p:spPr>
          <a:xfrm flipV="1">
            <a:off x="4724400" y="3151188"/>
            <a:ext cx="1066800" cy="1235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4D8CC2B5-8860-4A58-937E-954889582D5E}"/>
              </a:ext>
            </a:extLst>
          </p:cNvPr>
          <p:cNvCxnSpPr>
            <a:stCxn id="9" idx="3"/>
            <a:endCxn id="25" idx="1"/>
          </p:cNvCxnSpPr>
          <p:nvPr/>
        </p:nvCxnSpPr>
        <p:spPr>
          <a:xfrm>
            <a:off x="4724400" y="4386262"/>
            <a:ext cx="1077458" cy="134211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0993" name="Straight Arrow Connector 340992">
            <a:extLst>
              <a:ext uri="{FF2B5EF4-FFF2-40B4-BE49-F238E27FC236}">
                <a16:creationId xmlns:a16="http://schemas.microsoft.com/office/drawing/2014/main" id="{990A1A13-28A3-4F8C-B0A4-027C08B20180}"/>
              </a:ext>
            </a:extLst>
          </p:cNvPr>
          <p:cNvCxnSpPr>
            <a:stCxn id="9" idx="3"/>
            <a:endCxn id="27" idx="1"/>
          </p:cNvCxnSpPr>
          <p:nvPr/>
        </p:nvCxnSpPr>
        <p:spPr>
          <a:xfrm>
            <a:off x="4724401" y="4386262"/>
            <a:ext cx="1108755" cy="31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0996" name="Straight Arrow Connector 340995">
            <a:extLst>
              <a:ext uri="{FF2B5EF4-FFF2-40B4-BE49-F238E27FC236}">
                <a16:creationId xmlns:a16="http://schemas.microsoft.com/office/drawing/2014/main" id="{2E20E01B-7ECB-4C03-BD51-9211BAAFE648}"/>
              </a:ext>
            </a:extLst>
          </p:cNvPr>
          <p:cNvCxnSpPr>
            <a:cxnSpLocks/>
            <a:stCxn id="24" idx="3"/>
          </p:cNvCxnSpPr>
          <p:nvPr/>
        </p:nvCxnSpPr>
        <p:spPr>
          <a:xfrm>
            <a:off x="6477001" y="3151188"/>
            <a:ext cx="12724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F022ED1-BA7B-42D7-81A9-D995DA70A4C5}"/>
              </a:ext>
            </a:extLst>
          </p:cNvPr>
          <p:cNvCxnSpPr>
            <a:cxnSpLocks/>
          </p:cNvCxnSpPr>
          <p:nvPr/>
        </p:nvCxnSpPr>
        <p:spPr>
          <a:xfrm flipV="1">
            <a:off x="6553201" y="4375151"/>
            <a:ext cx="11962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C235E14-24FC-446E-9D64-0CF00270A03A}"/>
              </a:ext>
            </a:extLst>
          </p:cNvPr>
          <p:cNvCxnSpPr>
            <a:cxnSpLocks/>
          </p:cNvCxnSpPr>
          <p:nvPr/>
        </p:nvCxnSpPr>
        <p:spPr>
          <a:xfrm flipV="1">
            <a:off x="6477001" y="5746751"/>
            <a:ext cx="12724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0997" name="Left Brace 340996">
            <a:extLst>
              <a:ext uri="{FF2B5EF4-FFF2-40B4-BE49-F238E27FC236}">
                <a16:creationId xmlns:a16="http://schemas.microsoft.com/office/drawing/2014/main" id="{E6445131-D220-440A-9AD2-643B9DB3F1CE}"/>
              </a:ext>
            </a:extLst>
          </p:cNvPr>
          <p:cNvSpPr/>
          <p:nvPr/>
        </p:nvSpPr>
        <p:spPr>
          <a:xfrm rot="16200000">
            <a:off x="3549818" y="4113605"/>
            <a:ext cx="363879" cy="19226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0998" name="TextBox 340997">
            <a:extLst>
              <a:ext uri="{FF2B5EF4-FFF2-40B4-BE49-F238E27FC236}">
                <a16:creationId xmlns:a16="http://schemas.microsoft.com/office/drawing/2014/main" id="{0678D1C5-421B-4D29-996A-FEB428E0F96D}"/>
              </a:ext>
            </a:extLst>
          </p:cNvPr>
          <p:cNvSpPr txBox="1"/>
          <p:nvPr/>
        </p:nvSpPr>
        <p:spPr>
          <a:xfrm>
            <a:off x="2514600" y="5289551"/>
            <a:ext cx="2209800" cy="276999"/>
          </a:xfrm>
          <a:prstGeom prst="rect">
            <a:avLst/>
          </a:prstGeom>
          <a:noFill/>
        </p:spPr>
        <p:txBody>
          <a:bodyPr wrap="square" rtlCol="0">
            <a:spAutoFit/>
          </a:bodyPr>
          <a:lstStyle/>
          <a:p>
            <a:r>
              <a:rPr lang="en-US" sz="1200" dirty="0"/>
              <a:t>Original number of features</a:t>
            </a:r>
          </a:p>
        </p:txBody>
      </p:sp>
      <p:sp>
        <p:nvSpPr>
          <p:cNvPr id="340999" name="TextBox 340998">
            <a:extLst>
              <a:ext uri="{FF2B5EF4-FFF2-40B4-BE49-F238E27FC236}">
                <a16:creationId xmlns:a16="http://schemas.microsoft.com/office/drawing/2014/main" id="{12F9E1D0-2EBE-4406-BF73-7A9DF44010E3}"/>
              </a:ext>
            </a:extLst>
          </p:cNvPr>
          <p:cNvSpPr txBox="1"/>
          <p:nvPr/>
        </p:nvSpPr>
        <p:spPr>
          <a:xfrm>
            <a:off x="4876800" y="2438401"/>
            <a:ext cx="2667000" cy="276999"/>
          </a:xfrm>
          <a:prstGeom prst="rect">
            <a:avLst/>
          </a:prstGeom>
          <a:noFill/>
        </p:spPr>
        <p:txBody>
          <a:bodyPr wrap="square" rtlCol="0">
            <a:spAutoFit/>
          </a:bodyPr>
          <a:lstStyle/>
          <a:p>
            <a:r>
              <a:rPr lang="en-US" sz="1200" dirty="0"/>
              <a:t>Randomly selected sub feature set </a:t>
            </a:r>
          </a:p>
        </p:txBody>
      </p:sp>
      <p:sp>
        <p:nvSpPr>
          <p:cNvPr id="47" name="TextBox 46">
            <a:extLst>
              <a:ext uri="{FF2B5EF4-FFF2-40B4-BE49-F238E27FC236}">
                <a16:creationId xmlns:a16="http://schemas.microsoft.com/office/drawing/2014/main" id="{F8F7CA5B-A557-4503-846F-B5B83BEE50A3}"/>
              </a:ext>
            </a:extLst>
          </p:cNvPr>
          <p:cNvSpPr txBox="1"/>
          <p:nvPr/>
        </p:nvSpPr>
        <p:spPr>
          <a:xfrm>
            <a:off x="7532914" y="2416990"/>
            <a:ext cx="2667000" cy="276999"/>
          </a:xfrm>
          <a:prstGeom prst="rect">
            <a:avLst/>
          </a:prstGeom>
          <a:noFill/>
        </p:spPr>
        <p:txBody>
          <a:bodyPr wrap="square" rtlCol="0">
            <a:spAutoFit/>
          </a:bodyPr>
          <a:lstStyle/>
          <a:p>
            <a:r>
              <a:rPr lang="en-US" sz="1200" dirty="0"/>
              <a:t>Independent trees created in parallel</a:t>
            </a:r>
          </a:p>
        </p:txBody>
      </p:sp>
    </p:spTree>
    <p:extLst>
      <p:ext uri="{BB962C8B-B14F-4D97-AF65-F5344CB8AC3E}">
        <p14:creationId xmlns:p14="http://schemas.microsoft.com/office/powerpoint/2010/main" val="221966577"/>
      </p:ext>
    </p:extLst>
  </p:cSld>
  <p:clrMapOvr>
    <a:masterClrMapping/>
  </p:clrMapOvr>
  <p:transition spd="med">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762000"/>
            <a:ext cx="8795664" cy="4958280"/>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Stacking:</a:t>
            </a:r>
            <a:r>
              <a:rPr lang="en-IN" sz="1600" b="1" dirty="0"/>
              <a:t> </a:t>
            </a:r>
          </a:p>
          <a:p>
            <a:pPr marL="342900" indent="-342900">
              <a:buNone/>
            </a:pPr>
            <a:endParaRPr lang="en-IN" sz="1600" b="1" dirty="0"/>
          </a:p>
          <a:p>
            <a:pPr marL="342900" indent="-342900">
              <a:buFont typeface="+mj-lt"/>
              <a:buAutoNum type="arabicPeriod"/>
            </a:pPr>
            <a:r>
              <a:rPr lang="en-US" sz="1600" dirty="0"/>
              <a:t>Similar to bagging, but apply several different models to original data </a:t>
            </a:r>
          </a:p>
          <a:p>
            <a:pPr marL="342900" indent="-342900">
              <a:buFont typeface="+mj-lt"/>
              <a:buAutoNum type="arabicPeriod"/>
            </a:pPr>
            <a:r>
              <a:rPr lang="en-US" sz="1600" dirty="0"/>
              <a:t>The weights for each model is determined based on how well they perform on the given input data</a:t>
            </a:r>
          </a:p>
          <a:p>
            <a:pPr marL="342900" indent="-342900">
              <a:buFont typeface="+mj-lt"/>
              <a:buAutoNum type="arabicPeriod"/>
            </a:pPr>
            <a:r>
              <a:rPr lang="en-US" sz="1600" dirty="0"/>
              <a:t>Similar classifiers usually make similar errors (bagging), so forming an ensemble with similar classifiers may not improve the classification rate</a:t>
            </a:r>
          </a:p>
          <a:p>
            <a:pPr marL="342900" indent="-342900">
              <a:buFont typeface="+mj-lt"/>
              <a:buAutoNum type="arabicPeriod"/>
            </a:pPr>
            <a:r>
              <a:rPr lang="en-US" sz="1600" dirty="0"/>
              <a:t>Presence of a poorly performing classifier may cause performance deterioration in the overall performance</a:t>
            </a:r>
          </a:p>
          <a:p>
            <a:pPr marL="342900" indent="-342900">
              <a:buFont typeface="+mj-lt"/>
              <a:buAutoNum type="arabicPeriod"/>
            </a:pPr>
            <a:r>
              <a:rPr lang="en-US" sz="1600" dirty="0"/>
              <a:t>Similarly, even on presence of a classifier that performs much better than all of the other available base classifiers, may cause degradation in the overall performance</a:t>
            </a:r>
          </a:p>
          <a:p>
            <a:pPr marL="342900" indent="-342900">
              <a:buFont typeface="+mj-lt"/>
              <a:buAutoNum type="arabicPeriod"/>
            </a:pPr>
            <a:r>
              <a:rPr lang="en-US" sz="1600" dirty="0"/>
              <a:t>Another important factor is the amount of correlation among the incorrect classifications made by each classifier</a:t>
            </a:r>
          </a:p>
          <a:p>
            <a:pPr marL="342900" indent="-342900">
              <a:buFont typeface="+mj-lt"/>
              <a:buAutoNum type="arabicPeriod"/>
            </a:pPr>
            <a:r>
              <a:rPr lang="en-US" sz="1600" dirty="0"/>
              <a:t>If the consistent classifiers tend to misclassify the same instances, then combining their results will have no benefit</a:t>
            </a:r>
          </a:p>
          <a:p>
            <a:pPr marL="342900" indent="-342900">
              <a:buFont typeface="+mj-lt"/>
              <a:buAutoNum type="arabicPeriod"/>
            </a:pPr>
            <a:r>
              <a:rPr lang="en-US" sz="1600" dirty="0"/>
              <a:t>In contrast, a greater amount of independence among the classifiers can result in errors by individual classifiers being overlooked when the results of the ensemble are combined.</a:t>
            </a: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386172837"/>
      </p:ext>
    </p:extLst>
  </p:cSld>
  <p:clrMapOvr>
    <a:masterClrMapping/>
  </p:clrMapOvr>
  <p:transition spd="med">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574796" y="1066800"/>
            <a:ext cx="8795664" cy="624786"/>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Stacking:</a:t>
            </a:r>
            <a:r>
              <a:rPr lang="en-IN" sz="1600" b="1" dirty="0"/>
              <a:t> </a:t>
            </a:r>
          </a:p>
          <a:p>
            <a:pPr marL="342900" indent="-342900">
              <a:buNone/>
            </a:pPr>
            <a:endParaRPr lang="en-IN" sz="1600" b="1"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100" name="Picture 4" descr="Image result for ensemble method stacking">
            <a:extLst>
              <a:ext uri="{FF2B5EF4-FFF2-40B4-BE49-F238E27FC236}">
                <a16:creationId xmlns:a16="http://schemas.microsoft.com/office/drawing/2014/main" id="{ACD9BA5C-9AF8-4DDE-9009-9FA7AE5E4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1731597"/>
            <a:ext cx="6563864" cy="4038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2E8FC4-547E-40C7-BAED-1E31658080BC}"/>
              </a:ext>
            </a:extLst>
          </p:cNvPr>
          <p:cNvSpPr txBox="1"/>
          <p:nvPr/>
        </p:nvSpPr>
        <p:spPr>
          <a:xfrm>
            <a:off x="1679576" y="5943601"/>
            <a:ext cx="8302625" cy="646331"/>
          </a:xfrm>
          <a:prstGeom prst="rect">
            <a:avLst/>
          </a:prstGeom>
          <a:noFill/>
        </p:spPr>
        <p:txBody>
          <a:bodyPr wrap="square" rtlCol="0">
            <a:spAutoFit/>
          </a:bodyPr>
          <a:lstStyle/>
          <a:p>
            <a:r>
              <a:rPr lang="en-US" dirty="0"/>
              <a:t>Source: http://pubs.rsc.org/-/content/articlelanding/2014/mb/c4mb00410h/unauth#!divAbstract</a:t>
            </a:r>
          </a:p>
        </p:txBody>
      </p:sp>
    </p:spTree>
    <p:extLst>
      <p:ext uri="{BB962C8B-B14F-4D97-AF65-F5344CB8AC3E}">
        <p14:creationId xmlns:p14="http://schemas.microsoft.com/office/powerpoint/2010/main" val="86360310"/>
      </p:ext>
    </p:extLst>
  </p:cSld>
  <p:clrMapOvr>
    <a:masterClrMapping/>
  </p:clrMapOvr>
  <p:transition spd="med">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400" y="2895600"/>
            <a:ext cx="5816604" cy="523220"/>
          </a:xfrm>
          <a:prstGeom prst="rect">
            <a:avLst/>
          </a:prstGeom>
          <a:noFill/>
        </p:spPr>
        <p:txBody>
          <a:bodyPr wrap="square" rtlCol="0">
            <a:spAutoFit/>
          </a:bodyPr>
          <a:lstStyle/>
          <a:p>
            <a:pPr marL="342900" indent="-342900" algn="ctr" fontAlgn="base">
              <a:spcBef>
                <a:spcPct val="0"/>
              </a:spcBef>
              <a:spcAft>
                <a:spcPct val="0"/>
              </a:spcAft>
            </a:pPr>
            <a:r>
              <a:rPr lang="en-IN" sz="2800" b="1" dirty="0">
                <a:solidFill>
                  <a:prstClr val="black"/>
                </a:solidFill>
                <a:latin typeface="Arial" charset="0"/>
              </a:rPr>
              <a:t>Support Vector Machines</a:t>
            </a:r>
          </a:p>
        </p:txBody>
      </p:sp>
    </p:spTree>
    <p:extLst>
      <p:ext uri="{BB962C8B-B14F-4D97-AF65-F5344CB8AC3E}">
        <p14:creationId xmlns:p14="http://schemas.microsoft.com/office/powerpoint/2010/main" val="2540199862"/>
      </p:ext>
    </p:extLst>
  </p:cSld>
  <p:clrMapOvr>
    <a:masterClrMapping/>
  </p:clrMapOvr>
  <p:transition spd="med">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65" name="Picture 9" descr="http://habr.habrastorage.org/post_images/15f/a65/b61/15fa65b6128769aacff81495cf984567.png"/>
          <p:cNvPicPr>
            <a:picLocks noChangeAspect="1" noChangeArrowheads="1"/>
          </p:cNvPicPr>
          <p:nvPr/>
        </p:nvPicPr>
        <p:blipFill>
          <a:blip r:embed="rId2" cstate="print"/>
          <a:srcRect/>
          <a:stretch>
            <a:fillRect/>
          </a:stretch>
        </p:blipFill>
        <p:spPr bwMode="auto">
          <a:xfrm rot="16999463">
            <a:off x="8138796" y="2233669"/>
            <a:ext cx="2092360" cy="1643454"/>
          </a:xfrm>
          <a:prstGeom prst="rect">
            <a:avLst/>
          </a:prstGeom>
          <a:noFill/>
        </p:spPr>
      </p:pic>
      <p:sp>
        <p:nvSpPr>
          <p:cNvPr id="340994" name="Title 2"/>
          <p:cNvSpPr>
            <a:spLocks noGrp="1"/>
          </p:cNvSpPr>
          <p:nvPr>
            <p:ph type="title" idx="4294967295"/>
          </p:nvPr>
        </p:nvSpPr>
        <p:spPr>
          <a:xfrm>
            <a:off x="580899" y="563755"/>
            <a:ext cx="8421918" cy="413670"/>
          </a:xfrm>
          <a:prstGeom prst="rect">
            <a:avLst/>
          </a:prstGeom>
        </p:spPr>
        <p:txBody>
          <a:bodyPr/>
          <a:lstStyle/>
          <a:p>
            <a:r>
              <a:rPr lang="en-US" altLang="en-US" sz="1800" dirty="0"/>
              <a:t>Support Vector Machines</a:t>
            </a:r>
          </a:p>
        </p:txBody>
      </p:sp>
      <p:sp>
        <p:nvSpPr>
          <p:cNvPr id="5" name="TextBox 4"/>
          <p:cNvSpPr txBox="1"/>
          <p:nvPr/>
        </p:nvSpPr>
        <p:spPr>
          <a:xfrm>
            <a:off x="1828800" y="5694402"/>
            <a:ext cx="3505200" cy="553998"/>
          </a:xfrm>
          <a:prstGeom prst="rect">
            <a:avLst/>
          </a:prstGeom>
          <a:noFill/>
        </p:spPr>
        <p:txBody>
          <a:bodyPr wrap="square" rtlCol="0">
            <a:spAutoFit/>
          </a:bodyPr>
          <a:lstStyle/>
          <a:p>
            <a:pPr fontAlgn="base">
              <a:spcBef>
                <a:spcPct val="0"/>
              </a:spcBef>
              <a:spcAft>
                <a:spcPct val="0"/>
              </a:spcAft>
            </a:pPr>
            <a:r>
              <a:rPr lang="en-IN" sz="1000" dirty="0">
                <a:solidFill>
                  <a:prstClr val="black"/>
                </a:solidFill>
                <a:latin typeface="Arial" charset="0"/>
              </a:rPr>
              <a:t>http://stackoverflow.com/questions/9480605/what-is-the-relation-between-the-number-of-support-vectors-and-training-data-and</a:t>
            </a:r>
          </a:p>
        </p:txBody>
      </p:sp>
      <p:pic>
        <p:nvPicPr>
          <p:cNvPr id="352259" name="Picture 3"/>
          <p:cNvPicPr>
            <a:picLocks noChangeAspect="1" noChangeArrowheads="1"/>
          </p:cNvPicPr>
          <p:nvPr/>
        </p:nvPicPr>
        <p:blipFill>
          <a:blip r:embed="rId3" cstate="print"/>
          <a:srcRect/>
          <a:stretch>
            <a:fillRect/>
          </a:stretch>
        </p:blipFill>
        <p:spPr bwMode="auto">
          <a:xfrm>
            <a:off x="2185989" y="2212740"/>
            <a:ext cx="3395878" cy="3273661"/>
          </a:xfrm>
          <a:prstGeom prst="rect">
            <a:avLst/>
          </a:prstGeom>
          <a:noFill/>
          <a:ln w="9525">
            <a:noFill/>
            <a:miter lim="800000"/>
            <a:headEnd/>
            <a:tailEnd/>
          </a:ln>
        </p:spPr>
      </p:pic>
      <p:sp>
        <p:nvSpPr>
          <p:cNvPr id="7" name="Oval 6"/>
          <p:cNvSpPr/>
          <p:nvPr/>
        </p:nvSpPr>
        <p:spPr>
          <a:xfrm rot="294435">
            <a:off x="3293960" y="3856456"/>
            <a:ext cx="956390" cy="446856"/>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pic>
        <p:nvPicPr>
          <p:cNvPr id="352263" name="Picture 7"/>
          <p:cNvPicPr>
            <a:picLocks noChangeAspect="1" noChangeArrowheads="1"/>
          </p:cNvPicPr>
          <p:nvPr/>
        </p:nvPicPr>
        <p:blipFill>
          <a:blip r:embed="rId4" cstate="print"/>
          <a:srcRect/>
          <a:stretch>
            <a:fillRect/>
          </a:stretch>
        </p:blipFill>
        <p:spPr bwMode="auto">
          <a:xfrm>
            <a:off x="5638800" y="3032334"/>
            <a:ext cx="2743200" cy="1692067"/>
          </a:xfrm>
          <a:prstGeom prst="rect">
            <a:avLst/>
          </a:prstGeom>
          <a:noFill/>
          <a:ln w="9525">
            <a:noFill/>
            <a:miter lim="800000"/>
            <a:headEnd/>
            <a:tailEnd/>
          </a:ln>
        </p:spPr>
      </p:pic>
      <p:cxnSp>
        <p:nvCxnSpPr>
          <p:cNvPr id="15" name="Straight Arrow Connector 14"/>
          <p:cNvCxnSpPr/>
          <p:nvPr/>
        </p:nvCxnSpPr>
        <p:spPr>
          <a:xfrm flipH="1">
            <a:off x="7362372" y="3899561"/>
            <a:ext cx="381000" cy="381000"/>
          </a:xfrm>
          <a:prstGeom prst="straightConnector1">
            <a:avLst/>
          </a:prstGeom>
          <a:ln w="25400">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096000" y="3337133"/>
            <a:ext cx="228600" cy="228600"/>
          </a:xfrm>
          <a:prstGeom prst="straightConnector1">
            <a:avLst/>
          </a:prstGeom>
          <a:ln>
            <a:solidFill>
              <a:srgbClr val="FFFF00">
                <a:alpha val="49000"/>
              </a:srgbClr>
            </a:solidFill>
            <a:tailEnd type="arrow"/>
          </a:ln>
        </p:spPr>
        <p:style>
          <a:lnRef idx="2">
            <a:schemeClr val="accent1"/>
          </a:lnRef>
          <a:fillRef idx="0">
            <a:schemeClr val="accent1"/>
          </a:fillRef>
          <a:effectRef idx="1">
            <a:schemeClr val="accent1"/>
          </a:effectRef>
          <a:fontRef idx="minor">
            <a:schemeClr val="tx1"/>
          </a:fontRef>
        </p:style>
      </p:cxnSp>
      <p:sp>
        <p:nvSpPr>
          <p:cNvPr id="19" name="Right Arrow 18"/>
          <p:cNvSpPr/>
          <p:nvPr/>
        </p:nvSpPr>
        <p:spPr>
          <a:xfrm rot="1639891">
            <a:off x="5186483" y="3410722"/>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sp>
        <p:nvSpPr>
          <p:cNvPr id="20" name="Right Arrow 19"/>
          <p:cNvSpPr/>
          <p:nvPr/>
        </p:nvSpPr>
        <p:spPr>
          <a:xfrm rot="19313792">
            <a:off x="7799644" y="2891707"/>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sp>
        <p:nvSpPr>
          <p:cNvPr id="21" name="Right Brace 20"/>
          <p:cNvSpPr/>
          <p:nvPr/>
        </p:nvSpPr>
        <p:spPr>
          <a:xfrm rot="2893889">
            <a:off x="9767161" y="3624559"/>
            <a:ext cx="324136" cy="46555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IN">
              <a:solidFill>
                <a:prstClr val="black"/>
              </a:solidFill>
              <a:latin typeface="Arial"/>
            </a:endParaRPr>
          </a:p>
        </p:txBody>
      </p:sp>
      <p:cxnSp>
        <p:nvCxnSpPr>
          <p:cNvPr id="23" name="Straight Connector 22"/>
          <p:cNvCxnSpPr/>
          <p:nvPr/>
        </p:nvCxnSpPr>
        <p:spPr>
          <a:xfrm>
            <a:off x="8516256" y="2362200"/>
            <a:ext cx="1371600" cy="129540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323944" y="2543628"/>
            <a:ext cx="1371600" cy="129540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rot="18987357">
            <a:off x="9746834" y="3931176"/>
            <a:ext cx="758463" cy="284191"/>
          </a:xfrm>
          <a:prstGeom prst="rect">
            <a:avLst/>
          </a:prstGeom>
          <a:noFill/>
        </p:spPr>
        <p:txBody>
          <a:bodyPr wrap="square" rtlCol="0">
            <a:spAutoFit/>
          </a:bodyPr>
          <a:lstStyle/>
          <a:p>
            <a:pPr fontAlgn="base">
              <a:spcBef>
                <a:spcPct val="0"/>
              </a:spcBef>
              <a:spcAft>
                <a:spcPct val="0"/>
              </a:spcAft>
            </a:pPr>
            <a:r>
              <a:rPr lang="en-IN" sz="1200" dirty="0">
                <a:solidFill>
                  <a:prstClr val="black"/>
                </a:solidFill>
                <a:latin typeface="Arial" charset="0"/>
              </a:rPr>
              <a:t> Margin</a:t>
            </a:r>
          </a:p>
        </p:txBody>
      </p:sp>
      <p:pic>
        <p:nvPicPr>
          <p:cNvPr id="352266" name="Picture 10"/>
          <p:cNvPicPr>
            <a:picLocks noChangeAspect="1" noChangeArrowheads="1"/>
          </p:cNvPicPr>
          <p:nvPr/>
        </p:nvPicPr>
        <p:blipFill>
          <a:blip r:embed="rId5" cstate="print"/>
          <a:srcRect/>
          <a:stretch>
            <a:fillRect/>
          </a:stretch>
        </p:blipFill>
        <p:spPr bwMode="auto">
          <a:xfrm>
            <a:off x="8305800" y="4876800"/>
            <a:ext cx="1916784" cy="1524000"/>
          </a:xfrm>
          <a:prstGeom prst="rect">
            <a:avLst/>
          </a:prstGeom>
          <a:noFill/>
          <a:ln w="9525">
            <a:noFill/>
            <a:miter lim="800000"/>
            <a:headEnd/>
            <a:tailEnd/>
          </a:ln>
        </p:spPr>
      </p:pic>
      <p:sp>
        <p:nvSpPr>
          <p:cNvPr id="29" name="Right Arrow 28"/>
          <p:cNvSpPr/>
          <p:nvPr/>
        </p:nvSpPr>
        <p:spPr>
          <a:xfrm rot="5713820">
            <a:off x="8779888" y="4583772"/>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cxnSp>
        <p:nvCxnSpPr>
          <p:cNvPr id="31" name="Straight Arrow Connector 30"/>
          <p:cNvCxnSpPr/>
          <p:nvPr/>
        </p:nvCxnSpPr>
        <p:spPr>
          <a:xfrm flipH="1">
            <a:off x="7010400" y="5181600"/>
            <a:ext cx="16002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7162800" y="6096000"/>
            <a:ext cx="2362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7162800" y="5486400"/>
            <a:ext cx="25146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715000" y="6019801"/>
            <a:ext cx="1295400" cy="276999"/>
          </a:xfrm>
          <a:prstGeom prst="rect">
            <a:avLst/>
          </a:prstGeom>
          <a:noFill/>
        </p:spPr>
        <p:txBody>
          <a:bodyPr wrap="square" rtlCol="0">
            <a:spAutoFit/>
          </a:bodyPr>
          <a:lstStyle/>
          <a:p>
            <a:pPr fontAlgn="base">
              <a:spcBef>
                <a:spcPct val="0"/>
              </a:spcBef>
              <a:spcAft>
                <a:spcPct val="0"/>
              </a:spcAft>
            </a:pPr>
            <a:r>
              <a:rPr lang="en-IN" sz="1200" dirty="0">
                <a:solidFill>
                  <a:prstClr val="black"/>
                </a:solidFill>
                <a:latin typeface="Arial" charset="0"/>
              </a:rPr>
              <a:t>Support Vectors</a:t>
            </a:r>
          </a:p>
        </p:txBody>
      </p:sp>
      <p:sp>
        <p:nvSpPr>
          <p:cNvPr id="38" name="TextBox 37"/>
          <p:cNvSpPr txBox="1"/>
          <p:nvPr/>
        </p:nvSpPr>
        <p:spPr>
          <a:xfrm>
            <a:off x="6781800" y="1981201"/>
            <a:ext cx="1981200" cy="276999"/>
          </a:xfrm>
          <a:prstGeom prst="rect">
            <a:avLst/>
          </a:prstGeom>
          <a:noFill/>
        </p:spPr>
        <p:txBody>
          <a:bodyPr wrap="square" rtlCol="0">
            <a:spAutoFit/>
          </a:bodyPr>
          <a:lstStyle/>
          <a:p>
            <a:pPr fontAlgn="base">
              <a:spcBef>
                <a:spcPct val="0"/>
              </a:spcBef>
              <a:spcAft>
                <a:spcPct val="0"/>
              </a:spcAft>
            </a:pPr>
            <a:r>
              <a:rPr lang="en-IN" sz="1200" dirty="0">
                <a:solidFill>
                  <a:prstClr val="black"/>
                </a:solidFill>
                <a:latin typeface="Arial" charset="0"/>
              </a:rPr>
              <a:t>Max margin hyper plane</a:t>
            </a:r>
          </a:p>
        </p:txBody>
      </p:sp>
      <p:cxnSp>
        <p:nvCxnSpPr>
          <p:cNvPr id="40" name="Straight Arrow Connector 39"/>
          <p:cNvCxnSpPr/>
          <p:nvPr/>
        </p:nvCxnSpPr>
        <p:spPr>
          <a:xfrm>
            <a:off x="7786914" y="2243686"/>
            <a:ext cx="685800" cy="256401"/>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5638800" y="1676400"/>
            <a:ext cx="4724400" cy="44958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sp>
        <p:nvSpPr>
          <p:cNvPr id="42" name="Rectangle 41"/>
          <p:cNvSpPr/>
          <p:nvPr/>
        </p:nvSpPr>
        <p:spPr>
          <a:xfrm>
            <a:off x="8229600" y="1981200"/>
            <a:ext cx="2133600" cy="25146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sp>
        <p:nvSpPr>
          <p:cNvPr id="43" name="Rectangle 42"/>
          <p:cNvSpPr/>
          <p:nvPr/>
        </p:nvSpPr>
        <p:spPr>
          <a:xfrm>
            <a:off x="5715000" y="4876800"/>
            <a:ext cx="4572000" cy="16002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sp>
        <p:nvSpPr>
          <p:cNvPr id="340995" name="Rectangle 3"/>
          <p:cNvSpPr>
            <a:spLocks noGrp="1" noChangeArrowheads="1"/>
          </p:cNvSpPr>
          <p:nvPr>
            <p:ph idx="4294967295"/>
          </p:nvPr>
        </p:nvSpPr>
        <p:spPr>
          <a:xfrm>
            <a:off x="1719936" y="1243548"/>
            <a:ext cx="8229600" cy="3785652"/>
          </a:xfrm>
        </p:spPr>
        <p:txBody>
          <a:bodyPr>
            <a:spAutoFit/>
          </a:bodyPr>
          <a:lstStyle/>
          <a:p>
            <a:pPr marL="342900" indent="-342900">
              <a:buFont typeface="+mj-lt"/>
              <a:buAutoNum type="arabicPeriod"/>
            </a:pPr>
            <a:r>
              <a:rPr lang="en-IN" sz="1600" dirty="0"/>
              <a:t>Known as maximum-margin hyperplane, find that linear model with max margin. Unlike the liner classifiers, objective is not minimizing sum of squared errors but finding a line/plane that separates two or more groups with maximum margins</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p:txBody>
      </p:sp>
    </p:spTree>
    <p:extLst>
      <p:ext uri="{BB962C8B-B14F-4D97-AF65-F5344CB8AC3E}">
        <p14:creationId xmlns:p14="http://schemas.microsoft.com/office/powerpoint/2010/main" val="267929102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par>
                                <p:cTn id="24" presetID="1" presetClass="exit"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9" grpId="0" animBg="1"/>
      <p:bldP spid="38" grpId="0"/>
      <p:bldP spid="41" grpId="0" animBg="1"/>
      <p:bldP spid="42" grpId="0" animBg="1"/>
      <p:bldP spid="4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05704-867A-44CB-8104-49E7522969C6}"/>
              </a:ext>
            </a:extLst>
          </p:cNvPr>
          <p:cNvSpPr txBox="1"/>
          <p:nvPr/>
        </p:nvSpPr>
        <p:spPr>
          <a:xfrm>
            <a:off x="2133600" y="1066800"/>
            <a:ext cx="8107681" cy="3077766"/>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Perceptron Learning Algorithm –</a:t>
            </a:r>
          </a:p>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Select random sample from training set as input. Draw the first random line (green) such that blue triangles lie above it and red circles ones below </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If classification is correct, do nothing. But first time many blue triangles are on wrong side! </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If classification is incorrect, modify the weight vector w and shift the green line</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Repeat this procedure until the entire training set is classified correctly </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Howsoever times we run this algorithm, it will find a surface which separates the two classes</a:t>
            </a:r>
          </a:p>
          <a:p>
            <a:pPr fontAlgn="base">
              <a:spcBef>
                <a:spcPct val="0"/>
              </a:spcBef>
              <a:spcAft>
                <a:spcPct val="0"/>
              </a:spcAft>
            </a:pPr>
            <a:endParaRPr lang="en-US" dirty="0">
              <a:solidFill>
                <a:prstClr val="black">
                  <a:lumMod val="50000"/>
                  <a:lumOff val="50000"/>
                </a:prstClr>
              </a:solidFill>
              <a:latin typeface="Arial" charset="0"/>
            </a:endParaRPr>
          </a:p>
        </p:txBody>
      </p:sp>
      <p:sp>
        <p:nvSpPr>
          <p:cNvPr id="3" name="TextBox 2">
            <a:extLst>
              <a:ext uri="{FF2B5EF4-FFF2-40B4-BE49-F238E27FC236}">
                <a16:creationId xmlns:a16="http://schemas.microsoft.com/office/drawing/2014/main" id="{62D44719-3BC9-45DC-B2E3-350808A5AA64}"/>
              </a:ext>
            </a:extLst>
          </p:cNvPr>
          <p:cNvSpPr txBox="1"/>
          <p:nvPr/>
        </p:nvSpPr>
        <p:spPr>
          <a:xfrm>
            <a:off x="1600200" y="685800"/>
            <a:ext cx="5029200" cy="400110"/>
          </a:xfrm>
          <a:prstGeom prst="rect">
            <a:avLst/>
          </a:prstGeom>
          <a:noFill/>
        </p:spPr>
        <p:txBody>
          <a:bodyPr wrap="square" rtlCol="0">
            <a:spAutoFit/>
          </a:bodyPr>
          <a:lstStyle/>
          <a:p>
            <a:pPr fontAlgn="base">
              <a:spcBef>
                <a:spcPct val="0"/>
              </a:spcBef>
              <a:spcAft>
                <a:spcPct val="0"/>
              </a:spcAft>
            </a:pPr>
            <a:r>
              <a:rPr lang="en-US" sz="2000" b="1" dirty="0">
                <a:solidFill>
                  <a:prstClr val="black"/>
                </a:solidFill>
                <a:latin typeface="Arial" charset="0"/>
              </a:rPr>
              <a:t>Perceptron</a:t>
            </a:r>
          </a:p>
        </p:txBody>
      </p:sp>
      <p:cxnSp>
        <p:nvCxnSpPr>
          <p:cNvPr id="5" name="Straight Connector 4">
            <a:extLst>
              <a:ext uri="{FF2B5EF4-FFF2-40B4-BE49-F238E27FC236}">
                <a16:creationId xmlns:a16="http://schemas.microsoft.com/office/drawing/2014/main" id="{8695CBB3-A764-4C45-A631-6F8068681D3A}"/>
              </a:ext>
            </a:extLst>
          </p:cNvPr>
          <p:cNvCxnSpPr/>
          <p:nvPr/>
        </p:nvCxnSpPr>
        <p:spPr>
          <a:xfrm>
            <a:off x="2362200" y="4191000"/>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EB5DF251-F8CF-40C6-9275-773A6AD35140}"/>
              </a:ext>
            </a:extLst>
          </p:cNvPr>
          <p:cNvCxnSpPr>
            <a:cxnSpLocks/>
          </p:cNvCxnSpPr>
          <p:nvPr/>
        </p:nvCxnSpPr>
        <p:spPr>
          <a:xfrm flipH="1">
            <a:off x="2362200" y="6096000"/>
            <a:ext cx="2590800" cy="0"/>
          </a:xfrm>
          <a:prstGeom prst="line">
            <a:avLst/>
          </a:prstGeom>
        </p:spPr>
        <p:style>
          <a:lnRef idx="2">
            <a:schemeClr val="dk1"/>
          </a:lnRef>
          <a:fillRef idx="0">
            <a:schemeClr val="dk1"/>
          </a:fillRef>
          <a:effectRef idx="1">
            <a:schemeClr val="dk1"/>
          </a:effectRef>
          <a:fontRef idx="minor">
            <a:schemeClr val="tx1"/>
          </a:fontRef>
        </p:style>
      </p:cxnSp>
      <p:sp>
        <p:nvSpPr>
          <p:cNvPr id="8" name="Isosceles Triangle 7">
            <a:extLst>
              <a:ext uri="{FF2B5EF4-FFF2-40B4-BE49-F238E27FC236}">
                <a16:creationId xmlns:a16="http://schemas.microsoft.com/office/drawing/2014/main" id="{047BEB43-FAC3-4712-AEA7-F46CC4AEEB4B}"/>
              </a:ext>
            </a:extLst>
          </p:cNvPr>
          <p:cNvSpPr/>
          <p:nvPr/>
        </p:nvSpPr>
        <p:spPr>
          <a:xfrm>
            <a:off x="4038600" y="449580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 name="Isosceles Triangle 8">
            <a:extLst>
              <a:ext uri="{FF2B5EF4-FFF2-40B4-BE49-F238E27FC236}">
                <a16:creationId xmlns:a16="http://schemas.microsoft.com/office/drawing/2014/main" id="{D950AF38-FE55-4EA6-990C-C2921AEF875C}"/>
              </a:ext>
            </a:extLst>
          </p:cNvPr>
          <p:cNvSpPr/>
          <p:nvPr/>
        </p:nvSpPr>
        <p:spPr>
          <a:xfrm>
            <a:off x="3505204" y="4579567"/>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 name="Isosceles Triangle 9">
            <a:extLst>
              <a:ext uri="{FF2B5EF4-FFF2-40B4-BE49-F238E27FC236}">
                <a16:creationId xmlns:a16="http://schemas.microsoft.com/office/drawing/2014/main" id="{58815D51-A068-42CB-97D9-75E4A418C0AA}"/>
              </a:ext>
            </a:extLst>
          </p:cNvPr>
          <p:cNvSpPr/>
          <p:nvPr/>
        </p:nvSpPr>
        <p:spPr>
          <a:xfrm>
            <a:off x="3886208" y="489192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1" name="Isosceles Triangle 10">
            <a:extLst>
              <a:ext uri="{FF2B5EF4-FFF2-40B4-BE49-F238E27FC236}">
                <a16:creationId xmlns:a16="http://schemas.microsoft.com/office/drawing/2014/main" id="{13700774-C8F4-4227-83D8-C5906B0E1C09}"/>
              </a:ext>
            </a:extLst>
          </p:cNvPr>
          <p:cNvSpPr/>
          <p:nvPr/>
        </p:nvSpPr>
        <p:spPr>
          <a:xfrm>
            <a:off x="4227673" y="489192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2" name="Isosceles Triangle 11">
            <a:extLst>
              <a:ext uri="{FF2B5EF4-FFF2-40B4-BE49-F238E27FC236}">
                <a16:creationId xmlns:a16="http://schemas.microsoft.com/office/drawing/2014/main" id="{6B36AC29-03FA-43E3-A4D2-0EAC130207CC}"/>
              </a:ext>
            </a:extLst>
          </p:cNvPr>
          <p:cNvSpPr/>
          <p:nvPr/>
        </p:nvSpPr>
        <p:spPr>
          <a:xfrm>
            <a:off x="4151477" y="538671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3" name="Isosceles Triangle 12">
            <a:extLst>
              <a:ext uri="{FF2B5EF4-FFF2-40B4-BE49-F238E27FC236}">
                <a16:creationId xmlns:a16="http://schemas.microsoft.com/office/drawing/2014/main" id="{58B14598-6A76-4F17-A5DF-AFEBA93444B7}"/>
              </a:ext>
            </a:extLst>
          </p:cNvPr>
          <p:cNvSpPr/>
          <p:nvPr/>
        </p:nvSpPr>
        <p:spPr>
          <a:xfrm>
            <a:off x="3733816" y="516568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4" name="Oval 13">
            <a:extLst>
              <a:ext uri="{FF2B5EF4-FFF2-40B4-BE49-F238E27FC236}">
                <a16:creationId xmlns:a16="http://schemas.microsoft.com/office/drawing/2014/main" id="{8FA6DDC9-AED5-424C-B228-740B837F69E4}"/>
              </a:ext>
            </a:extLst>
          </p:cNvPr>
          <p:cNvSpPr/>
          <p:nvPr/>
        </p:nvSpPr>
        <p:spPr>
          <a:xfrm>
            <a:off x="2836352" y="5234318"/>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5" name="Oval 14">
            <a:extLst>
              <a:ext uri="{FF2B5EF4-FFF2-40B4-BE49-F238E27FC236}">
                <a16:creationId xmlns:a16="http://schemas.microsoft.com/office/drawing/2014/main" id="{3E38BA3E-940C-46E1-B57A-BEDEA7A417ED}"/>
              </a:ext>
            </a:extLst>
          </p:cNvPr>
          <p:cNvSpPr/>
          <p:nvPr/>
        </p:nvSpPr>
        <p:spPr>
          <a:xfrm>
            <a:off x="3107274" y="517646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6" name="Oval 15">
            <a:extLst>
              <a:ext uri="{FF2B5EF4-FFF2-40B4-BE49-F238E27FC236}">
                <a16:creationId xmlns:a16="http://schemas.microsoft.com/office/drawing/2014/main" id="{088F0005-8AA4-4376-AD9A-C71D31A2229C}"/>
              </a:ext>
            </a:extLst>
          </p:cNvPr>
          <p:cNvSpPr/>
          <p:nvPr/>
        </p:nvSpPr>
        <p:spPr>
          <a:xfrm>
            <a:off x="3200412" y="5730126"/>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7" name="Oval 16">
            <a:extLst>
              <a:ext uri="{FF2B5EF4-FFF2-40B4-BE49-F238E27FC236}">
                <a16:creationId xmlns:a16="http://schemas.microsoft.com/office/drawing/2014/main" id="{9A0BCA2D-8356-48A5-8795-0B79B11FF3B8}"/>
              </a:ext>
            </a:extLst>
          </p:cNvPr>
          <p:cNvSpPr/>
          <p:nvPr/>
        </p:nvSpPr>
        <p:spPr>
          <a:xfrm>
            <a:off x="3009894" y="552924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8" name="Oval 17">
            <a:extLst>
              <a:ext uri="{FF2B5EF4-FFF2-40B4-BE49-F238E27FC236}">
                <a16:creationId xmlns:a16="http://schemas.microsoft.com/office/drawing/2014/main" id="{90BFFC9D-0520-4D03-A000-7670E147F7C8}"/>
              </a:ext>
            </a:extLst>
          </p:cNvPr>
          <p:cNvSpPr/>
          <p:nvPr/>
        </p:nvSpPr>
        <p:spPr>
          <a:xfrm>
            <a:off x="2658541" y="571500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9" name="Oval 18">
            <a:extLst>
              <a:ext uri="{FF2B5EF4-FFF2-40B4-BE49-F238E27FC236}">
                <a16:creationId xmlns:a16="http://schemas.microsoft.com/office/drawing/2014/main" id="{5C7822FB-FF4E-43B8-AF3F-86C14A8E166F}"/>
              </a:ext>
            </a:extLst>
          </p:cNvPr>
          <p:cNvSpPr/>
          <p:nvPr/>
        </p:nvSpPr>
        <p:spPr>
          <a:xfrm>
            <a:off x="2675503" y="491490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21" name="Straight Connector 20">
            <a:extLst>
              <a:ext uri="{FF2B5EF4-FFF2-40B4-BE49-F238E27FC236}">
                <a16:creationId xmlns:a16="http://schemas.microsoft.com/office/drawing/2014/main" id="{35366BA5-B84D-4D90-8E6F-D1F64C51ECAB}"/>
              </a:ext>
            </a:extLst>
          </p:cNvPr>
          <p:cNvCxnSpPr>
            <a:cxnSpLocks/>
          </p:cNvCxnSpPr>
          <p:nvPr/>
        </p:nvCxnSpPr>
        <p:spPr>
          <a:xfrm>
            <a:off x="4363181" y="4237361"/>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7EDD040-B1E7-4648-94DB-D8C3D10381E9}"/>
              </a:ext>
            </a:extLst>
          </p:cNvPr>
          <p:cNvCxnSpPr/>
          <p:nvPr/>
        </p:nvCxnSpPr>
        <p:spPr>
          <a:xfrm>
            <a:off x="6248400" y="4224010"/>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7100D597-43C2-4A9D-AD93-A3703DCE99D7}"/>
              </a:ext>
            </a:extLst>
          </p:cNvPr>
          <p:cNvCxnSpPr>
            <a:cxnSpLocks/>
          </p:cNvCxnSpPr>
          <p:nvPr/>
        </p:nvCxnSpPr>
        <p:spPr>
          <a:xfrm flipH="1">
            <a:off x="6248400" y="6129010"/>
            <a:ext cx="2590800" cy="0"/>
          </a:xfrm>
          <a:prstGeom prst="line">
            <a:avLst/>
          </a:prstGeom>
        </p:spPr>
        <p:style>
          <a:lnRef idx="2">
            <a:schemeClr val="dk1"/>
          </a:lnRef>
          <a:fillRef idx="0">
            <a:schemeClr val="dk1"/>
          </a:fillRef>
          <a:effectRef idx="1">
            <a:schemeClr val="dk1"/>
          </a:effectRef>
          <a:fontRef idx="minor">
            <a:schemeClr val="tx1"/>
          </a:fontRef>
        </p:style>
      </p:cxnSp>
      <p:sp>
        <p:nvSpPr>
          <p:cNvPr id="32" name="Isosceles Triangle 31">
            <a:extLst>
              <a:ext uri="{FF2B5EF4-FFF2-40B4-BE49-F238E27FC236}">
                <a16:creationId xmlns:a16="http://schemas.microsoft.com/office/drawing/2014/main" id="{B6D285E6-4870-491E-9C1E-534A45E48A70}"/>
              </a:ext>
            </a:extLst>
          </p:cNvPr>
          <p:cNvSpPr/>
          <p:nvPr/>
        </p:nvSpPr>
        <p:spPr>
          <a:xfrm>
            <a:off x="7924800" y="452881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3" name="Isosceles Triangle 32">
            <a:extLst>
              <a:ext uri="{FF2B5EF4-FFF2-40B4-BE49-F238E27FC236}">
                <a16:creationId xmlns:a16="http://schemas.microsoft.com/office/drawing/2014/main" id="{251F669E-6F29-44A9-9EA4-AF263575B2D3}"/>
              </a:ext>
            </a:extLst>
          </p:cNvPr>
          <p:cNvSpPr/>
          <p:nvPr/>
        </p:nvSpPr>
        <p:spPr>
          <a:xfrm>
            <a:off x="7391404" y="4612577"/>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4" name="Isosceles Triangle 33">
            <a:extLst>
              <a:ext uri="{FF2B5EF4-FFF2-40B4-BE49-F238E27FC236}">
                <a16:creationId xmlns:a16="http://schemas.microsoft.com/office/drawing/2014/main" id="{F8232D30-F9D2-4EFA-AB20-90C22FC28C77}"/>
              </a:ext>
            </a:extLst>
          </p:cNvPr>
          <p:cNvSpPr/>
          <p:nvPr/>
        </p:nvSpPr>
        <p:spPr>
          <a:xfrm>
            <a:off x="7772408" y="492493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5" name="Isosceles Triangle 34">
            <a:extLst>
              <a:ext uri="{FF2B5EF4-FFF2-40B4-BE49-F238E27FC236}">
                <a16:creationId xmlns:a16="http://schemas.microsoft.com/office/drawing/2014/main" id="{80864EA6-B732-4CED-9278-E3372171CBAD}"/>
              </a:ext>
            </a:extLst>
          </p:cNvPr>
          <p:cNvSpPr/>
          <p:nvPr/>
        </p:nvSpPr>
        <p:spPr>
          <a:xfrm>
            <a:off x="8113873" y="492493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6" name="Isosceles Triangle 35">
            <a:extLst>
              <a:ext uri="{FF2B5EF4-FFF2-40B4-BE49-F238E27FC236}">
                <a16:creationId xmlns:a16="http://schemas.microsoft.com/office/drawing/2014/main" id="{8E56D9E0-F75B-4ED2-832D-B75328D6CA92}"/>
              </a:ext>
            </a:extLst>
          </p:cNvPr>
          <p:cNvSpPr/>
          <p:nvPr/>
        </p:nvSpPr>
        <p:spPr>
          <a:xfrm>
            <a:off x="8037677" y="541972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7" name="Isosceles Triangle 36">
            <a:extLst>
              <a:ext uri="{FF2B5EF4-FFF2-40B4-BE49-F238E27FC236}">
                <a16:creationId xmlns:a16="http://schemas.microsoft.com/office/drawing/2014/main" id="{807F64D1-FB93-44E7-9309-618CED948589}"/>
              </a:ext>
            </a:extLst>
          </p:cNvPr>
          <p:cNvSpPr/>
          <p:nvPr/>
        </p:nvSpPr>
        <p:spPr>
          <a:xfrm>
            <a:off x="7620016" y="519869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8" name="Oval 37">
            <a:extLst>
              <a:ext uri="{FF2B5EF4-FFF2-40B4-BE49-F238E27FC236}">
                <a16:creationId xmlns:a16="http://schemas.microsoft.com/office/drawing/2014/main" id="{191A5C36-4F61-4856-9B86-37BEFC9726C7}"/>
              </a:ext>
            </a:extLst>
          </p:cNvPr>
          <p:cNvSpPr/>
          <p:nvPr/>
        </p:nvSpPr>
        <p:spPr>
          <a:xfrm>
            <a:off x="6722552" y="5267328"/>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9" name="Oval 38">
            <a:extLst>
              <a:ext uri="{FF2B5EF4-FFF2-40B4-BE49-F238E27FC236}">
                <a16:creationId xmlns:a16="http://schemas.microsoft.com/office/drawing/2014/main" id="{0B65032B-B6D9-45F7-B5F2-64A687C8A7E1}"/>
              </a:ext>
            </a:extLst>
          </p:cNvPr>
          <p:cNvSpPr/>
          <p:nvPr/>
        </p:nvSpPr>
        <p:spPr>
          <a:xfrm>
            <a:off x="6993474" y="520947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0" name="Oval 39">
            <a:extLst>
              <a:ext uri="{FF2B5EF4-FFF2-40B4-BE49-F238E27FC236}">
                <a16:creationId xmlns:a16="http://schemas.microsoft.com/office/drawing/2014/main" id="{6DACCA79-9EE8-41A1-80F9-B5DEE428AFB6}"/>
              </a:ext>
            </a:extLst>
          </p:cNvPr>
          <p:cNvSpPr/>
          <p:nvPr/>
        </p:nvSpPr>
        <p:spPr>
          <a:xfrm>
            <a:off x="7086612" y="5763136"/>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1" name="Oval 40">
            <a:extLst>
              <a:ext uri="{FF2B5EF4-FFF2-40B4-BE49-F238E27FC236}">
                <a16:creationId xmlns:a16="http://schemas.microsoft.com/office/drawing/2014/main" id="{8C643F39-AEAA-41FB-9148-37B8932EA591}"/>
              </a:ext>
            </a:extLst>
          </p:cNvPr>
          <p:cNvSpPr/>
          <p:nvPr/>
        </p:nvSpPr>
        <p:spPr>
          <a:xfrm>
            <a:off x="6896094" y="556225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2" name="Oval 41">
            <a:extLst>
              <a:ext uri="{FF2B5EF4-FFF2-40B4-BE49-F238E27FC236}">
                <a16:creationId xmlns:a16="http://schemas.microsoft.com/office/drawing/2014/main" id="{0FA09010-D2E5-4217-97DB-EB5E549D872F}"/>
              </a:ext>
            </a:extLst>
          </p:cNvPr>
          <p:cNvSpPr/>
          <p:nvPr/>
        </p:nvSpPr>
        <p:spPr>
          <a:xfrm>
            <a:off x="6544741" y="574801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3" name="Oval 42">
            <a:extLst>
              <a:ext uri="{FF2B5EF4-FFF2-40B4-BE49-F238E27FC236}">
                <a16:creationId xmlns:a16="http://schemas.microsoft.com/office/drawing/2014/main" id="{154CD40D-1417-4B9E-AD28-83D2045D2406}"/>
              </a:ext>
            </a:extLst>
          </p:cNvPr>
          <p:cNvSpPr/>
          <p:nvPr/>
        </p:nvSpPr>
        <p:spPr>
          <a:xfrm>
            <a:off x="6561703" y="494791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44" name="Straight Connector 43">
            <a:extLst>
              <a:ext uri="{FF2B5EF4-FFF2-40B4-BE49-F238E27FC236}">
                <a16:creationId xmlns:a16="http://schemas.microsoft.com/office/drawing/2014/main" id="{1277DAA4-77DE-47C3-9F68-2EC60F504BED}"/>
              </a:ext>
            </a:extLst>
          </p:cNvPr>
          <p:cNvCxnSpPr>
            <a:cxnSpLocks/>
          </p:cNvCxnSpPr>
          <p:nvPr/>
        </p:nvCxnSpPr>
        <p:spPr>
          <a:xfrm>
            <a:off x="6342949" y="4605009"/>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C7113A5-A1A8-48AD-AEBE-CBD61CAC75E6}"/>
              </a:ext>
            </a:extLst>
          </p:cNvPr>
          <p:cNvSpPr/>
          <p:nvPr/>
        </p:nvSpPr>
        <p:spPr>
          <a:xfrm flipH="1">
            <a:off x="5364482" y="6031089"/>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8" name="Oval 47">
            <a:extLst>
              <a:ext uri="{FF2B5EF4-FFF2-40B4-BE49-F238E27FC236}">
                <a16:creationId xmlns:a16="http://schemas.microsoft.com/office/drawing/2014/main" id="{B830019A-7417-4D3A-B439-B3EECB072AB2}"/>
              </a:ext>
            </a:extLst>
          </p:cNvPr>
          <p:cNvSpPr/>
          <p:nvPr/>
        </p:nvSpPr>
        <p:spPr>
          <a:xfrm flipH="1">
            <a:off x="5516882" y="6035720"/>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9" name="Oval 48">
            <a:extLst>
              <a:ext uri="{FF2B5EF4-FFF2-40B4-BE49-F238E27FC236}">
                <a16:creationId xmlns:a16="http://schemas.microsoft.com/office/drawing/2014/main" id="{9AB4253A-7C6C-4614-B50F-D0C3BC5C062F}"/>
              </a:ext>
            </a:extLst>
          </p:cNvPr>
          <p:cNvSpPr/>
          <p:nvPr/>
        </p:nvSpPr>
        <p:spPr>
          <a:xfrm flipH="1">
            <a:off x="5669282" y="6035720"/>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0" name="Oval 49">
            <a:extLst>
              <a:ext uri="{FF2B5EF4-FFF2-40B4-BE49-F238E27FC236}">
                <a16:creationId xmlns:a16="http://schemas.microsoft.com/office/drawing/2014/main" id="{56414123-79D5-42DC-AD58-98E69A2B3D3D}"/>
              </a:ext>
            </a:extLst>
          </p:cNvPr>
          <p:cNvSpPr/>
          <p:nvPr/>
        </p:nvSpPr>
        <p:spPr>
          <a:xfrm flipH="1">
            <a:off x="5856112" y="6042379"/>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1" name="TextBox 50">
            <a:extLst>
              <a:ext uri="{FF2B5EF4-FFF2-40B4-BE49-F238E27FC236}">
                <a16:creationId xmlns:a16="http://schemas.microsoft.com/office/drawing/2014/main" id="{26DD5DB7-D3CA-497C-BC5B-9F6C3899A90A}"/>
              </a:ext>
            </a:extLst>
          </p:cNvPr>
          <p:cNvSpPr txBox="1"/>
          <p:nvPr/>
        </p:nvSpPr>
        <p:spPr>
          <a:xfrm>
            <a:off x="2836352" y="4114800"/>
            <a:ext cx="908749"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Run 1</a:t>
            </a:r>
          </a:p>
        </p:txBody>
      </p:sp>
      <p:sp>
        <p:nvSpPr>
          <p:cNvPr id="52" name="TextBox 51">
            <a:extLst>
              <a:ext uri="{FF2B5EF4-FFF2-40B4-BE49-F238E27FC236}">
                <a16:creationId xmlns:a16="http://schemas.microsoft.com/office/drawing/2014/main" id="{EAE0A6BB-D3CB-41EE-860F-F6D7C3F416AD}"/>
              </a:ext>
            </a:extLst>
          </p:cNvPr>
          <p:cNvSpPr txBox="1"/>
          <p:nvPr/>
        </p:nvSpPr>
        <p:spPr>
          <a:xfrm>
            <a:off x="7357517" y="4114800"/>
            <a:ext cx="908749"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Run n</a:t>
            </a:r>
          </a:p>
        </p:txBody>
      </p:sp>
    </p:spTree>
    <p:extLst>
      <p:ext uri="{BB962C8B-B14F-4D97-AF65-F5344CB8AC3E}">
        <p14:creationId xmlns:p14="http://schemas.microsoft.com/office/powerpoint/2010/main" val="86301994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utoRev="1" fill="hold" nodeType="clickEffect">
                                  <p:stCondLst>
                                    <p:cond delay="0"/>
                                  </p:stCondLst>
                                  <p:childTnLst>
                                    <p:animRot by="300000">
                                      <p:cBhvr>
                                        <p:cTn id="6" dur="500" fill="hold"/>
                                        <p:tgtEl>
                                          <p:spTgt spid="21"/>
                                        </p:tgtEl>
                                        <p:attrNameLst>
                                          <p:attrName>r</p:attrName>
                                        </p:attrNameLst>
                                      </p:cBhvr>
                                    </p:animRot>
                                  </p:childTnLst>
                                </p:cTn>
                              </p:par>
                              <p:par>
                                <p:cTn id="7" presetID="35" presetClass="path" presetSubtype="0" accel="50000" decel="50000" fill="hold" nodeType="withEffect">
                                  <p:stCondLst>
                                    <p:cond delay="0"/>
                                  </p:stCondLst>
                                  <p:childTnLst>
                                    <p:animMotion origin="layout" path="M -3.33333E-6 -4.07407E-6 L -0.1 0.03287 " pathEditMode="relative" rAng="0" ptsTypes="AA">
                                      <p:cBhvr>
                                        <p:cTn id="8" dur="2000" fill="hold"/>
                                        <p:tgtEl>
                                          <p:spTgt spid="21"/>
                                        </p:tgtEl>
                                        <p:attrNameLst>
                                          <p:attrName>ppt_x</p:attrName>
                                          <p:attrName>ppt_y</p:attrName>
                                        </p:attrNameLst>
                                      </p:cBhvr>
                                      <p:rCtr x="-5000" y="1644"/>
                                    </p:animMotion>
                                  </p:childTnLst>
                                </p:cTn>
                              </p:par>
                            </p:childTnLst>
                          </p:cTn>
                        </p:par>
                      </p:childTnLst>
                    </p:cTn>
                  </p:par>
                  <p:par>
                    <p:cTn id="9" fill="hold">
                      <p:stCondLst>
                        <p:cond delay="indefinite"/>
                      </p:stCondLst>
                      <p:childTnLst>
                        <p:par>
                          <p:cTn id="10" fill="hold">
                            <p:stCondLst>
                              <p:cond delay="0"/>
                            </p:stCondLst>
                            <p:childTnLst>
                              <p:par>
                                <p:cTn id="11" presetID="8" presetClass="emph" presetSubtype="0" autoRev="1" fill="hold" nodeType="clickEffect">
                                  <p:stCondLst>
                                    <p:cond delay="0"/>
                                  </p:stCondLst>
                                  <p:childTnLst>
                                    <p:animRot by="300000">
                                      <p:cBhvr>
                                        <p:cTn id="12" dur="500" fill="hold"/>
                                        <p:tgtEl>
                                          <p:spTgt spid="44"/>
                                        </p:tgtEl>
                                        <p:attrNameLst>
                                          <p:attrName>r</p:attrName>
                                        </p:attrNameLst>
                                      </p:cBhvr>
                                    </p:animRot>
                                  </p:childTnLst>
                                </p:cTn>
                              </p:par>
                              <p:par>
                                <p:cTn id="13" presetID="35" presetClass="path" presetSubtype="0" accel="50000" decel="50000" fill="hold" nodeType="withEffect">
                                  <p:stCondLst>
                                    <p:cond delay="0"/>
                                  </p:stCondLst>
                                  <p:childTnLst>
                                    <p:animMotion origin="layout" path="M 3.61111E-6 2.22222E-6 L 0.09166 -0.00209 " pathEditMode="relative" rAng="0" ptsTypes="AA">
                                      <p:cBhvr>
                                        <p:cTn id="14" dur="2000" fill="hold"/>
                                        <p:tgtEl>
                                          <p:spTgt spid="44"/>
                                        </p:tgtEl>
                                        <p:attrNameLst>
                                          <p:attrName>ppt_x</p:attrName>
                                          <p:attrName>ppt_y</p:attrName>
                                        </p:attrNameLst>
                                      </p:cBhvr>
                                      <p:rCtr x="4583"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1981200" y="2743201"/>
            <a:ext cx="7696200" cy="366254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6"/>
            </a:pPr>
            <a:r>
              <a:rPr lang="en-US" sz="1400" dirty="0">
                <a:solidFill>
                  <a:prstClr val="black"/>
                </a:solidFill>
                <a:latin typeface="Arial" charset="0"/>
              </a:rPr>
              <a:t>Convergence theorem guarantees that when the classes are linearly separable in the training set, perceptron will find that surface which separates the two classes correctly </a:t>
            </a:r>
          </a:p>
          <a:p>
            <a:pPr marL="342900" indent="-342900" fontAlgn="base">
              <a:spcBef>
                <a:spcPct val="0"/>
              </a:spcBef>
              <a:spcAft>
                <a:spcPct val="0"/>
              </a:spcAft>
              <a:buFont typeface="+mj-lt"/>
              <a:buAutoNum type="arabicPeriod" startAt="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
            </a:pPr>
            <a:r>
              <a:rPr lang="en-US" sz="1400" dirty="0">
                <a:solidFill>
                  <a:prstClr val="black"/>
                </a:solidFill>
                <a:latin typeface="Arial" charset="0"/>
              </a:rPr>
              <a:t>However, what we need is a perceptron which will correctly classify in test set. Not just training set</a:t>
            </a:r>
          </a:p>
          <a:p>
            <a:pPr marL="342900" indent="-342900" fontAlgn="base">
              <a:spcBef>
                <a:spcPct val="0"/>
              </a:spcBef>
              <a:spcAft>
                <a:spcPct val="0"/>
              </a:spcAft>
              <a:buFont typeface="+mj-lt"/>
              <a:buAutoNum type="arabicPeriod" startAt="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
            </a:pPr>
            <a:r>
              <a:rPr lang="en-US" sz="1400" dirty="0">
                <a:solidFill>
                  <a:prstClr val="black"/>
                </a:solidFill>
                <a:latin typeface="Arial" charset="0"/>
              </a:rPr>
              <a:t>The perceptron algorithm does not guarantee it will be able to separate the two classes correctly even when the classes are linearly separable</a:t>
            </a:r>
          </a:p>
          <a:p>
            <a:pPr marL="342900" indent="-342900" fontAlgn="base">
              <a:spcBef>
                <a:spcPct val="0"/>
              </a:spcBef>
              <a:spcAft>
                <a:spcPct val="0"/>
              </a:spcAft>
              <a:buFont typeface="+mj-lt"/>
              <a:buAutoNum type="arabicPeriod" startAt="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
            </a:pPr>
            <a:r>
              <a:rPr lang="en-US" sz="1400" dirty="0">
                <a:solidFill>
                  <a:prstClr val="black"/>
                </a:solidFill>
                <a:latin typeface="Arial" charset="0"/>
              </a:rPr>
              <a:t>Why? Because it does not look for an optimal plane. It stops the moment it finds the separator plane (</a:t>
            </a:r>
            <a:r>
              <a:rPr lang="en-US" sz="1400" dirty="0" err="1">
                <a:solidFill>
                  <a:prstClr val="black"/>
                </a:solidFill>
                <a:latin typeface="Arial" charset="0"/>
              </a:rPr>
              <a:t>a.k.a</a:t>
            </a:r>
            <a:r>
              <a:rPr lang="en-US" sz="1400" dirty="0">
                <a:solidFill>
                  <a:prstClr val="black"/>
                </a:solidFill>
                <a:latin typeface="Arial" charset="0"/>
              </a:rPr>
              <a:t> </a:t>
            </a:r>
            <a:r>
              <a:rPr lang="en-US" sz="1400" dirty="0" err="1">
                <a:solidFill>
                  <a:prstClr val="black"/>
                </a:solidFill>
                <a:latin typeface="Arial" charset="0"/>
              </a:rPr>
              <a:t>dichotomizer</a:t>
            </a:r>
            <a:r>
              <a:rPr lang="en-US" sz="1400" dirty="0">
                <a:solidFill>
                  <a:prstClr val="black"/>
                </a:solidFill>
                <a:latin typeface="Arial" charset="0"/>
              </a:rPr>
              <a:t>). </a:t>
            </a:r>
          </a:p>
          <a:p>
            <a:pPr marL="342900" indent="-342900" fontAlgn="base">
              <a:spcBef>
                <a:spcPct val="0"/>
              </a:spcBef>
              <a:spcAft>
                <a:spcPct val="0"/>
              </a:spcAft>
              <a:buFont typeface="+mj-lt"/>
              <a:buAutoNum type="arabicPeriod" startAt="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
            </a:pPr>
            <a:r>
              <a:rPr lang="en-US" sz="1400" dirty="0">
                <a:solidFill>
                  <a:prstClr val="black"/>
                </a:solidFill>
                <a:latin typeface="Arial" charset="0"/>
              </a:rPr>
              <a:t>Since the planes, are passing very close to the data points in the training set, it may not perform well in test set where the distribution of the data will be different</a:t>
            </a:r>
          </a:p>
          <a:p>
            <a:pPr fontAlgn="base">
              <a:spcBef>
                <a:spcPct val="0"/>
              </a:spcBef>
              <a:spcAft>
                <a:spcPct val="0"/>
              </a:spcAft>
            </a:pPr>
            <a:endParaRPr lang="en-US" dirty="0">
              <a:solidFill>
                <a:prstClr val="black">
                  <a:lumMod val="50000"/>
                  <a:lumOff val="50000"/>
                </a:prstClr>
              </a:solidFill>
              <a:latin typeface="Arial" charset="0"/>
            </a:endParaRPr>
          </a:p>
        </p:txBody>
      </p:sp>
      <p:pic>
        <p:nvPicPr>
          <p:cNvPr id="4" name="Picture 3">
            <a:extLst>
              <a:ext uri="{FF2B5EF4-FFF2-40B4-BE49-F238E27FC236}">
                <a16:creationId xmlns:a16="http://schemas.microsoft.com/office/drawing/2014/main" id="{2C3EDEC6-284A-4AC6-A078-2E9D8B5A6A7A}"/>
              </a:ext>
            </a:extLst>
          </p:cNvPr>
          <p:cNvPicPr>
            <a:picLocks noChangeAspect="1"/>
          </p:cNvPicPr>
          <p:nvPr/>
        </p:nvPicPr>
        <p:blipFill>
          <a:blip r:embed="rId2"/>
          <a:stretch>
            <a:fillRect/>
          </a:stretch>
        </p:blipFill>
        <p:spPr>
          <a:xfrm>
            <a:off x="2140991" y="1151034"/>
            <a:ext cx="5176458" cy="1559949"/>
          </a:xfrm>
          <a:prstGeom prst="rect">
            <a:avLst/>
          </a:prstGeom>
        </p:spPr>
      </p:pic>
      <p:grpSp>
        <p:nvGrpSpPr>
          <p:cNvPr id="21" name="Group 20">
            <a:extLst>
              <a:ext uri="{FF2B5EF4-FFF2-40B4-BE49-F238E27FC236}">
                <a16:creationId xmlns:a16="http://schemas.microsoft.com/office/drawing/2014/main" id="{58A23631-A2CE-4108-A107-7D44297AF5EF}"/>
              </a:ext>
            </a:extLst>
          </p:cNvPr>
          <p:cNvGrpSpPr/>
          <p:nvPr/>
        </p:nvGrpSpPr>
        <p:grpSpPr>
          <a:xfrm>
            <a:off x="7574318" y="1066800"/>
            <a:ext cx="2105354" cy="1568808"/>
            <a:chOff x="6200446" y="621399"/>
            <a:chExt cx="2590800" cy="2014210"/>
          </a:xfrm>
        </p:grpSpPr>
        <p:cxnSp>
          <p:nvCxnSpPr>
            <p:cNvPr id="5" name="Straight Connector 4">
              <a:extLst>
                <a:ext uri="{FF2B5EF4-FFF2-40B4-BE49-F238E27FC236}">
                  <a16:creationId xmlns:a16="http://schemas.microsoft.com/office/drawing/2014/main" id="{E90DAD92-C63E-4DF9-BF52-59670726F177}"/>
                </a:ext>
              </a:extLst>
            </p:cNvPr>
            <p:cNvCxnSpPr/>
            <p:nvPr/>
          </p:nvCxnSpPr>
          <p:spPr>
            <a:xfrm>
              <a:off x="6200446" y="730609"/>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C4841E15-C696-4592-8252-88F9D602C35A}"/>
                </a:ext>
              </a:extLst>
            </p:cNvPr>
            <p:cNvCxnSpPr>
              <a:cxnSpLocks/>
            </p:cNvCxnSpPr>
            <p:nvPr/>
          </p:nvCxnSpPr>
          <p:spPr>
            <a:xfrm flipH="1">
              <a:off x="6200446" y="2635609"/>
              <a:ext cx="2590800" cy="0"/>
            </a:xfrm>
            <a:prstGeom prst="line">
              <a:avLst/>
            </a:prstGeom>
          </p:spPr>
          <p:style>
            <a:lnRef idx="2">
              <a:schemeClr val="dk1"/>
            </a:lnRef>
            <a:fillRef idx="0">
              <a:schemeClr val="dk1"/>
            </a:fillRef>
            <a:effectRef idx="1">
              <a:schemeClr val="dk1"/>
            </a:effectRef>
            <a:fontRef idx="minor">
              <a:schemeClr val="tx1"/>
            </a:fontRef>
          </p:style>
        </p:cxnSp>
        <p:sp>
          <p:nvSpPr>
            <p:cNvPr id="7" name="Isosceles Triangle 6">
              <a:extLst>
                <a:ext uri="{FF2B5EF4-FFF2-40B4-BE49-F238E27FC236}">
                  <a16:creationId xmlns:a16="http://schemas.microsoft.com/office/drawing/2014/main" id="{6439D320-63B4-4031-BD6C-28333DD8EC7D}"/>
                </a:ext>
              </a:extLst>
            </p:cNvPr>
            <p:cNvSpPr/>
            <p:nvPr/>
          </p:nvSpPr>
          <p:spPr>
            <a:xfrm>
              <a:off x="7467600" y="121920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8" name="Isosceles Triangle 7">
              <a:extLst>
                <a:ext uri="{FF2B5EF4-FFF2-40B4-BE49-F238E27FC236}">
                  <a16:creationId xmlns:a16="http://schemas.microsoft.com/office/drawing/2014/main" id="{3FA69607-830C-4A47-B0CA-945BD95DED2C}"/>
                </a:ext>
              </a:extLst>
            </p:cNvPr>
            <p:cNvSpPr/>
            <p:nvPr/>
          </p:nvSpPr>
          <p:spPr>
            <a:xfrm>
              <a:off x="7086600" y="1325197"/>
              <a:ext cx="112876" cy="17621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 name="Isosceles Triangle 8">
              <a:extLst>
                <a:ext uri="{FF2B5EF4-FFF2-40B4-BE49-F238E27FC236}">
                  <a16:creationId xmlns:a16="http://schemas.microsoft.com/office/drawing/2014/main" id="{64CB8BEB-479C-44B9-BB0E-BB57744AB12B}"/>
                </a:ext>
              </a:extLst>
            </p:cNvPr>
            <p:cNvSpPr/>
            <p:nvPr/>
          </p:nvSpPr>
          <p:spPr>
            <a:xfrm>
              <a:off x="7724454" y="13716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 name="Isosceles Triangle 9">
              <a:extLst>
                <a:ext uri="{FF2B5EF4-FFF2-40B4-BE49-F238E27FC236}">
                  <a16:creationId xmlns:a16="http://schemas.microsoft.com/office/drawing/2014/main" id="{EB68AA97-14CA-41FB-A25B-FC22BCF4FE52}"/>
                </a:ext>
              </a:extLst>
            </p:cNvPr>
            <p:cNvSpPr/>
            <p:nvPr/>
          </p:nvSpPr>
          <p:spPr>
            <a:xfrm>
              <a:off x="8229608" y="12954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1" name="Isosceles Triangle 10">
              <a:extLst>
                <a:ext uri="{FF2B5EF4-FFF2-40B4-BE49-F238E27FC236}">
                  <a16:creationId xmlns:a16="http://schemas.microsoft.com/office/drawing/2014/main" id="{EDF41A52-BE4C-4F39-A1F7-2EE71534CE90}"/>
                </a:ext>
              </a:extLst>
            </p:cNvPr>
            <p:cNvSpPr/>
            <p:nvPr/>
          </p:nvSpPr>
          <p:spPr>
            <a:xfrm>
              <a:off x="7772400" y="18288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2" name="Isosceles Triangle 11">
              <a:extLst>
                <a:ext uri="{FF2B5EF4-FFF2-40B4-BE49-F238E27FC236}">
                  <a16:creationId xmlns:a16="http://schemas.microsoft.com/office/drawing/2014/main" id="{A0248797-E092-40F1-BA6F-482FBE0FB696}"/>
                </a:ext>
              </a:extLst>
            </p:cNvPr>
            <p:cNvSpPr/>
            <p:nvPr/>
          </p:nvSpPr>
          <p:spPr>
            <a:xfrm>
              <a:off x="7391400" y="170529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13" name="Oval 12">
              <a:extLst>
                <a:ext uri="{FF2B5EF4-FFF2-40B4-BE49-F238E27FC236}">
                  <a16:creationId xmlns:a16="http://schemas.microsoft.com/office/drawing/2014/main" id="{8A96B7D9-FA3E-4DED-BBB3-4642A137DE23}"/>
                </a:ext>
              </a:extLst>
            </p:cNvPr>
            <p:cNvSpPr/>
            <p:nvPr/>
          </p:nvSpPr>
          <p:spPr>
            <a:xfrm>
              <a:off x="6784621" y="1654485"/>
              <a:ext cx="160897" cy="163025"/>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4" name="Oval 13">
              <a:extLst>
                <a:ext uri="{FF2B5EF4-FFF2-40B4-BE49-F238E27FC236}">
                  <a16:creationId xmlns:a16="http://schemas.microsoft.com/office/drawing/2014/main" id="{AA34B186-D686-49B3-84AE-9C8CBD6FBDFE}"/>
                </a:ext>
              </a:extLst>
            </p:cNvPr>
            <p:cNvSpPr/>
            <p:nvPr/>
          </p:nvSpPr>
          <p:spPr>
            <a:xfrm>
              <a:off x="6945519" y="19050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5" name="Oval 14">
              <a:extLst>
                <a:ext uri="{FF2B5EF4-FFF2-40B4-BE49-F238E27FC236}">
                  <a16:creationId xmlns:a16="http://schemas.microsoft.com/office/drawing/2014/main" id="{EFF8249B-BAE1-4DA6-BFF4-01BAB0ACC275}"/>
                </a:ext>
              </a:extLst>
            </p:cNvPr>
            <p:cNvSpPr/>
            <p:nvPr/>
          </p:nvSpPr>
          <p:spPr>
            <a:xfrm>
              <a:off x="7239007" y="2269735"/>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6" name="Oval 15">
              <a:extLst>
                <a:ext uri="{FF2B5EF4-FFF2-40B4-BE49-F238E27FC236}">
                  <a16:creationId xmlns:a16="http://schemas.microsoft.com/office/drawing/2014/main" id="{AAF8F9DA-6AD5-4C31-9896-95654F32EA52}"/>
                </a:ext>
              </a:extLst>
            </p:cNvPr>
            <p:cNvSpPr/>
            <p:nvPr/>
          </p:nvSpPr>
          <p:spPr>
            <a:xfrm>
              <a:off x="6781807" y="22098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7" name="Oval 16">
              <a:extLst>
                <a:ext uri="{FF2B5EF4-FFF2-40B4-BE49-F238E27FC236}">
                  <a16:creationId xmlns:a16="http://schemas.microsoft.com/office/drawing/2014/main" id="{40865399-C9B4-45AA-B6ED-6EE6F380F1F9}"/>
                </a:ext>
              </a:extLst>
            </p:cNvPr>
            <p:cNvSpPr/>
            <p:nvPr/>
          </p:nvSpPr>
          <p:spPr>
            <a:xfrm>
              <a:off x="6496786" y="205740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8" name="Oval 17">
              <a:extLst>
                <a:ext uri="{FF2B5EF4-FFF2-40B4-BE49-F238E27FC236}">
                  <a16:creationId xmlns:a16="http://schemas.microsoft.com/office/drawing/2014/main" id="{1E999D33-42A0-4318-9A4C-7D6687AC4E10}"/>
                </a:ext>
              </a:extLst>
            </p:cNvPr>
            <p:cNvSpPr/>
            <p:nvPr/>
          </p:nvSpPr>
          <p:spPr>
            <a:xfrm>
              <a:off x="6513748" y="17526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19" name="Straight Connector 18">
              <a:extLst>
                <a:ext uri="{FF2B5EF4-FFF2-40B4-BE49-F238E27FC236}">
                  <a16:creationId xmlns:a16="http://schemas.microsoft.com/office/drawing/2014/main" id="{E2A252AE-C27B-4807-97F7-123164AD3888}"/>
                </a:ext>
              </a:extLst>
            </p:cNvPr>
            <p:cNvCxnSpPr>
              <a:cxnSpLocks/>
            </p:cNvCxnSpPr>
            <p:nvPr/>
          </p:nvCxnSpPr>
          <p:spPr>
            <a:xfrm>
              <a:off x="6890557" y="1057275"/>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B50A847-74A8-40EF-AE42-E37D738B1F7E}"/>
                </a:ext>
              </a:extLst>
            </p:cNvPr>
            <p:cNvSpPr txBox="1"/>
            <p:nvPr/>
          </p:nvSpPr>
          <p:spPr>
            <a:xfrm>
              <a:off x="7309562" y="621399"/>
              <a:ext cx="908749" cy="335884"/>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Test</a:t>
              </a:r>
            </a:p>
          </p:txBody>
        </p:sp>
      </p:grpSp>
    </p:spTree>
    <p:extLst>
      <p:ext uri="{BB962C8B-B14F-4D97-AF65-F5344CB8AC3E}">
        <p14:creationId xmlns:p14="http://schemas.microsoft.com/office/powerpoint/2010/main" val="3349360547"/>
      </p:ext>
    </p:extLst>
  </p:cSld>
  <p:clrMapOvr>
    <a:masterClrMapping/>
  </p:clrMapOvr>
  <p:transition spd="med">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1701239" y="3697701"/>
            <a:ext cx="7924799" cy="3447098"/>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11"/>
            </a:pPr>
            <a:r>
              <a:rPr lang="en-US" sz="1400" dirty="0">
                <a:solidFill>
                  <a:prstClr val="black"/>
                </a:solidFill>
                <a:latin typeface="Arial" charset="0"/>
              </a:rPr>
              <a:t>Formally the properties of data is</a:t>
            </a:r>
          </a:p>
          <a:p>
            <a:pPr marL="342900" indent="-342900" fontAlgn="base">
              <a:spcBef>
                <a:spcPct val="0"/>
              </a:spcBef>
              <a:spcAft>
                <a:spcPct val="0"/>
              </a:spcAft>
              <a:buFont typeface="+mj-lt"/>
              <a:buAutoNum type="arabicPeriod" startAt="11"/>
            </a:pPr>
            <a:endParaRPr lang="en-US" sz="1400" dirty="0">
              <a:solidFill>
                <a:prstClr val="black"/>
              </a:solidFill>
              <a:latin typeface="Arial" charset="0"/>
            </a:endParaRPr>
          </a:p>
          <a:p>
            <a:pPr fontAlgn="base">
              <a:spcBef>
                <a:spcPct val="0"/>
              </a:spcBef>
              <a:spcAft>
                <a:spcPct val="0"/>
              </a:spcAft>
            </a:pPr>
            <a:r>
              <a:rPr lang="en-US" sz="1400" dirty="0">
                <a:solidFill>
                  <a:prstClr val="black"/>
                </a:solidFill>
                <a:latin typeface="Arial" charset="0"/>
              </a:rPr>
              <a:t>       Given D = { (xi , </a:t>
            </a:r>
            <a:r>
              <a:rPr lang="en-US" sz="1400" dirty="0" err="1">
                <a:solidFill>
                  <a:prstClr val="black"/>
                </a:solidFill>
                <a:latin typeface="Arial" charset="0"/>
              </a:rPr>
              <a:t>yi</a:t>
            </a:r>
            <a:r>
              <a:rPr lang="en-US" sz="1400" dirty="0">
                <a:solidFill>
                  <a:prstClr val="black"/>
                </a:solidFill>
                <a:latin typeface="Arial" charset="0"/>
              </a:rPr>
              <a:t>) / xi E </a:t>
            </a:r>
            <a:r>
              <a:rPr lang="en-US" sz="1400" dirty="0" err="1">
                <a:solidFill>
                  <a:prstClr val="black"/>
                </a:solidFill>
                <a:latin typeface="Arial" charset="0"/>
              </a:rPr>
              <a:t>R^n</a:t>
            </a:r>
            <a:r>
              <a:rPr lang="en-US" sz="1400" dirty="0">
                <a:solidFill>
                  <a:prstClr val="black"/>
                </a:solidFill>
                <a:latin typeface="Arial" charset="0"/>
              </a:rPr>
              <a:t> ,  </a:t>
            </a:r>
            <a:r>
              <a:rPr lang="en-US" sz="1400" dirty="0" err="1">
                <a:solidFill>
                  <a:prstClr val="black"/>
                </a:solidFill>
                <a:latin typeface="Arial" charset="0"/>
              </a:rPr>
              <a:t>yi</a:t>
            </a:r>
            <a:r>
              <a:rPr lang="en-US" sz="1400" dirty="0">
                <a:solidFill>
                  <a:prstClr val="black"/>
                </a:solidFill>
                <a:latin typeface="Arial" charset="0"/>
              </a:rPr>
              <a:t> E {-1 , +1}} for </a:t>
            </a:r>
            <a:r>
              <a:rPr lang="en-US" sz="1400" dirty="0" err="1">
                <a:solidFill>
                  <a:prstClr val="black"/>
                </a:solidFill>
                <a:latin typeface="Arial" charset="0"/>
              </a:rPr>
              <a:t>i</a:t>
            </a:r>
            <a:r>
              <a:rPr lang="en-US" sz="1400" dirty="0">
                <a:solidFill>
                  <a:prstClr val="black"/>
                </a:solidFill>
                <a:latin typeface="Arial" charset="0"/>
              </a:rPr>
              <a:t> = 1  to m         Note “E” means “belongs to”</a:t>
            </a:r>
          </a:p>
          <a:p>
            <a:pPr fontAlgn="base">
              <a:spcBef>
                <a:spcPct val="0"/>
              </a:spcBef>
              <a:spcAft>
                <a:spcPct val="0"/>
              </a:spcAft>
            </a:pPr>
            <a:r>
              <a:rPr lang="en-US" sz="1400" dirty="0">
                <a:solidFill>
                  <a:prstClr val="black"/>
                </a:solidFill>
                <a:latin typeface="Arial" charset="0"/>
              </a:rPr>
              <a:t>   </a:t>
            </a:r>
          </a:p>
          <a:p>
            <a:pPr fontAlgn="base">
              <a:spcBef>
                <a:spcPct val="0"/>
              </a:spcBef>
              <a:spcAft>
                <a:spcPct val="0"/>
              </a:spcAft>
            </a:pPr>
            <a:r>
              <a:rPr lang="en-US" sz="1400" dirty="0">
                <a:solidFill>
                  <a:prstClr val="black"/>
                </a:solidFill>
                <a:latin typeface="Arial" charset="0"/>
              </a:rPr>
              <a:t>       Given xi, </a:t>
            </a:r>
            <a:r>
              <a:rPr lang="en-US" sz="1400" dirty="0" err="1">
                <a:solidFill>
                  <a:prstClr val="black"/>
                </a:solidFill>
                <a:latin typeface="Arial" charset="0"/>
              </a:rPr>
              <a:t>yi</a:t>
            </a:r>
            <a:r>
              <a:rPr lang="en-US" sz="1400" dirty="0">
                <a:solidFill>
                  <a:prstClr val="black"/>
                </a:solidFill>
                <a:latin typeface="Arial" charset="0"/>
              </a:rPr>
              <a:t> in a data set D, xi being defined with real values in “n” dimensions, corresponding</a:t>
            </a:r>
          </a:p>
          <a:p>
            <a:pPr fontAlgn="base">
              <a:spcBef>
                <a:spcPct val="0"/>
              </a:spcBef>
              <a:spcAft>
                <a:spcPct val="0"/>
              </a:spcAft>
            </a:pPr>
            <a:r>
              <a:rPr lang="en-US" sz="1400" dirty="0">
                <a:solidFill>
                  <a:prstClr val="black"/>
                </a:solidFill>
                <a:latin typeface="Arial" charset="0"/>
              </a:rPr>
              <a:t>       </a:t>
            </a:r>
            <a:r>
              <a:rPr lang="en-US" sz="1400" dirty="0" err="1">
                <a:solidFill>
                  <a:prstClr val="black"/>
                </a:solidFill>
                <a:latin typeface="Arial" charset="0"/>
              </a:rPr>
              <a:t>yi</a:t>
            </a:r>
            <a:r>
              <a:rPr lang="en-US" sz="1400" dirty="0">
                <a:solidFill>
                  <a:prstClr val="black"/>
                </a:solidFill>
                <a:latin typeface="Arial" charset="0"/>
              </a:rPr>
              <a:t> (label) is assigned value -1 for data belonging to one class and  +1 to data belonging to\</a:t>
            </a:r>
          </a:p>
          <a:p>
            <a:pPr fontAlgn="base">
              <a:spcBef>
                <a:spcPct val="0"/>
              </a:spcBef>
              <a:spcAft>
                <a:spcPct val="0"/>
              </a:spcAft>
            </a:pPr>
            <a:r>
              <a:rPr lang="en-US" sz="1400" dirty="0">
                <a:solidFill>
                  <a:prstClr val="black"/>
                </a:solidFill>
                <a:latin typeface="Arial" charset="0"/>
              </a:rPr>
              <a:t>       the other class</a:t>
            </a:r>
          </a:p>
          <a:p>
            <a:pPr marL="342900" indent="-342900" fontAlgn="base">
              <a:spcBef>
                <a:spcPct val="0"/>
              </a:spcBef>
              <a:spcAft>
                <a:spcPct val="0"/>
              </a:spcAft>
              <a:buFont typeface="+mj-lt"/>
              <a:buAutoNum type="arabicPeriod" startAt="1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2"/>
            </a:pPr>
            <a:r>
              <a:rPr lang="en-US" sz="1400" dirty="0">
                <a:solidFill>
                  <a:prstClr val="black"/>
                </a:solidFill>
                <a:latin typeface="Arial" charset="0"/>
              </a:rPr>
              <a:t>With the formal definition of the data, </a:t>
            </a:r>
            <a:r>
              <a:rPr lang="en-US" sz="1400" u="sng" dirty="0">
                <a:solidFill>
                  <a:prstClr val="black"/>
                </a:solidFill>
                <a:latin typeface="Arial" charset="0"/>
              </a:rPr>
              <a:t>the objective is to find a plane which will segregate the two classes such that all -1 lie on one side and all +1 lie on the other and keep maximum margins on both sides (to ensure it performs equally well in unseen data)</a:t>
            </a:r>
          </a:p>
          <a:p>
            <a:pPr marL="342900" indent="-342900" fontAlgn="base">
              <a:spcBef>
                <a:spcPct val="0"/>
              </a:spcBef>
              <a:spcAft>
                <a:spcPct val="0"/>
              </a:spcAft>
              <a:buFont typeface="+mj-lt"/>
              <a:buAutoNum type="arabicPeriod" startAt="1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2"/>
            </a:pPr>
            <a:endParaRPr lang="en-US" sz="1400" dirty="0">
              <a:solidFill>
                <a:prstClr val="black"/>
              </a:solidFill>
              <a:latin typeface="Arial" charset="0"/>
            </a:endParaRPr>
          </a:p>
          <a:p>
            <a:pPr fontAlgn="base">
              <a:spcBef>
                <a:spcPct val="0"/>
              </a:spcBef>
              <a:spcAft>
                <a:spcPct val="0"/>
              </a:spcAft>
            </a:pPr>
            <a:endParaRPr lang="en-US" dirty="0">
              <a:solidFill>
                <a:prstClr val="black">
                  <a:lumMod val="50000"/>
                  <a:lumOff val="50000"/>
                </a:prstClr>
              </a:solidFill>
              <a:latin typeface="Arial" charset="0"/>
            </a:endParaRPr>
          </a:p>
        </p:txBody>
      </p:sp>
      <p:grpSp>
        <p:nvGrpSpPr>
          <p:cNvPr id="2" name="Group 1">
            <a:extLst>
              <a:ext uri="{FF2B5EF4-FFF2-40B4-BE49-F238E27FC236}">
                <a16:creationId xmlns:a16="http://schemas.microsoft.com/office/drawing/2014/main" id="{82672CF4-25D2-4BA6-9655-BD5B9022E286}"/>
              </a:ext>
            </a:extLst>
          </p:cNvPr>
          <p:cNvGrpSpPr/>
          <p:nvPr/>
        </p:nvGrpSpPr>
        <p:grpSpPr>
          <a:xfrm>
            <a:off x="4267200" y="1295400"/>
            <a:ext cx="2257754" cy="2209800"/>
            <a:chOff x="4419600" y="685800"/>
            <a:chExt cx="2257754" cy="2209800"/>
          </a:xfrm>
        </p:grpSpPr>
        <p:cxnSp>
          <p:nvCxnSpPr>
            <p:cNvPr id="5" name="Straight Connector 4">
              <a:extLst>
                <a:ext uri="{FF2B5EF4-FFF2-40B4-BE49-F238E27FC236}">
                  <a16:creationId xmlns:a16="http://schemas.microsoft.com/office/drawing/2014/main" id="{E90DAD92-C63E-4DF9-BF52-59670726F177}"/>
                </a:ext>
              </a:extLst>
            </p:cNvPr>
            <p:cNvCxnSpPr/>
            <p:nvPr/>
          </p:nvCxnSpPr>
          <p:spPr>
            <a:xfrm>
              <a:off x="4572000" y="1075660"/>
              <a:ext cx="0" cy="1483748"/>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C4841E15-C696-4592-8252-88F9D602C35A}"/>
                </a:ext>
              </a:extLst>
            </p:cNvPr>
            <p:cNvCxnSpPr>
              <a:cxnSpLocks/>
            </p:cNvCxnSpPr>
            <p:nvPr/>
          </p:nvCxnSpPr>
          <p:spPr>
            <a:xfrm flipH="1">
              <a:off x="4572000" y="2559408"/>
              <a:ext cx="2105354" cy="0"/>
            </a:xfrm>
            <a:prstGeom prst="line">
              <a:avLst/>
            </a:prstGeom>
          </p:spPr>
          <p:style>
            <a:lnRef idx="2">
              <a:schemeClr val="dk1"/>
            </a:lnRef>
            <a:fillRef idx="0">
              <a:schemeClr val="dk1"/>
            </a:fillRef>
            <a:effectRef idx="1">
              <a:schemeClr val="dk1"/>
            </a:effectRef>
            <a:fontRef idx="minor">
              <a:schemeClr val="tx1"/>
            </a:fontRef>
          </p:style>
        </p:cxnSp>
        <p:sp>
          <p:nvSpPr>
            <p:cNvPr id="7" name="Isosceles Triangle 6">
              <a:extLst>
                <a:ext uri="{FF2B5EF4-FFF2-40B4-BE49-F238E27FC236}">
                  <a16:creationId xmlns:a16="http://schemas.microsoft.com/office/drawing/2014/main" id="{6439D320-63B4-4031-BD6C-28333DD8EC7D}"/>
                </a:ext>
              </a:extLst>
            </p:cNvPr>
            <p:cNvSpPr/>
            <p:nvPr/>
          </p:nvSpPr>
          <p:spPr>
            <a:xfrm>
              <a:off x="5601724" y="1456213"/>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8" name="Isosceles Triangle 7">
              <a:extLst>
                <a:ext uri="{FF2B5EF4-FFF2-40B4-BE49-F238E27FC236}">
                  <a16:creationId xmlns:a16="http://schemas.microsoft.com/office/drawing/2014/main" id="{3FA69607-830C-4A47-B0CA-945BD95DED2C}"/>
                </a:ext>
              </a:extLst>
            </p:cNvPr>
            <p:cNvSpPr/>
            <p:nvPr/>
          </p:nvSpPr>
          <p:spPr>
            <a:xfrm>
              <a:off x="5292113" y="1538767"/>
              <a:ext cx="91726" cy="13725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 name="Isosceles Triangle 8">
              <a:extLst>
                <a:ext uri="{FF2B5EF4-FFF2-40B4-BE49-F238E27FC236}">
                  <a16:creationId xmlns:a16="http://schemas.microsoft.com/office/drawing/2014/main" id="{64CB8BEB-479C-44B9-BB0E-BB57744AB12B}"/>
                </a:ext>
              </a:extLst>
            </p:cNvPr>
            <p:cNvSpPr/>
            <p:nvPr/>
          </p:nvSpPr>
          <p:spPr>
            <a:xfrm>
              <a:off x="5810450" y="1574910"/>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 name="Isosceles Triangle 9">
              <a:extLst>
                <a:ext uri="{FF2B5EF4-FFF2-40B4-BE49-F238E27FC236}">
                  <a16:creationId xmlns:a16="http://schemas.microsoft.com/office/drawing/2014/main" id="{EB68AA97-14CA-41FB-A25B-FC22BCF4FE52}"/>
                </a:ext>
              </a:extLst>
            </p:cNvPr>
            <p:cNvSpPr/>
            <p:nvPr/>
          </p:nvSpPr>
          <p:spPr>
            <a:xfrm>
              <a:off x="6220952" y="1515560"/>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1" name="Isosceles Triangle 10">
              <a:extLst>
                <a:ext uri="{FF2B5EF4-FFF2-40B4-BE49-F238E27FC236}">
                  <a16:creationId xmlns:a16="http://schemas.microsoft.com/office/drawing/2014/main" id="{EDF41A52-BE4C-4F39-A1F7-2EE71534CE90}"/>
                </a:ext>
              </a:extLst>
            </p:cNvPr>
            <p:cNvSpPr/>
            <p:nvPr/>
          </p:nvSpPr>
          <p:spPr>
            <a:xfrm>
              <a:off x="5849412" y="1931010"/>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2" name="Isosceles Triangle 11">
              <a:extLst>
                <a:ext uri="{FF2B5EF4-FFF2-40B4-BE49-F238E27FC236}">
                  <a16:creationId xmlns:a16="http://schemas.microsoft.com/office/drawing/2014/main" id="{A0248797-E092-40F1-BA6F-482FBE0FB696}"/>
                </a:ext>
              </a:extLst>
            </p:cNvPr>
            <p:cNvSpPr/>
            <p:nvPr/>
          </p:nvSpPr>
          <p:spPr>
            <a:xfrm>
              <a:off x="5539801" y="1834811"/>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13" name="Oval 12">
              <a:extLst>
                <a:ext uri="{FF2B5EF4-FFF2-40B4-BE49-F238E27FC236}">
                  <a16:creationId xmlns:a16="http://schemas.microsoft.com/office/drawing/2014/main" id="{8A96B7D9-FA3E-4DED-BBB3-4642A137DE23}"/>
                </a:ext>
              </a:extLst>
            </p:cNvPr>
            <p:cNvSpPr/>
            <p:nvPr/>
          </p:nvSpPr>
          <p:spPr>
            <a:xfrm>
              <a:off x="5046717" y="1795241"/>
              <a:ext cx="130749" cy="126975"/>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4" name="Oval 13">
              <a:extLst>
                <a:ext uri="{FF2B5EF4-FFF2-40B4-BE49-F238E27FC236}">
                  <a16:creationId xmlns:a16="http://schemas.microsoft.com/office/drawing/2014/main" id="{AA34B186-D686-49B3-84AE-9C8CBD6FBDFE}"/>
                </a:ext>
              </a:extLst>
            </p:cNvPr>
            <p:cNvSpPr/>
            <p:nvPr/>
          </p:nvSpPr>
          <p:spPr>
            <a:xfrm>
              <a:off x="5177467" y="1990363"/>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5" name="Oval 14">
              <a:extLst>
                <a:ext uri="{FF2B5EF4-FFF2-40B4-BE49-F238E27FC236}">
                  <a16:creationId xmlns:a16="http://schemas.microsoft.com/office/drawing/2014/main" id="{EFF8249B-BAE1-4DA6-BFF4-01BAB0ACC275}"/>
                </a:ext>
              </a:extLst>
            </p:cNvPr>
            <p:cNvSpPr/>
            <p:nvPr/>
          </p:nvSpPr>
          <p:spPr>
            <a:xfrm>
              <a:off x="5415964" y="2274441"/>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6" name="Oval 15">
              <a:extLst>
                <a:ext uri="{FF2B5EF4-FFF2-40B4-BE49-F238E27FC236}">
                  <a16:creationId xmlns:a16="http://schemas.microsoft.com/office/drawing/2014/main" id="{AAF8F9DA-6AD5-4C31-9896-95654F32EA52}"/>
                </a:ext>
              </a:extLst>
            </p:cNvPr>
            <p:cNvSpPr/>
            <p:nvPr/>
          </p:nvSpPr>
          <p:spPr>
            <a:xfrm>
              <a:off x="5044431" y="2227762"/>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7" name="Oval 16">
              <a:extLst>
                <a:ext uri="{FF2B5EF4-FFF2-40B4-BE49-F238E27FC236}">
                  <a16:creationId xmlns:a16="http://schemas.microsoft.com/office/drawing/2014/main" id="{40865399-C9B4-45AA-B6ED-6EE6F380F1F9}"/>
                </a:ext>
              </a:extLst>
            </p:cNvPr>
            <p:cNvSpPr/>
            <p:nvPr/>
          </p:nvSpPr>
          <p:spPr>
            <a:xfrm>
              <a:off x="4812815" y="2109059"/>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8" name="Oval 17">
              <a:extLst>
                <a:ext uri="{FF2B5EF4-FFF2-40B4-BE49-F238E27FC236}">
                  <a16:creationId xmlns:a16="http://schemas.microsoft.com/office/drawing/2014/main" id="{1E999D33-42A0-4318-9A4C-7D6687AC4E10}"/>
                </a:ext>
              </a:extLst>
            </p:cNvPr>
            <p:cNvSpPr/>
            <p:nvPr/>
          </p:nvSpPr>
          <p:spPr>
            <a:xfrm>
              <a:off x="4826599" y="1871663"/>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19" name="Straight Connector 18">
              <a:extLst>
                <a:ext uri="{FF2B5EF4-FFF2-40B4-BE49-F238E27FC236}">
                  <a16:creationId xmlns:a16="http://schemas.microsoft.com/office/drawing/2014/main" id="{E2A252AE-C27B-4807-97F7-123164AD3888}"/>
                </a:ext>
              </a:extLst>
            </p:cNvPr>
            <p:cNvCxnSpPr>
              <a:cxnSpLocks/>
            </p:cNvCxnSpPr>
            <p:nvPr/>
          </p:nvCxnSpPr>
          <p:spPr>
            <a:xfrm>
              <a:off x="4419600" y="685800"/>
              <a:ext cx="1600200" cy="22098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40880479"/>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763478" y="1192567"/>
            <a:ext cx="8229600" cy="5546134"/>
          </a:xfrm>
        </p:spPr>
        <p:txBody>
          <a:bodyPr>
            <a:spAutoFit/>
          </a:bodyPr>
          <a:lstStyle/>
          <a:p>
            <a:pPr marL="342900" indent="-342900">
              <a:buFont typeface="+mj-lt"/>
              <a:buAutoNum type="alphaLcPeriod" startAt="4"/>
            </a:pPr>
            <a:r>
              <a:rPr lang="en-IN" sz="1600" dirty="0"/>
              <a:t>Coefficient of relation - Pearson’s coefficient  p(</a:t>
            </a:r>
            <a:r>
              <a:rPr lang="en-IN" sz="1600" dirty="0" err="1"/>
              <a:t>x,y</a:t>
            </a:r>
            <a:r>
              <a:rPr lang="en-IN" sz="1600" dirty="0"/>
              <a:t>) = </a:t>
            </a:r>
            <a:r>
              <a:rPr lang="en-IN" sz="1600" dirty="0" err="1"/>
              <a:t>Cov</a:t>
            </a:r>
            <a:r>
              <a:rPr lang="en-IN" sz="1600" dirty="0"/>
              <a:t>(</a:t>
            </a:r>
            <a:r>
              <a:rPr lang="en-IN" sz="1600" dirty="0" err="1"/>
              <a:t>x,y</a:t>
            </a:r>
            <a:r>
              <a:rPr lang="en-IN" sz="1600" dirty="0"/>
              <a:t>) / ( </a:t>
            </a:r>
            <a:r>
              <a:rPr lang="en-IN" sz="1600" dirty="0" err="1"/>
              <a:t>stnd</a:t>
            </a:r>
            <a:r>
              <a:rPr lang="en-IN" sz="1600" dirty="0"/>
              <a:t> Dev (x) X </a:t>
            </a:r>
            <a:r>
              <a:rPr lang="en-IN" sz="1600" dirty="0" err="1"/>
              <a:t>stnd</a:t>
            </a:r>
            <a:r>
              <a:rPr lang="en-IN" sz="1600" dirty="0"/>
              <a:t> Dev (y) )</a:t>
            </a:r>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r>
              <a:rPr lang="en-IN" sz="1600" dirty="0">
                <a:solidFill>
                  <a:srgbClr val="FF0000"/>
                </a:solidFill>
              </a:rPr>
              <a:t>Generating linear model for cases where r is near 0, </a:t>
            </a:r>
            <a:r>
              <a:rPr lang="en-IN" sz="1600" dirty="0"/>
              <a:t>makes no sense. The model will not be reliable. For a given value of X, there can be many values of Y! Nonlinear models may be better in such cases</a:t>
            </a:r>
          </a:p>
        </p:txBody>
      </p:sp>
      <p:pic>
        <p:nvPicPr>
          <p:cNvPr id="306178" name="Picture 2" descr="http://www.ncbi.nlm.nih.gov/geo/img/r_pearson.png"/>
          <p:cNvPicPr>
            <a:picLocks noChangeAspect="1" noChangeArrowheads="1"/>
          </p:cNvPicPr>
          <p:nvPr/>
        </p:nvPicPr>
        <p:blipFill>
          <a:blip r:embed="rId3" cstate="print"/>
          <a:srcRect/>
          <a:stretch>
            <a:fillRect/>
          </a:stretch>
        </p:blipFill>
        <p:spPr bwMode="auto">
          <a:xfrm>
            <a:off x="3810000" y="1752601"/>
            <a:ext cx="2571750" cy="552451"/>
          </a:xfrm>
          <a:prstGeom prst="rect">
            <a:avLst/>
          </a:prstGeom>
          <a:noFill/>
        </p:spPr>
      </p:pic>
      <p:grpSp>
        <p:nvGrpSpPr>
          <p:cNvPr id="9" name="Group 8"/>
          <p:cNvGrpSpPr/>
          <p:nvPr/>
        </p:nvGrpSpPr>
        <p:grpSpPr>
          <a:xfrm>
            <a:off x="1828800" y="2652546"/>
            <a:ext cx="8305800" cy="2261002"/>
            <a:chOff x="457200" y="2652546"/>
            <a:chExt cx="8305800" cy="2261002"/>
          </a:xfrm>
        </p:grpSpPr>
        <p:pic>
          <p:nvPicPr>
            <p:cNvPr id="306180" name="Picture 4" descr="https://thesalience.files.wordpress.com/2013/06/picture1.png"/>
            <p:cNvPicPr>
              <a:picLocks noChangeAspect="1" noChangeArrowheads="1"/>
            </p:cNvPicPr>
            <p:nvPr/>
          </p:nvPicPr>
          <p:blipFill>
            <a:blip r:embed="rId4" cstate="print"/>
            <a:srcRect/>
            <a:stretch>
              <a:fillRect/>
            </a:stretch>
          </p:blipFill>
          <p:spPr bwMode="auto">
            <a:xfrm>
              <a:off x="457200" y="2808522"/>
              <a:ext cx="8305800" cy="2105026"/>
            </a:xfrm>
            <a:prstGeom prst="rect">
              <a:avLst/>
            </a:prstGeom>
            <a:noFill/>
          </p:spPr>
        </p:pic>
        <p:sp>
          <p:nvSpPr>
            <p:cNvPr id="6" name="TextBox 5"/>
            <p:cNvSpPr txBox="1"/>
            <p:nvPr/>
          </p:nvSpPr>
          <p:spPr>
            <a:xfrm>
              <a:off x="990600" y="2659800"/>
              <a:ext cx="1143000" cy="307777"/>
            </a:xfrm>
            <a:prstGeom prst="rect">
              <a:avLst/>
            </a:prstGeom>
            <a:noFill/>
          </p:spPr>
          <p:txBody>
            <a:bodyPr wrap="square" rtlCol="0">
              <a:spAutoFit/>
            </a:bodyPr>
            <a:lstStyle/>
            <a:p>
              <a:r>
                <a:rPr lang="en-IN" sz="1400" b="1" dirty="0"/>
                <a:t>r  is near 0</a:t>
              </a:r>
            </a:p>
          </p:txBody>
        </p:sp>
        <p:sp>
          <p:nvSpPr>
            <p:cNvPr id="7" name="TextBox 6"/>
            <p:cNvSpPr txBox="1"/>
            <p:nvPr/>
          </p:nvSpPr>
          <p:spPr>
            <a:xfrm>
              <a:off x="4408650" y="2652546"/>
              <a:ext cx="1306350" cy="307777"/>
            </a:xfrm>
            <a:prstGeom prst="rect">
              <a:avLst/>
            </a:prstGeom>
            <a:noFill/>
          </p:spPr>
          <p:txBody>
            <a:bodyPr wrap="square" rtlCol="0">
              <a:spAutoFit/>
            </a:bodyPr>
            <a:lstStyle/>
            <a:p>
              <a:r>
                <a:rPr lang="en-IN" sz="1400" b="1" dirty="0"/>
                <a:t>r  is near  -1</a:t>
              </a:r>
            </a:p>
          </p:txBody>
        </p:sp>
        <p:sp>
          <p:nvSpPr>
            <p:cNvPr id="8" name="TextBox 7"/>
            <p:cNvSpPr txBox="1"/>
            <p:nvPr/>
          </p:nvSpPr>
          <p:spPr>
            <a:xfrm>
              <a:off x="7130028" y="2659806"/>
              <a:ext cx="1306350" cy="307777"/>
            </a:xfrm>
            <a:prstGeom prst="rect">
              <a:avLst/>
            </a:prstGeom>
            <a:noFill/>
          </p:spPr>
          <p:txBody>
            <a:bodyPr wrap="square" rtlCol="0">
              <a:spAutoFit/>
            </a:bodyPr>
            <a:lstStyle/>
            <a:p>
              <a:r>
                <a:rPr lang="en-IN" sz="1400" b="1" dirty="0"/>
                <a:t>r  is near  +1</a:t>
              </a:r>
            </a:p>
          </p:txBody>
        </p:sp>
      </p:grpSp>
      <p:sp>
        <p:nvSpPr>
          <p:cNvPr id="10" name="Title 2"/>
          <p:cNvSpPr txBox="1">
            <a:spLocks/>
          </p:cNvSpPr>
          <p:nvPr/>
        </p:nvSpPr>
        <p:spPr>
          <a:xfrm>
            <a:off x="1560282" y="653130"/>
            <a:ext cx="8421918" cy="413670"/>
          </a:xfrm>
          <a:prstGeom prst="rect">
            <a:avLst/>
          </a:prstGeom>
        </p:spPr>
        <p:txBody>
          <a:bodyPr/>
          <a:lstStyle/>
          <a:p>
            <a:r>
              <a:rPr lang="en-IN" u="sng" dirty="0"/>
              <a:t>Linear Regression Models (Recap)</a:t>
            </a:r>
            <a:r>
              <a:rPr lang="en-IN" dirty="0"/>
              <a:t>	 -</a:t>
            </a:r>
          </a:p>
        </p:txBody>
      </p:sp>
    </p:spTree>
    <p:extLst>
      <p:ext uri="{BB962C8B-B14F-4D97-AF65-F5344CB8AC3E}">
        <p14:creationId xmlns:p14="http://schemas.microsoft.com/office/powerpoint/2010/main" val="4290010015"/>
      </p:ext>
    </p:extLst>
  </p:cSld>
  <p:clrMapOvr>
    <a:masterClrMapping/>
  </p:clrMapOvr>
  <p:transition spd="med">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45E23976-6F98-4B50-96D0-5D027CDB720E}"/>
              </a:ext>
            </a:extLst>
          </p:cNvPr>
          <p:cNvSpPr txBox="1"/>
          <p:nvPr/>
        </p:nvSpPr>
        <p:spPr>
          <a:xfrm>
            <a:off x="1219200" y="1261553"/>
            <a:ext cx="9448800" cy="2246769"/>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13"/>
            </a:pPr>
            <a:r>
              <a:rPr lang="en-US" sz="1400" dirty="0">
                <a:solidFill>
                  <a:prstClr val="black"/>
                </a:solidFill>
                <a:latin typeface="Arial" charset="0"/>
              </a:rPr>
              <a:t>The line makes all blue data points +1 and red ones -1 </a:t>
            </a:r>
          </a:p>
          <a:p>
            <a:pPr marL="342900" indent="-342900" fontAlgn="base">
              <a:spcBef>
                <a:spcPct val="0"/>
              </a:spcBef>
              <a:spcAft>
                <a:spcPct val="0"/>
              </a:spcAft>
              <a:buFont typeface="+mj-lt"/>
              <a:buAutoNum type="arabicPeriod" startAt="1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3"/>
            </a:pPr>
            <a:r>
              <a:rPr lang="en-US" sz="1400" dirty="0">
                <a:solidFill>
                  <a:prstClr val="black"/>
                </a:solidFill>
                <a:latin typeface="Arial" charset="0"/>
              </a:rPr>
              <a:t>Substitute (2,2) i.e. red in the equation (2 + 1*2  -5) returns – number</a:t>
            </a:r>
          </a:p>
          <a:p>
            <a:pPr marL="342900" indent="-342900" fontAlgn="base">
              <a:spcBef>
                <a:spcPct val="0"/>
              </a:spcBef>
              <a:spcAft>
                <a:spcPct val="0"/>
              </a:spcAft>
              <a:buFont typeface="+mj-lt"/>
              <a:buAutoNum type="arabicPeriod" startAt="1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3"/>
            </a:pPr>
            <a:r>
              <a:rPr lang="en-US" sz="1400" dirty="0">
                <a:solidFill>
                  <a:prstClr val="black"/>
                </a:solidFill>
                <a:latin typeface="Arial" charset="0"/>
              </a:rPr>
              <a:t>Similarly substitute 5,3 (blue) , ( 5 + 1*3 – 5) returns positive value.</a:t>
            </a:r>
          </a:p>
          <a:p>
            <a:pPr marL="342900" indent="-342900" fontAlgn="base">
              <a:spcBef>
                <a:spcPct val="0"/>
              </a:spcBef>
              <a:spcAft>
                <a:spcPct val="0"/>
              </a:spcAft>
              <a:buFont typeface="+mj-lt"/>
              <a:buAutoNum type="arabicPeriod" startAt="1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3"/>
            </a:pPr>
            <a:r>
              <a:rPr lang="en-US" sz="1400" dirty="0">
                <a:solidFill>
                  <a:prstClr val="black"/>
                </a:solidFill>
                <a:latin typeface="Arial" charset="0"/>
              </a:rPr>
              <a:t>All on right side are + and left –</a:t>
            </a:r>
            <a:r>
              <a:rPr lang="en-US" sz="1400" dirty="0" err="1">
                <a:solidFill>
                  <a:prstClr val="black"/>
                </a:solidFill>
                <a:latin typeface="Arial" charset="0"/>
              </a:rPr>
              <a:t>ve</a:t>
            </a:r>
            <a:r>
              <a:rPr lang="en-US" sz="1400" dirty="0">
                <a:solidFill>
                  <a:prstClr val="black"/>
                </a:solidFill>
                <a:latin typeface="Arial" charset="0"/>
              </a:rPr>
              <a:t>. A correct classification but the line is passing too close to data points!</a:t>
            </a:r>
          </a:p>
          <a:p>
            <a:pPr marL="342900" indent="-342900" fontAlgn="base">
              <a:spcBef>
                <a:spcPct val="0"/>
              </a:spcBef>
              <a:spcAft>
                <a:spcPct val="0"/>
              </a:spcAft>
              <a:buFont typeface="+mj-lt"/>
              <a:buAutoNum type="arabicPeriod" startAt="1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3"/>
            </a:pPr>
            <a:r>
              <a:rPr lang="en-US" sz="1400" dirty="0">
                <a:solidFill>
                  <a:prstClr val="black"/>
                </a:solidFill>
                <a:latin typeface="Arial" charset="0"/>
              </a:rPr>
              <a:t>There are infinite lines(each corresponding to a small change in the slope) possible that can cleanly separate the two classes of data points </a:t>
            </a:r>
          </a:p>
        </p:txBody>
      </p:sp>
      <p:sp>
        <p:nvSpPr>
          <p:cNvPr id="69" name="Isosceles Triangle 68">
            <a:extLst>
              <a:ext uri="{FF2B5EF4-FFF2-40B4-BE49-F238E27FC236}">
                <a16:creationId xmlns:a16="http://schemas.microsoft.com/office/drawing/2014/main" id="{F8F6ACD4-9970-4DA6-8724-1D9E4BDC8F13}"/>
              </a:ext>
            </a:extLst>
          </p:cNvPr>
          <p:cNvSpPr/>
          <p:nvPr/>
        </p:nvSpPr>
        <p:spPr>
          <a:xfrm>
            <a:off x="3289625" y="41898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0" name="Isosceles Triangle 69">
            <a:extLst>
              <a:ext uri="{FF2B5EF4-FFF2-40B4-BE49-F238E27FC236}">
                <a16:creationId xmlns:a16="http://schemas.microsoft.com/office/drawing/2014/main" id="{637335E5-58B7-4168-B564-865C905B3508}"/>
              </a:ext>
            </a:extLst>
          </p:cNvPr>
          <p:cNvSpPr/>
          <p:nvPr/>
        </p:nvSpPr>
        <p:spPr>
          <a:xfrm>
            <a:off x="3005738" y="4270756"/>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1" name="Isosceles Triangle 70">
            <a:extLst>
              <a:ext uri="{FF2B5EF4-FFF2-40B4-BE49-F238E27FC236}">
                <a16:creationId xmlns:a16="http://schemas.microsoft.com/office/drawing/2014/main" id="{A3E95B60-62F1-4D04-8A58-868A84284CA0}"/>
              </a:ext>
            </a:extLst>
          </p:cNvPr>
          <p:cNvSpPr/>
          <p:nvPr/>
        </p:nvSpPr>
        <p:spPr>
          <a:xfrm>
            <a:off x="3481010" y="43061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2" name="Isosceles Triangle 71">
            <a:extLst>
              <a:ext uri="{FF2B5EF4-FFF2-40B4-BE49-F238E27FC236}">
                <a16:creationId xmlns:a16="http://schemas.microsoft.com/office/drawing/2014/main" id="{BDF6C99F-516D-4347-8E12-0EC0A8F7545D}"/>
              </a:ext>
            </a:extLst>
          </p:cNvPr>
          <p:cNvSpPr/>
          <p:nvPr/>
        </p:nvSpPr>
        <p:spPr>
          <a:xfrm>
            <a:off x="3857409" y="42480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3" name="Isosceles Triangle 72">
            <a:extLst>
              <a:ext uri="{FF2B5EF4-FFF2-40B4-BE49-F238E27FC236}">
                <a16:creationId xmlns:a16="http://schemas.microsoft.com/office/drawing/2014/main" id="{A7E7893B-9845-4846-9ED4-280BAF9E4C4C}"/>
              </a:ext>
            </a:extLst>
          </p:cNvPr>
          <p:cNvSpPr/>
          <p:nvPr/>
        </p:nvSpPr>
        <p:spPr>
          <a:xfrm>
            <a:off x="3516736" y="46549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4" name="Isosceles Triangle 73">
            <a:extLst>
              <a:ext uri="{FF2B5EF4-FFF2-40B4-BE49-F238E27FC236}">
                <a16:creationId xmlns:a16="http://schemas.microsoft.com/office/drawing/2014/main" id="{052BA2E8-A78B-4E9B-88BA-0966F47659DA}"/>
              </a:ext>
            </a:extLst>
          </p:cNvPr>
          <p:cNvSpPr/>
          <p:nvPr/>
        </p:nvSpPr>
        <p:spPr>
          <a:xfrm>
            <a:off x="3232848" y="45607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75" name="Oval 74">
            <a:extLst>
              <a:ext uri="{FF2B5EF4-FFF2-40B4-BE49-F238E27FC236}">
                <a16:creationId xmlns:a16="http://schemas.microsoft.com/office/drawing/2014/main" id="{4EDF7F1A-5E85-405C-BE47-E38FBCBCEEF8}"/>
              </a:ext>
            </a:extLst>
          </p:cNvPr>
          <p:cNvSpPr/>
          <p:nvPr/>
        </p:nvSpPr>
        <p:spPr>
          <a:xfrm>
            <a:off x="2691435" y="45797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6" name="Oval 75">
            <a:extLst>
              <a:ext uri="{FF2B5EF4-FFF2-40B4-BE49-F238E27FC236}">
                <a16:creationId xmlns:a16="http://schemas.microsoft.com/office/drawing/2014/main" id="{0E7E01C4-D7F6-4A65-BC5A-963532B9354A}"/>
              </a:ext>
            </a:extLst>
          </p:cNvPr>
          <p:cNvSpPr/>
          <p:nvPr/>
        </p:nvSpPr>
        <p:spPr>
          <a:xfrm>
            <a:off x="2831173" y="47371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7" name="Oval 76">
            <a:extLst>
              <a:ext uri="{FF2B5EF4-FFF2-40B4-BE49-F238E27FC236}">
                <a16:creationId xmlns:a16="http://schemas.microsoft.com/office/drawing/2014/main" id="{0A988EDF-198E-4FA6-805B-C8D6ECF93CD9}"/>
              </a:ext>
            </a:extLst>
          </p:cNvPr>
          <p:cNvSpPr/>
          <p:nvPr/>
        </p:nvSpPr>
        <p:spPr>
          <a:xfrm>
            <a:off x="3119299" y="49913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8" name="Oval 77">
            <a:extLst>
              <a:ext uri="{FF2B5EF4-FFF2-40B4-BE49-F238E27FC236}">
                <a16:creationId xmlns:a16="http://schemas.microsoft.com/office/drawing/2014/main" id="{94997891-1703-4522-91DC-3EE8B0A01AF3}"/>
              </a:ext>
            </a:extLst>
          </p:cNvPr>
          <p:cNvSpPr/>
          <p:nvPr/>
        </p:nvSpPr>
        <p:spPr>
          <a:xfrm>
            <a:off x="2778633" y="49456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9" name="Oval 78">
            <a:extLst>
              <a:ext uri="{FF2B5EF4-FFF2-40B4-BE49-F238E27FC236}">
                <a16:creationId xmlns:a16="http://schemas.microsoft.com/office/drawing/2014/main" id="{A9D46A93-8A96-4663-95C0-7C73BE4D479D}"/>
              </a:ext>
            </a:extLst>
          </p:cNvPr>
          <p:cNvSpPr/>
          <p:nvPr/>
        </p:nvSpPr>
        <p:spPr>
          <a:xfrm>
            <a:off x="2566259" y="48864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80" name="Oval 79">
            <a:extLst>
              <a:ext uri="{FF2B5EF4-FFF2-40B4-BE49-F238E27FC236}">
                <a16:creationId xmlns:a16="http://schemas.microsoft.com/office/drawing/2014/main" id="{02D20728-E17B-4D15-825C-4F03A55B2897}"/>
              </a:ext>
            </a:extLst>
          </p:cNvPr>
          <p:cNvSpPr/>
          <p:nvPr/>
        </p:nvSpPr>
        <p:spPr>
          <a:xfrm>
            <a:off x="2481827" y="46625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81" name="Straight Connector 80">
            <a:extLst>
              <a:ext uri="{FF2B5EF4-FFF2-40B4-BE49-F238E27FC236}">
                <a16:creationId xmlns:a16="http://schemas.microsoft.com/office/drawing/2014/main" id="{9D4E6B03-E363-42A6-933A-F90479B0CF58}"/>
              </a:ext>
            </a:extLst>
          </p:cNvPr>
          <p:cNvCxnSpPr>
            <a:cxnSpLocks/>
          </p:cNvCxnSpPr>
          <p:nvPr/>
        </p:nvCxnSpPr>
        <p:spPr>
          <a:xfrm>
            <a:off x="2341523" y="4140951"/>
            <a:ext cx="1204658" cy="122027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EE1C9253-50ED-4DC3-8F89-FA2CD657C4E1}"/>
              </a:ext>
            </a:extLst>
          </p:cNvPr>
          <p:cNvCxnSpPr>
            <a:cxnSpLocks/>
          </p:cNvCxnSpPr>
          <p:nvPr/>
        </p:nvCxnSpPr>
        <p:spPr>
          <a:xfrm flipH="1">
            <a:off x="2272218" y="53468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4D3C1073-CBBE-4694-8C5F-CA20FA56A7F3}"/>
              </a:ext>
            </a:extLst>
          </p:cNvPr>
          <p:cNvCxnSpPr/>
          <p:nvPr/>
        </p:nvCxnSpPr>
        <p:spPr>
          <a:xfrm>
            <a:off x="2591545" y="52322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98B42B81-7E7A-4EAF-8E2A-487AC2E0B24D}"/>
              </a:ext>
            </a:extLst>
          </p:cNvPr>
          <p:cNvCxnSpPr/>
          <p:nvPr/>
        </p:nvCxnSpPr>
        <p:spPr>
          <a:xfrm>
            <a:off x="2812196" y="52322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AC2328FC-9533-49C8-8EDA-B37EFEC4B013}"/>
              </a:ext>
            </a:extLst>
          </p:cNvPr>
          <p:cNvCxnSpPr/>
          <p:nvPr/>
        </p:nvCxnSpPr>
        <p:spPr>
          <a:xfrm>
            <a:off x="3032847" y="5228926"/>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5EC37C29-3F13-46FE-8FEC-CF694D82A3D1}"/>
              </a:ext>
            </a:extLst>
          </p:cNvPr>
          <p:cNvCxnSpPr/>
          <p:nvPr/>
        </p:nvCxnSpPr>
        <p:spPr>
          <a:xfrm>
            <a:off x="3260113" y="5228926"/>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0EE3E92-EB69-4FF8-933B-DF28909AE425}"/>
              </a:ext>
            </a:extLst>
          </p:cNvPr>
          <p:cNvCxnSpPr/>
          <p:nvPr/>
        </p:nvCxnSpPr>
        <p:spPr>
          <a:xfrm>
            <a:off x="3514177" y="52322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4B296F7-FCA2-4F3E-ACD1-C113738F835C}"/>
              </a:ext>
            </a:extLst>
          </p:cNvPr>
          <p:cNvCxnSpPr/>
          <p:nvPr/>
        </p:nvCxnSpPr>
        <p:spPr>
          <a:xfrm>
            <a:off x="3782224" y="52322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0C620D7E-02C4-49B7-9A1E-732C11540626}"/>
              </a:ext>
            </a:extLst>
          </p:cNvPr>
          <p:cNvCxnSpPr>
            <a:cxnSpLocks/>
          </p:cNvCxnSpPr>
          <p:nvPr/>
        </p:nvCxnSpPr>
        <p:spPr>
          <a:xfrm flipH="1">
            <a:off x="2392883" y="3733801"/>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A27711AD-095E-4934-B876-96D460343595}"/>
              </a:ext>
            </a:extLst>
          </p:cNvPr>
          <p:cNvCxnSpPr/>
          <p:nvPr/>
        </p:nvCxnSpPr>
        <p:spPr>
          <a:xfrm rot="16200000">
            <a:off x="2373773" y="5093719"/>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63B9EC8-9BEE-4782-B9B2-D08519A9F659}"/>
              </a:ext>
            </a:extLst>
          </p:cNvPr>
          <p:cNvCxnSpPr/>
          <p:nvPr/>
        </p:nvCxnSpPr>
        <p:spPr>
          <a:xfrm rot="16200000">
            <a:off x="2373773" y="4848843"/>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13B48C7E-2134-4247-A2F2-1EDD0DB27279}"/>
              </a:ext>
            </a:extLst>
          </p:cNvPr>
          <p:cNvCxnSpPr/>
          <p:nvPr/>
        </p:nvCxnSpPr>
        <p:spPr>
          <a:xfrm rot="16200000">
            <a:off x="2370747" y="4592679"/>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E203923-57EB-4931-B183-3145293643F0}"/>
              </a:ext>
            </a:extLst>
          </p:cNvPr>
          <p:cNvCxnSpPr/>
          <p:nvPr/>
        </p:nvCxnSpPr>
        <p:spPr>
          <a:xfrm rot="16200000">
            <a:off x="2370747" y="434365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096832FF-18C7-4E90-A2CF-9721CFF66C3C}"/>
              </a:ext>
            </a:extLst>
          </p:cNvPr>
          <p:cNvCxnSpPr/>
          <p:nvPr/>
        </p:nvCxnSpPr>
        <p:spPr>
          <a:xfrm rot="16200000">
            <a:off x="2373773" y="409512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D1AD3D5-6965-4D36-BA39-049FA6CBCC19}"/>
              </a:ext>
            </a:extLst>
          </p:cNvPr>
          <p:cNvCxnSpPr/>
          <p:nvPr/>
        </p:nvCxnSpPr>
        <p:spPr>
          <a:xfrm rot="16200000">
            <a:off x="2373773" y="3787673"/>
            <a:ext cx="0" cy="197057"/>
          </a:xfrm>
          <a:prstGeom prst="line">
            <a:avLst/>
          </a:prstGeom>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5AFFE022-049D-421D-B7C5-7D443EE7F28F}"/>
              </a:ext>
            </a:extLst>
          </p:cNvPr>
          <p:cNvSpPr txBox="1"/>
          <p:nvPr/>
        </p:nvSpPr>
        <p:spPr>
          <a:xfrm rot="2867716">
            <a:off x="2527220" y="4618605"/>
            <a:ext cx="1197313"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y+1x – 5 = 0</a:t>
            </a:r>
          </a:p>
        </p:txBody>
      </p:sp>
    </p:spTree>
    <p:extLst>
      <p:ext uri="{BB962C8B-B14F-4D97-AF65-F5344CB8AC3E}">
        <p14:creationId xmlns:p14="http://schemas.microsoft.com/office/powerpoint/2010/main" val="2720385503"/>
      </p:ext>
    </p:extLst>
  </p:cSld>
  <p:clrMapOvr>
    <a:masterClrMapping/>
  </p:clrMapOvr>
  <p:transition spd="med">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304800" y="1004881"/>
            <a:ext cx="11506200" cy="2523768"/>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18"/>
            </a:pPr>
            <a:r>
              <a:rPr lang="en-US" sz="1400" dirty="0">
                <a:solidFill>
                  <a:prstClr val="black"/>
                </a:solidFill>
                <a:latin typeface="Arial" charset="0"/>
              </a:rPr>
              <a:t>The problem is how do we find out the best / optimal plane from the infinite! </a:t>
            </a:r>
          </a:p>
          <a:p>
            <a:pPr marL="342900" indent="-342900" fontAlgn="base">
              <a:spcBef>
                <a:spcPct val="0"/>
              </a:spcBef>
              <a:spcAft>
                <a:spcPct val="0"/>
              </a:spcAft>
              <a:buFont typeface="+mj-lt"/>
              <a:buAutoNum type="arabicPeriod" startAt="18"/>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8"/>
            </a:pPr>
            <a:r>
              <a:rPr lang="en-US" sz="1400" dirty="0">
                <a:solidFill>
                  <a:prstClr val="black"/>
                </a:solidFill>
                <a:latin typeface="Arial" charset="0"/>
              </a:rPr>
              <a:t>We need a way to compare the different planes.  We have already seen that when we substitute the coordinate values of a datapoint in the equation, we get a positive or negative number. </a:t>
            </a:r>
          </a:p>
          <a:p>
            <a:pPr marL="342900" indent="-342900" fontAlgn="base">
              <a:spcBef>
                <a:spcPct val="0"/>
              </a:spcBef>
              <a:spcAft>
                <a:spcPct val="0"/>
              </a:spcAft>
              <a:buFont typeface="+mj-lt"/>
              <a:buAutoNum type="arabicPeriod" startAt="18"/>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8"/>
            </a:pPr>
            <a:r>
              <a:rPr lang="en-US" sz="1400" dirty="0">
                <a:solidFill>
                  <a:prstClr val="black"/>
                </a:solidFill>
                <a:latin typeface="Arial" charset="0"/>
              </a:rPr>
              <a:t>When we substitute the coordinates of the points into the equation of a line such as ( y + 1x – 5 = 0), we get back a positive or negative number. In the pic below the farthest blue and red points are (7,6) and (1, 2) with returned value of 8 and -2 respectively</a:t>
            </a:r>
          </a:p>
          <a:p>
            <a:pPr marL="800100" lvl="1" indent="-342900" fontAlgn="base">
              <a:spcBef>
                <a:spcPct val="0"/>
              </a:spcBef>
              <a:spcAft>
                <a:spcPct val="0"/>
              </a:spcAft>
              <a:buFont typeface="+mj-lt"/>
              <a:buAutoNum type="alphaLcParenR"/>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8"/>
            </a:pPr>
            <a:r>
              <a:rPr lang="en-US" sz="1400" dirty="0">
                <a:solidFill>
                  <a:prstClr val="black"/>
                </a:solidFill>
                <a:latin typeface="Arial" charset="0"/>
              </a:rPr>
              <a:t>All data points will return a number whose magnitude will be greater than zero except when the point is on the line. Thus we can treat the returned number as a distance of the point from the line</a:t>
            </a:r>
          </a:p>
        </p:txBody>
      </p:sp>
      <p:grpSp>
        <p:nvGrpSpPr>
          <p:cNvPr id="5" name="Group 4">
            <a:extLst>
              <a:ext uri="{FF2B5EF4-FFF2-40B4-BE49-F238E27FC236}">
                <a16:creationId xmlns:a16="http://schemas.microsoft.com/office/drawing/2014/main" id="{98BDD495-64B8-43CC-9A77-6279E704F0AF}"/>
              </a:ext>
            </a:extLst>
          </p:cNvPr>
          <p:cNvGrpSpPr/>
          <p:nvPr/>
        </p:nvGrpSpPr>
        <p:grpSpPr>
          <a:xfrm>
            <a:off x="3810000" y="4343401"/>
            <a:ext cx="2424406" cy="1773381"/>
            <a:chOff x="2438400" y="4343400"/>
            <a:chExt cx="2424406" cy="1773381"/>
          </a:xfrm>
        </p:grpSpPr>
        <p:sp>
          <p:nvSpPr>
            <p:cNvPr id="47" name="Isosceles Triangle 46">
              <a:extLst>
                <a:ext uri="{FF2B5EF4-FFF2-40B4-BE49-F238E27FC236}">
                  <a16:creationId xmlns:a16="http://schemas.microsoft.com/office/drawing/2014/main" id="{E8799FE2-C54D-4690-8A58-B0C4E6921414}"/>
                </a:ext>
              </a:extLst>
            </p:cNvPr>
            <p:cNvSpPr/>
            <p:nvPr/>
          </p:nvSpPr>
          <p:spPr>
            <a:xfrm>
              <a:off x="3455807"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6" name="Isosceles Triangle 55">
              <a:extLst>
                <a:ext uri="{FF2B5EF4-FFF2-40B4-BE49-F238E27FC236}">
                  <a16:creationId xmlns:a16="http://schemas.microsoft.com/office/drawing/2014/main" id="{7EF1ED5B-BA6F-4F5D-B076-965BA21EB1AB}"/>
                </a:ext>
              </a:extLst>
            </p:cNvPr>
            <p:cNvSpPr/>
            <p:nvPr/>
          </p:nvSpPr>
          <p:spPr>
            <a:xfrm>
              <a:off x="3171919"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7" name="Isosceles Triangle 56">
              <a:extLst>
                <a:ext uri="{FF2B5EF4-FFF2-40B4-BE49-F238E27FC236}">
                  <a16:creationId xmlns:a16="http://schemas.microsoft.com/office/drawing/2014/main" id="{3DB74777-656F-497A-845F-5A0A2A0573F1}"/>
                </a:ext>
              </a:extLst>
            </p:cNvPr>
            <p:cNvSpPr/>
            <p:nvPr/>
          </p:nvSpPr>
          <p:spPr>
            <a:xfrm>
              <a:off x="3647192"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8" name="Isosceles Triangle 57">
              <a:extLst>
                <a:ext uri="{FF2B5EF4-FFF2-40B4-BE49-F238E27FC236}">
                  <a16:creationId xmlns:a16="http://schemas.microsoft.com/office/drawing/2014/main" id="{00CA1C15-BD14-4349-BF38-286A9985FE38}"/>
                </a:ext>
              </a:extLst>
            </p:cNvPr>
            <p:cNvSpPr/>
            <p:nvPr/>
          </p:nvSpPr>
          <p:spPr>
            <a:xfrm>
              <a:off x="4023591"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9" name="Isosceles Triangle 58">
              <a:extLst>
                <a:ext uri="{FF2B5EF4-FFF2-40B4-BE49-F238E27FC236}">
                  <a16:creationId xmlns:a16="http://schemas.microsoft.com/office/drawing/2014/main" id="{0A238DE8-66A6-48CC-97A6-1E11058C0BCD}"/>
                </a:ext>
              </a:extLst>
            </p:cNvPr>
            <p:cNvSpPr/>
            <p:nvPr/>
          </p:nvSpPr>
          <p:spPr>
            <a:xfrm>
              <a:off x="3682918"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60" name="Isosceles Triangle 59">
              <a:extLst>
                <a:ext uri="{FF2B5EF4-FFF2-40B4-BE49-F238E27FC236}">
                  <a16:creationId xmlns:a16="http://schemas.microsoft.com/office/drawing/2014/main" id="{F4C38F1A-538E-408C-AC26-BC03A30D1E9B}"/>
                </a:ext>
              </a:extLst>
            </p:cNvPr>
            <p:cNvSpPr/>
            <p:nvPr/>
          </p:nvSpPr>
          <p:spPr>
            <a:xfrm>
              <a:off x="3399030"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62" name="Oval 61">
              <a:extLst>
                <a:ext uri="{FF2B5EF4-FFF2-40B4-BE49-F238E27FC236}">
                  <a16:creationId xmlns:a16="http://schemas.microsoft.com/office/drawing/2014/main" id="{EC967BB8-AA0A-464B-B544-867B4F44CB75}"/>
                </a:ext>
              </a:extLst>
            </p:cNvPr>
            <p:cNvSpPr/>
            <p:nvPr/>
          </p:nvSpPr>
          <p:spPr>
            <a:xfrm>
              <a:off x="2857616"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64" name="Oval 63">
              <a:extLst>
                <a:ext uri="{FF2B5EF4-FFF2-40B4-BE49-F238E27FC236}">
                  <a16:creationId xmlns:a16="http://schemas.microsoft.com/office/drawing/2014/main" id="{C3E531F4-2BEA-4676-BCE4-55DAA6E0D54F}"/>
                </a:ext>
              </a:extLst>
            </p:cNvPr>
            <p:cNvSpPr/>
            <p:nvPr/>
          </p:nvSpPr>
          <p:spPr>
            <a:xfrm>
              <a:off x="2997354"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66" name="Oval 65">
              <a:extLst>
                <a:ext uri="{FF2B5EF4-FFF2-40B4-BE49-F238E27FC236}">
                  <a16:creationId xmlns:a16="http://schemas.microsoft.com/office/drawing/2014/main" id="{41A7F93B-2476-49FC-9307-41BC047482C7}"/>
                </a:ext>
              </a:extLst>
            </p:cNvPr>
            <p:cNvSpPr/>
            <p:nvPr/>
          </p:nvSpPr>
          <p:spPr>
            <a:xfrm>
              <a:off x="3285480"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68" name="Oval 67">
              <a:extLst>
                <a:ext uri="{FF2B5EF4-FFF2-40B4-BE49-F238E27FC236}">
                  <a16:creationId xmlns:a16="http://schemas.microsoft.com/office/drawing/2014/main" id="{C28F4A3B-9024-4048-91D4-A96428CB26C4}"/>
                </a:ext>
              </a:extLst>
            </p:cNvPr>
            <p:cNvSpPr/>
            <p:nvPr/>
          </p:nvSpPr>
          <p:spPr>
            <a:xfrm>
              <a:off x="2944814"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69" name="Oval 68">
              <a:extLst>
                <a:ext uri="{FF2B5EF4-FFF2-40B4-BE49-F238E27FC236}">
                  <a16:creationId xmlns:a16="http://schemas.microsoft.com/office/drawing/2014/main" id="{2A5E74A6-42D3-4730-A92A-B6087286551B}"/>
                </a:ext>
              </a:extLst>
            </p:cNvPr>
            <p:cNvSpPr/>
            <p:nvPr/>
          </p:nvSpPr>
          <p:spPr>
            <a:xfrm>
              <a:off x="2732440"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0" name="Oval 69">
              <a:extLst>
                <a:ext uri="{FF2B5EF4-FFF2-40B4-BE49-F238E27FC236}">
                  <a16:creationId xmlns:a16="http://schemas.microsoft.com/office/drawing/2014/main" id="{1C8DFC1C-0719-4CB6-BA6C-417D2559D7DE}"/>
                </a:ext>
              </a:extLst>
            </p:cNvPr>
            <p:cNvSpPr/>
            <p:nvPr/>
          </p:nvSpPr>
          <p:spPr>
            <a:xfrm>
              <a:off x="2648008"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71" name="Straight Connector 70">
              <a:extLst>
                <a:ext uri="{FF2B5EF4-FFF2-40B4-BE49-F238E27FC236}">
                  <a16:creationId xmlns:a16="http://schemas.microsoft.com/office/drawing/2014/main" id="{7C09FEC8-F910-4077-A003-5CAF13F6ABF5}"/>
                </a:ext>
              </a:extLst>
            </p:cNvPr>
            <p:cNvCxnSpPr>
              <a:cxnSpLocks/>
            </p:cNvCxnSpPr>
            <p:nvPr/>
          </p:nvCxnSpPr>
          <p:spPr>
            <a:xfrm>
              <a:off x="2507705" y="4750550"/>
              <a:ext cx="1204658" cy="122027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955D1B4-257E-4D8A-81E8-E04330CD736D}"/>
                </a:ext>
              </a:extLst>
            </p:cNvPr>
            <p:cNvCxnSpPr>
              <a:cxnSpLocks/>
            </p:cNvCxnSpPr>
            <p:nvPr/>
          </p:nvCxnSpPr>
          <p:spPr>
            <a:xfrm flipH="1">
              <a:off x="2438400"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E6E2D8C-E4DA-456D-8F41-825E26D81E00}"/>
                </a:ext>
              </a:extLst>
            </p:cNvPr>
            <p:cNvCxnSpPr/>
            <p:nvPr/>
          </p:nvCxnSpPr>
          <p:spPr>
            <a:xfrm>
              <a:off x="2757727"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EF274BDB-CA9F-4EB8-A19E-80122BAF6928}"/>
                </a:ext>
              </a:extLst>
            </p:cNvPr>
            <p:cNvCxnSpPr/>
            <p:nvPr/>
          </p:nvCxnSpPr>
          <p:spPr>
            <a:xfrm>
              <a:off x="2978378"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8390CA2-EF78-491D-8433-3E4A36922779}"/>
                </a:ext>
              </a:extLst>
            </p:cNvPr>
            <p:cNvCxnSpPr/>
            <p:nvPr/>
          </p:nvCxnSpPr>
          <p:spPr>
            <a:xfrm>
              <a:off x="319902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940BA095-47C2-4D06-993F-05CC81E9CFB7}"/>
                </a:ext>
              </a:extLst>
            </p:cNvPr>
            <p:cNvCxnSpPr/>
            <p:nvPr/>
          </p:nvCxnSpPr>
          <p:spPr>
            <a:xfrm>
              <a:off x="3426295"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C51B66E-E6BA-4B76-8867-6511C70E7507}"/>
                </a:ext>
              </a:extLst>
            </p:cNvPr>
            <p:cNvCxnSpPr/>
            <p:nvPr/>
          </p:nvCxnSpPr>
          <p:spPr>
            <a:xfrm>
              <a:off x="3680359"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D990F25D-656E-45BB-B020-D21A7E86C475}"/>
                </a:ext>
              </a:extLst>
            </p:cNvPr>
            <p:cNvCxnSpPr/>
            <p:nvPr/>
          </p:nvCxnSpPr>
          <p:spPr>
            <a:xfrm>
              <a:off x="3948406"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5F5ACD3-F91B-44E7-A377-06858D1E1286}"/>
                </a:ext>
              </a:extLst>
            </p:cNvPr>
            <p:cNvCxnSpPr>
              <a:cxnSpLocks/>
            </p:cNvCxnSpPr>
            <p:nvPr/>
          </p:nvCxnSpPr>
          <p:spPr>
            <a:xfrm flipH="1">
              <a:off x="2559065"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3808999-C6CF-42DB-9F8F-5179A3074B46}"/>
                </a:ext>
              </a:extLst>
            </p:cNvPr>
            <p:cNvCxnSpPr/>
            <p:nvPr/>
          </p:nvCxnSpPr>
          <p:spPr>
            <a:xfrm rot="16200000">
              <a:off x="2539955"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206B9F48-06FE-43F1-90A1-9B0DDCE01DB3}"/>
                </a:ext>
              </a:extLst>
            </p:cNvPr>
            <p:cNvCxnSpPr/>
            <p:nvPr/>
          </p:nvCxnSpPr>
          <p:spPr>
            <a:xfrm rot="16200000">
              <a:off x="2539955"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8D4ECE45-E3F8-48C9-BA2B-D4262F92246A}"/>
                </a:ext>
              </a:extLst>
            </p:cNvPr>
            <p:cNvCxnSpPr/>
            <p:nvPr/>
          </p:nvCxnSpPr>
          <p:spPr>
            <a:xfrm rot="16200000">
              <a:off x="2536929"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610A98D4-9B84-4227-AA9F-F1D96BC62E9A}"/>
                </a:ext>
              </a:extLst>
            </p:cNvPr>
            <p:cNvCxnSpPr/>
            <p:nvPr/>
          </p:nvCxnSpPr>
          <p:spPr>
            <a:xfrm rot="16200000">
              <a:off x="2536929"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DBFC087-2E4E-464C-A380-1A2EFC130C50}"/>
                </a:ext>
              </a:extLst>
            </p:cNvPr>
            <p:cNvCxnSpPr/>
            <p:nvPr/>
          </p:nvCxnSpPr>
          <p:spPr>
            <a:xfrm rot="16200000">
              <a:off x="2539955"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6AB4650-94D9-4F94-8D70-F029F8A7B597}"/>
                </a:ext>
              </a:extLst>
            </p:cNvPr>
            <p:cNvCxnSpPr/>
            <p:nvPr/>
          </p:nvCxnSpPr>
          <p:spPr>
            <a:xfrm rot="16200000">
              <a:off x="2539955" y="4397272"/>
              <a:ext cx="0" cy="197057"/>
            </a:xfrm>
            <a:prstGeom prst="line">
              <a:avLst/>
            </a:prstGeom>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E94EA774-BFC4-47ED-8CD7-0EE2EAB5C515}"/>
                </a:ext>
              </a:extLst>
            </p:cNvPr>
            <p:cNvSpPr txBox="1"/>
            <p:nvPr/>
          </p:nvSpPr>
          <p:spPr>
            <a:xfrm rot="2867716">
              <a:off x="2693401" y="5228204"/>
              <a:ext cx="1197313"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y+1x – 5 = 0</a:t>
              </a:r>
            </a:p>
          </p:txBody>
        </p:sp>
      </p:grpSp>
    </p:spTree>
    <p:extLst>
      <p:ext uri="{BB962C8B-B14F-4D97-AF65-F5344CB8AC3E}">
        <p14:creationId xmlns:p14="http://schemas.microsoft.com/office/powerpoint/2010/main" val="1156620531"/>
      </p:ext>
    </p:extLst>
  </p:cSld>
  <p:clrMapOvr>
    <a:masterClrMapping/>
  </p:clrMapOvr>
  <p:transition spd="med">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457200" y="1111509"/>
            <a:ext cx="7196203" cy="4616648"/>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22"/>
            </a:pPr>
            <a:r>
              <a:rPr lang="en-US" sz="1400" dirty="0">
                <a:solidFill>
                  <a:prstClr val="black"/>
                </a:solidFill>
                <a:latin typeface="Arial" charset="0"/>
              </a:rPr>
              <a:t>Often line or a plane is represented as  y = </a:t>
            </a:r>
            <a:r>
              <a:rPr lang="en-US" sz="1400" dirty="0" err="1">
                <a:solidFill>
                  <a:prstClr val="black"/>
                </a:solidFill>
                <a:latin typeface="Arial" charset="0"/>
              </a:rPr>
              <a:t>mX</a:t>
            </a:r>
            <a:r>
              <a:rPr lang="en-US" sz="1400" dirty="0">
                <a:solidFill>
                  <a:prstClr val="black"/>
                </a:solidFill>
                <a:latin typeface="Arial" charset="0"/>
              </a:rPr>
              <a:t> + c. This representation is useful when ‘y’ is dependent on (influenced by) the value of X and we wish to represent the relation between ‘y’ and  ‘X’ </a:t>
            </a:r>
            <a:r>
              <a:rPr lang="en-US" sz="1400" dirty="0" err="1">
                <a:solidFill>
                  <a:prstClr val="black"/>
                </a:solidFill>
                <a:latin typeface="Arial" charset="0"/>
              </a:rPr>
              <a:t>i.e</a:t>
            </a:r>
            <a:r>
              <a:rPr lang="en-US" sz="1400" dirty="0">
                <a:solidFill>
                  <a:prstClr val="black"/>
                </a:solidFill>
                <a:latin typeface="Arial" charset="0"/>
              </a:rPr>
              <a:t> the pattern in form of a equation</a:t>
            </a:r>
          </a:p>
          <a:p>
            <a:pPr marL="342900" indent="-342900" fontAlgn="base">
              <a:spcBef>
                <a:spcPct val="0"/>
              </a:spcBef>
              <a:spcAft>
                <a:spcPct val="0"/>
              </a:spcAft>
              <a:buFont typeface="+mj-lt"/>
              <a:buAutoNum type="arabicPeriod" startAt="22"/>
            </a:pPr>
            <a:endParaRPr lang="en-US" sz="1400" dirty="0">
              <a:solidFill>
                <a:prstClr val="black"/>
              </a:solidFill>
              <a:latin typeface="Arial" charset="0"/>
            </a:endParaRPr>
          </a:p>
          <a:p>
            <a:pPr marL="800100" lvl="1" indent="-342900" fontAlgn="base">
              <a:spcBef>
                <a:spcPct val="0"/>
              </a:spcBef>
              <a:spcAft>
                <a:spcPct val="0"/>
              </a:spcAft>
              <a:buFont typeface="+mj-lt"/>
              <a:buAutoNum type="alphaLcParenR"/>
            </a:pPr>
            <a:r>
              <a:rPr lang="en-US" sz="1400" dirty="0">
                <a:solidFill>
                  <a:prstClr val="black"/>
                </a:solidFill>
                <a:latin typeface="Arial" charset="0"/>
              </a:rPr>
              <a:t>‘y’ is the dependent variable whose value depends on the values of ‘X’,  ‘m’ and ‘c’</a:t>
            </a:r>
          </a:p>
          <a:p>
            <a:pPr marL="800100" lvl="1" indent="-342900" fontAlgn="base">
              <a:spcBef>
                <a:spcPct val="0"/>
              </a:spcBef>
              <a:spcAft>
                <a:spcPct val="0"/>
              </a:spcAft>
              <a:buFont typeface="+mj-lt"/>
              <a:buAutoNum type="alphaLcParenR"/>
            </a:pPr>
            <a:r>
              <a:rPr lang="en-US" sz="1400" dirty="0">
                <a:solidFill>
                  <a:prstClr val="black"/>
                </a:solidFill>
                <a:latin typeface="Arial" charset="0"/>
              </a:rPr>
              <a:t> ‘m’ is called a slope / coefficient or a collection of slopes / coefficients. (we will call it slope)</a:t>
            </a:r>
          </a:p>
          <a:p>
            <a:pPr marL="800100" lvl="1" indent="-342900" fontAlgn="base">
              <a:spcBef>
                <a:spcPct val="0"/>
              </a:spcBef>
              <a:spcAft>
                <a:spcPct val="0"/>
              </a:spcAft>
              <a:buFont typeface="+mj-lt"/>
              <a:buAutoNum type="alphaLcParenR"/>
            </a:pPr>
            <a:r>
              <a:rPr lang="en-US" sz="1400" dirty="0">
                <a:solidFill>
                  <a:prstClr val="black"/>
                </a:solidFill>
                <a:latin typeface="Arial" charset="0"/>
              </a:rPr>
              <a:t> ‘c’ is the intercept (value of ‘y’ when all coefficients are zero) </a:t>
            </a:r>
          </a:p>
          <a:p>
            <a:pPr marL="800100" lvl="1" indent="-342900" fontAlgn="base">
              <a:spcBef>
                <a:spcPct val="0"/>
              </a:spcBef>
              <a:spcAft>
                <a:spcPct val="0"/>
              </a:spcAft>
              <a:buFont typeface="+mj-lt"/>
              <a:buAutoNum type="alphaLcParenR"/>
            </a:pPr>
            <a:r>
              <a:rPr lang="en-US" sz="1400" dirty="0">
                <a:solidFill>
                  <a:prstClr val="black"/>
                </a:solidFill>
                <a:latin typeface="Arial" charset="0"/>
              </a:rPr>
              <a:t>‘X’ represents the independent variables that impact value of ‘y’</a:t>
            </a:r>
          </a:p>
          <a:p>
            <a:pPr marL="342900" indent="-342900" fontAlgn="base">
              <a:spcBef>
                <a:spcPct val="0"/>
              </a:spcBef>
              <a:spcAft>
                <a:spcPct val="0"/>
              </a:spcAft>
              <a:buFont typeface="+mj-lt"/>
              <a:buAutoNum type="arabicPeriod" startAt="2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2"/>
            </a:pPr>
            <a:r>
              <a:rPr lang="en-US" sz="1400" dirty="0">
                <a:solidFill>
                  <a:prstClr val="black"/>
                </a:solidFill>
                <a:latin typeface="Arial" charset="0"/>
              </a:rPr>
              <a:t>In classification, we do not have any dependent variable with continuous value that we need to predict. Instead we have classes with data points scattered in the feature space. So, where is the pattern?</a:t>
            </a:r>
          </a:p>
          <a:p>
            <a:pPr marL="342900" indent="-342900" fontAlgn="base">
              <a:spcBef>
                <a:spcPct val="0"/>
              </a:spcBef>
              <a:spcAft>
                <a:spcPct val="0"/>
              </a:spcAft>
              <a:buFont typeface="+mj-lt"/>
              <a:buAutoNum type="arabicPeriod" startAt="2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2"/>
            </a:pPr>
            <a:r>
              <a:rPr lang="en-US" sz="1400" dirty="0">
                <a:solidFill>
                  <a:prstClr val="black"/>
                </a:solidFill>
                <a:latin typeface="Arial" charset="0"/>
              </a:rPr>
              <a:t>We started by assuming the classes are linearly separable! That means the space separating the data points from the two classes has a linear shape, a linear pattern (yellow space). It is that pattern we are trying to capture in form of a linear equation. Thus the axis in the feature space are all independent variables. </a:t>
            </a:r>
          </a:p>
          <a:p>
            <a:pPr marL="342900" indent="-342900" fontAlgn="base">
              <a:spcBef>
                <a:spcPct val="0"/>
              </a:spcBef>
              <a:spcAft>
                <a:spcPct val="0"/>
              </a:spcAft>
              <a:buFont typeface="+mj-lt"/>
              <a:buAutoNum type="arabicPeriod" startAt="22"/>
            </a:pPr>
            <a:endParaRPr lang="en-US" sz="1400" dirty="0">
              <a:solidFill>
                <a:prstClr val="black"/>
              </a:solidFill>
              <a:latin typeface="Arial" charset="0"/>
            </a:endParaRPr>
          </a:p>
        </p:txBody>
      </p:sp>
      <p:grpSp>
        <p:nvGrpSpPr>
          <p:cNvPr id="125" name="Group 124">
            <a:extLst>
              <a:ext uri="{FF2B5EF4-FFF2-40B4-BE49-F238E27FC236}">
                <a16:creationId xmlns:a16="http://schemas.microsoft.com/office/drawing/2014/main" id="{645D9F5E-535E-4532-965C-F569AE51F9FE}"/>
              </a:ext>
            </a:extLst>
          </p:cNvPr>
          <p:cNvGrpSpPr/>
          <p:nvPr/>
        </p:nvGrpSpPr>
        <p:grpSpPr>
          <a:xfrm>
            <a:off x="7653404" y="1905000"/>
            <a:ext cx="2481197" cy="1905000"/>
            <a:chOff x="6687958" y="1905000"/>
            <a:chExt cx="2075042" cy="1524000"/>
          </a:xfrm>
        </p:grpSpPr>
        <p:sp>
          <p:nvSpPr>
            <p:cNvPr id="96" name="Isosceles Triangle 95">
              <a:extLst>
                <a:ext uri="{FF2B5EF4-FFF2-40B4-BE49-F238E27FC236}">
                  <a16:creationId xmlns:a16="http://schemas.microsoft.com/office/drawing/2014/main" id="{5F07B747-92B5-477C-997E-41C4C8BA4814}"/>
                </a:ext>
              </a:extLst>
            </p:cNvPr>
            <p:cNvSpPr/>
            <p:nvPr/>
          </p:nvSpPr>
          <p:spPr>
            <a:xfrm>
              <a:off x="7568992" y="2296951"/>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7" name="Isosceles Triangle 96">
              <a:extLst>
                <a:ext uri="{FF2B5EF4-FFF2-40B4-BE49-F238E27FC236}">
                  <a16:creationId xmlns:a16="http://schemas.microsoft.com/office/drawing/2014/main" id="{3D4B192F-B509-41FC-A683-B8DDE29C098C}"/>
                </a:ext>
              </a:extLst>
            </p:cNvPr>
            <p:cNvSpPr/>
            <p:nvPr/>
          </p:nvSpPr>
          <p:spPr>
            <a:xfrm>
              <a:off x="7328079" y="2366446"/>
              <a:ext cx="71373" cy="1155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8" name="Isosceles Triangle 97">
              <a:extLst>
                <a:ext uri="{FF2B5EF4-FFF2-40B4-BE49-F238E27FC236}">
                  <a16:creationId xmlns:a16="http://schemas.microsoft.com/office/drawing/2014/main" id="{957FE504-2226-4394-94C7-5557D57B3CA0}"/>
                </a:ext>
              </a:extLst>
            </p:cNvPr>
            <p:cNvSpPr/>
            <p:nvPr/>
          </p:nvSpPr>
          <p:spPr>
            <a:xfrm>
              <a:off x="7731405" y="2396870"/>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9" name="Isosceles Triangle 98">
              <a:extLst>
                <a:ext uri="{FF2B5EF4-FFF2-40B4-BE49-F238E27FC236}">
                  <a16:creationId xmlns:a16="http://schemas.microsoft.com/office/drawing/2014/main" id="{8678CE24-AECF-4F80-8E26-5C0FE0634F09}"/>
                </a:ext>
              </a:extLst>
            </p:cNvPr>
            <p:cNvSpPr/>
            <p:nvPr/>
          </p:nvSpPr>
          <p:spPr>
            <a:xfrm>
              <a:off x="8050825" y="2346909"/>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0" name="Isosceles Triangle 99">
              <a:extLst>
                <a:ext uri="{FF2B5EF4-FFF2-40B4-BE49-F238E27FC236}">
                  <a16:creationId xmlns:a16="http://schemas.microsoft.com/office/drawing/2014/main" id="{D7F110C3-D908-4191-8B03-F4AB3360E6B3}"/>
                </a:ext>
              </a:extLst>
            </p:cNvPr>
            <p:cNvSpPr/>
            <p:nvPr/>
          </p:nvSpPr>
          <p:spPr>
            <a:xfrm>
              <a:off x="7761723" y="2696633"/>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1" name="Isosceles Triangle 100">
              <a:extLst>
                <a:ext uri="{FF2B5EF4-FFF2-40B4-BE49-F238E27FC236}">
                  <a16:creationId xmlns:a16="http://schemas.microsoft.com/office/drawing/2014/main" id="{2794B88E-19CF-4731-B3B5-7A1F30759247}"/>
                </a:ext>
              </a:extLst>
            </p:cNvPr>
            <p:cNvSpPr/>
            <p:nvPr/>
          </p:nvSpPr>
          <p:spPr>
            <a:xfrm>
              <a:off x="7520810" y="2615654"/>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102" name="Oval 101">
              <a:extLst>
                <a:ext uri="{FF2B5EF4-FFF2-40B4-BE49-F238E27FC236}">
                  <a16:creationId xmlns:a16="http://schemas.microsoft.com/office/drawing/2014/main" id="{AFBABBA0-9A63-4D1A-B852-93F303B5456C}"/>
                </a:ext>
              </a:extLst>
            </p:cNvPr>
            <p:cNvSpPr/>
            <p:nvPr/>
          </p:nvSpPr>
          <p:spPr>
            <a:xfrm>
              <a:off x="7061355" y="2631997"/>
              <a:ext cx="101739" cy="10688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3" name="Oval 102">
              <a:extLst>
                <a:ext uri="{FF2B5EF4-FFF2-40B4-BE49-F238E27FC236}">
                  <a16:creationId xmlns:a16="http://schemas.microsoft.com/office/drawing/2014/main" id="{E0943E3D-07F0-4356-8B49-B287C4CE05A5}"/>
                </a:ext>
              </a:extLst>
            </p:cNvPr>
            <p:cNvSpPr/>
            <p:nvPr/>
          </p:nvSpPr>
          <p:spPr>
            <a:xfrm>
              <a:off x="7179940" y="2767255"/>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4" name="Oval 103">
              <a:extLst>
                <a:ext uri="{FF2B5EF4-FFF2-40B4-BE49-F238E27FC236}">
                  <a16:creationId xmlns:a16="http://schemas.microsoft.com/office/drawing/2014/main" id="{7C567AFC-D12D-490A-9172-554A7606A24D}"/>
                </a:ext>
              </a:extLst>
            </p:cNvPr>
            <p:cNvSpPr/>
            <p:nvPr/>
          </p:nvSpPr>
          <p:spPr>
            <a:xfrm>
              <a:off x="7424449" y="2985733"/>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5" name="Oval 104">
              <a:extLst>
                <a:ext uri="{FF2B5EF4-FFF2-40B4-BE49-F238E27FC236}">
                  <a16:creationId xmlns:a16="http://schemas.microsoft.com/office/drawing/2014/main" id="{C58AE88D-ACF9-4692-9B33-47685ABC4767}"/>
                </a:ext>
              </a:extLst>
            </p:cNvPr>
            <p:cNvSpPr/>
            <p:nvPr/>
          </p:nvSpPr>
          <p:spPr>
            <a:xfrm>
              <a:off x="7135353" y="2946438"/>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6" name="Oval 105">
              <a:extLst>
                <a:ext uri="{FF2B5EF4-FFF2-40B4-BE49-F238E27FC236}">
                  <a16:creationId xmlns:a16="http://schemas.microsoft.com/office/drawing/2014/main" id="{0432E4B2-396D-48E0-ABD2-0A6F07E34B62}"/>
                </a:ext>
              </a:extLst>
            </p:cNvPr>
            <p:cNvSpPr/>
            <p:nvPr/>
          </p:nvSpPr>
          <p:spPr>
            <a:xfrm>
              <a:off x="6955128" y="2895545"/>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7" name="Oval 106">
              <a:extLst>
                <a:ext uri="{FF2B5EF4-FFF2-40B4-BE49-F238E27FC236}">
                  <a16:creationId xmlns:a16="http://schemas.microsoft.com/office/drawing/2014/main" id="{8D18F121-E501-4A39-AAEA-368BA933BD1F}"/>
                </a:ext>
              </a:extLst>
            </p:cNvPr>
            <p:cNvSpPr/>
            <p:nvPr/>
          </p:nvSpPr>
          <p:spPr>
            <a:xfrm>
              <a:off x="6883478" y="2703110"/>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109" name="Straight Connector 108">
              <a:extLst>
                <a:ext uri="{FF2B5EF4-FFF2-40B4-BE49-F238E27FC236}">
                  <a16:creationId xmlns:a16="http://schemas.microsoft.com/office/drawing/2014/main" id="{FF31990A-ABA2-45A8-B5C3-B6749454EE1F}"/>
                </a:ext>
              </a:extLst>
            </p:cNvPr>
            <p:cNvCxnSpPr>
              <a:cxnSpLocks/>
            </p:cNvCxnSpPr>
            <p:nvPr/>
          </p:nvCxnSpPr>
          <p:spPr>
            <a:xfrm flipH="1">
              <a:off x="6705600" y="3291197"/>
              <a:ext cx="2057400" cy="0"/>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22B4D239-7948-4B75-AA40-BEF847A50E3A}"/>
                </a:ext>
              </a:extLst>
            </p:cNvPr>
            <p:cNvCxnSpPr/>
            <p:nvPr/>
          </p:nvCxnSpPr>
          <p:spPr>
            <a:xfrm>
              <a:off x="6976587"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9D2F13F1-E305-49A1-8E66-404884949654}"/>
                </a:ext>
              </a:extLst>
            </p:cNvPr>
            <p:cNvCxnSpPr/>
            <p:nvPr/>
          </p:nvCxnSpPr>
          <p:spPr>
            <a:xfrm>
              <a:off x="7163836"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51605441-C492-460A-A481-98B05923F0FA}"/>
                </a:ext>
              </a:extLst>
            </p:cNvPr>
            <p:cNvCxnSpPr/>
            <p:nvPr/>
          </p:nvCxnSpPr>
          <p:spPr>
            <a:xfrm>
              <a:off x="7351085" y="3189874"/>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46BB115D-3F0B-45FA-AA50-9E4A3026D7B7}"/>
                </a:ext>
              </a:extLst>
            </p:cNvPr>
            <p:cNvCxnSpPr/>
            <p:nvPr/>
          </p:nvCxnSpPr>
          <p:spPr>
            <a:xfrm>
              <a:off x="7543948" y="3189874"/>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9B4C032-389B-42FC-A72F-87601AD2A04D}"/>
                </a:ext>
              </a:extLst>
            </p:cNvPr>
            <p:cNvCxnSpPr/>
            <p:nvPr/>
          </p:nvCxnSpPr>
          <p:spPr>
            <a:xfrm>
              <a:off x="7759552"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8777273-26C9-4BF2-899A-81C5F6D55268}"/>
                </a:ext>
              </a:extLst>
            </p:cNvPr>
            <p:cNvCxnSpPr/>
            <p:nvPr/>
          </p:nvCxnSpPr>
          <p:spPr>
            <a:xfrm>
              <a:off x="7987022"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76AF2A5F-915C-48DD-BF7E-DD666CC22E0C}"/>
                </a:ext>
              </a:extLst>
            </p:cNvPr>
            <p:cNvCxnSpPr>
              <a:cxnSpLocks/>
            </p:cNvCxnSpPr>
            <p:nvPr/>
          </p:nvCxnSpPr>
          <p:spPr>
            <a:xfrm flipH="1">
              <a:off x="6807999" y="1905000"/>
              <a:ext cx="16889" cy="1524000"/>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68C6CF62-11EE-4DA3-A9DE-D02A23ABB1B9}"/>
                </a:ext>
              </a:extLst>
            </p:cNvPr>
            <p:cNvCxnSpPr/>
            <p:nvPr/>
          </p:nvCxnSpPr>
          <p:spPr>
            <a:xfrm rot="16200000">
              <a:off x="6791782" y="3074740"/>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4F7F8A3-DAB2-4476-ABB4-CC14CC77EBCC}"/>
                </a:ext>
              </a:extLst>
            </p:cNvPr>
            <p:cNvCxnSpPr/>
            <p:nvPr/>
          </p:nvCxnSpPr>
          <p:spPr>
            <a:xfrm rot="16200000">
              <a:off x="6791782" y="2864299"/>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3BB1B8B-5D37-4593-AC41-FB459026845E}"/>
                </a:ext>
              </a:extLst>
            </p:cNvPr>
            <p:cNvCxnSpPr/>
            <p:nvPr/>
          </p:nvCxnSpPr>
          <p:spPr>
            <a:xfrm rot="16200000">
              <a:off x="6789214" y="2644158"/>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71C3E710-80D1-498A-B281-F09A0F929108}"/>
                </a:ext>
              </a:extLst>
            </p:cNvPr>
            <p:cNvCxnSpPr/>
            <p:nvPr/>
          </p:nvCxnSpPr>
          <p:spPr>
            <a:xfrm rot="16200000">
              <a:off x="6789214" y="2430150"/>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4891965D-E33E-4C3A-89BF-012EC8147FDA}"/>
                </a:ext>
              </a:extLst>
            </p:cNvPr>
            <p:cNvCxnSpPr/>
            <p:nvPr/>
          </p:nvCxnSpPr>
          <p:spPr>
            <a:xfrm rot="16200000">
              <a:off x="6791782" y="2216569"/>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CB375A68-AC7B-4F26-A4C1-BBCECBBC202F}"/>
                </a:ext>
              </a:extLst>
            </p:cNvPr>
            <p:cNvCxnSpPr/>
            <p:nvPr/>
          </p:nvCxnSpPr>
          <p:spPr>
            <a:xfrm rot="16200000">
              <a:off x="6791782" y="1952356"/>
              <a:ext cx="0" cy="167227"/>
            </a:xfrm>
            <a:prstGeom prst="line">
              <a:avLst/>
            </a:prstGeom>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222E0A2F-39B8-4609-9005-5AE4563EF877}"/>
                </a:ext>
              </a:extLst>
            </p:cNvPr>
            <p:cNvSpPr/>
            <p:nvPr/>
          </p:nvSpPr>
          <p:spPr>
            <a:xfrm rot="2591724">
              <a:off x="6687958" y="2688438"/>
              <a:ext cx="1405410" cy="116308"/>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grpSp>
    </p:spTree>
    <p:extLst>
      <p:ext uri="{BB962C8B-B14F-4D97-AF65-F5344CB8AC3E}">
        <p14:creationId xmlns:p14="http://schemas.microsoft.com/office/powerpoint/2010/main" val="2172142682"/>
      </p:ext>
    </p:extLst>
  </p:cSld>
  <p:clrMapOvr>
    <a:masterClrMapping/>
  </p:clrMapOvr>
  <p:transition spd="med">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C74B77D-C385-4B3A-88A6-03B7C349CAE6}"/>
              </a:ext>
            </a:extLst>
          </p:cNvPr>
          <p:cNvSpPr txBox="1"/>
          <p:nvPr/>
        </p:nvSpPr>
        <p:spPr>
          <a:xfrm>
            <a:off x="457200" y="1023641"/>
            <a:ext cx="6603937" cy="4247317"/>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By adjusting their slopes we are trying to find a line that represents the separating space.</a:t>
            </a:r>
          </a:p>
          <a:p>
            <a:pPr marL="342900" indent="-342900" fontAlgn="base">
              <a:spcBef>
                <a:spcPct val="0"/>
              </a:spcBef>
              <a:spcAft>
                <a:spcPct val="0"/>
              </a:spcAft>
              <a:buFont typeface="+mj-lt"/>
              <a:buAutoNum type="arabicPeriod" startAt="2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The slope is also called the slope vector (vector quantities have magnitude and direction)</a:t>
            </a:r>
          </a:p>
          <a:p>
            <a:pPr marL="342900" indent="-342900" fontAlgn="base">
              <a:spcBef>
                <a:spcPct val="0"/>
              </a:spcBef>
              <a:spcAft>
                <a:spcPct val="0"/>
              </a:spcAft>
              <a:buFont typeface="+mj-lt"/>
              <a:buAutoNum type="arabicPeriod" startAt="2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The slope vector of a line is always at 90 degrees to the that line. Usually represented as a vector from the origins, here it is shown on the respective line itself</a:t>
            </a:r>
          </a:p>
          <a:p>
            <a:pPr marL="342900" indent="-342900" fontAlgn="base">
              <a:spcBef>
                <a:spcPct val="0"/>
              </a:spcBef>
              <a:spcAft>
                <a:spcPct val="0"/>
              </a:spcAft>
              <a:buFont typeface="+mj-lt"/>
              <a:buAutoNum type="arabicPeriod" startAt="2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In the picture the slope should be negative i.e. whatever the magnitude of the arrow, it will be multiplied with -1</a:t>
            </a:r>
          </a:p>
          <a:p>
            <a:pPr marL="342900" indent="-342900" fontAlgn="base">
              <a:spcBef>
                <a:spcPct val="0"/>
              </a:spcBef>
              <a:spcAft>
                <a:spcPct val="0"/>
              </a:spcAft>
              <a:buFont typeface="+mj-lt"/>
              <a:buAutoNum type="arabicPeriod" startAt="2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As the line becomes more and more parallel to horizontal axis, the slope vector becomes 0 in length</a:t>
            </a:r>
          </a:p>
          <a:p>
            <a:pPr marL="342900" indent="-342900" fontAlgn="base">
              <a:spcBef>
                <a:spcPct val="0"/>
              </a:spcBef>
              <a:spcAft>
                <a:spcPct val="0"/>
              </a:spcAft>
              <a:buFont typeface="+mj-lt"/>
              <a:buAutoNum type="arabicPeriod" startAt="2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As the line becomes parallel to the vertical axis, the slope vector becomes infinite in size.</a:t>
            </a:r>
          </a:p>
        </p:txBody>
      </p:sp>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7471238" y="3790481"/>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7790565" y="3675931"/>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8011216" y="3675931"/>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8231867" y="36725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8459133" y="36725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8713197" y="3675931"/>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8981244" y="3675931"/>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7591903" y="2177453"/>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7572793" y="353737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7572793" y="3292495"/>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7569767" y="303633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7569767" y="2787303"/>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7572793" y="2538773"/>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7572793" y="2231325"/>
            <a:ext cx="0" cy="197057"/>
          </a:xfrm>
          <a:prstGeom prst="line">
            <a:avLst/>
          </a:prstGeom>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F153FB54-02B5-40B7-BF25-475E2673D18E}"/>
              </a:ext>
            </a:extLst>
          </p:cNvPr>
          <p:cNvGrpSpPr/>
          <p:nvPr/>
        </p:nvGrpSpPr>
        <p:grpSpPr>
          <a:xfrm>
            <a:off x="7166438" y="1948852"/>
            <a:ext cx="2514600" cy="2667000"/>
            <a:chOff x="5652794" y="914400"/>
            <a:chExt cx="2514600" cy="2667000"/>
          </a:xfrm>
        </p:grpSpPr>
        <p:cxnSp>
          <p:nvCxnSpPr>
            <p:cNvPr id="17" name="Straight Connector 16">
              <a:extLst>
                <a:ext uri="{FF2B5EF4-FFF2-40B4-BE49-F238E27FC236}">
                  <a16:creationId xmlns:a16="http://schemas.microsoft.com/office/drawing/2014/main" id="{313A9810-2700-495D-8F69-7F2E17E48B70}"/>
                </a:ext>
              </a:extLst>
            </p:cNvPr>
            <p:cNvCxnSpPr/>
            <p:nvPr/>
          </p:nvCxnSpPr>
          <p:spPr>
            <a:xfrm>
              <a:off x="5652794" y="9144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181EEA98-6B56-4C91-B8D8-46C25F27B759}"/>
                </a:ext>
              </a:extLst>
            </p:cNvPr>
            <p:cNvCxnSpPr>
              <a:cxnSpLocks/>
            </p:cNvCxnSpPr>
            <p:nvPr/>
          </p:nvCxnSpPr>
          <p:spPr>
            <a:xfrm flipV="1">
              <a:off x="6740148" y="1792343"/>
              <a:ext cx="339891" cy="3146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27" name="Group 126">
            <a:extLst>
              <a:ext uri="{FF2B5EF4-FFF2-40B4-BE49-F238E27FC236}">
                <a16:creationId xmlns:a16="http://schemas.microsoft.com/office/drawing/2014/main" id="{ACFBBFE1-3AE0-4427-AC1B-EF980FF164CD}"/>
              </a:ext>
            </a:extLst>
          </p:cNvPr>
          <p:cNvGrpSpPr/>
          <p:nvPr/>
        </p:nvGrpSpPr>
        <p:grpSpPr>
          <a:xfrm>
            <a:off x="7395153" y="1786682"/>
            <a:ext cx="1986846" cy="3080348"/>
            <a:chOff x="6131277" y="3064506"/>
            <a:chExt cx="1986846" cy="3080348"/>
          </a:xfrm>
        </p:grpSpPr>
        <p:cxnSp>
          <p:nvCxnSpPr>
            <p:cNvPr id="123" name="Straight Connector 122">
              <a:extLst>
                <a:ext uri="{FF2B5EF4-FFF2-40B4-BE49-F238E27FC236}">
                  <a16:creationId xmlns:a16="http://schemas.microsoft.com/office/drawing/2014/main" id="{B4BE6EA5-562B-4C0B-BB9F-7950E918A56A}"/>
                </a:ext>
              </a:extLst>
            </p:cNvPr>
            <p:cNvCxnSpPr>
              <a:cxnSpLocks/>
            </p:cNvCxnSpPr>
            <p:nvPr/>
          </p:nvCxnSpPr>
          <p:spPr>
            <a:xfrm>
              <a:off x="6131277" y="3064506"/>
              <a:ext cx="1986846" cy="308034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8B564AE3-EAEE-4836-AC32-B2FE7FD5C94A}"/>
                </a:ext>
              </a:extLst>
            </p:cNvPr>
            <p:cNvCxnSpPr>
              <a:cxnSpLocks/>
            </p:cNvCxnSpPr>
            <p:nvPr/>
          </p:nvCxnSpPr>
          <p:spPr>
            <a:xfrm flipV="1">
              <a:off x="6983254" y="4112515"/>
              <a:ext cx="484346" cy="3226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32" name="Group 131">
            <a:extLst>
              <a:ext uri="{FF2B5EF4-FFF2-40B4-BE49-F238E27FC236}">
                <a16:creationId xmlns:a16="http://schemas.microsoft.com/office/drawing/2014/main" id="{48C2717D-5780-4FD3-884C-A3352571452B}"/>
              </a:ext>
            </a:extLst>
          </p:cNvPr>
          <p:cNvGrpSpPr/>
          <p:nvPr/>
        </p:nvGrpSpPr>
        <p:grpSpPr>
          <a:xfrm>
            <a:off x="7304844" y="1796452"/>
            <a:ext cx="1986846" cy="3080348"/>
            <a:chOff x="5556954" y="3216906"/>
            <a:chExt cx="1986846" cy="3080348"/>
          </a:xfrm>
        </p:grpSpPr>
        <p:cxnSp>
          <p:nvCxnSpPr>
            <p:cNvPr id="129" name="Straight Connector 128">
              <a:extLst>
                <a:ext uri="{FF2B5EF4-FFF2-40B4-BE49-F238E27FC236}">
                  <a16:creationId xmlns:a16="http://schemas.microsoft.com/office/drawing/2014/main" id="{7F2E075B-18A5-4E94-BFFD-D8DD7C4310D3}"/>
                </a:ext>
              </a:extLst>
            </p:cNvPr>
            <p:cNvCxnSpPr>
              <a:cxnSpLocks/>
            </p:cNvCxnSpPr>
            <p:nvPr/>
          </p:nvCxnSpPr>
          <p:spPr>
            <a:xfrm rot="1141354">
              <a:off x="5556954" y="3216906"/>
              <a:ext cx="1986846" cy="308034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4D00646E-1C62-408C-A946-9618A8BC070C}"/>
                </a:ext>
              </a:extLst>
            </p:cNvPr>
            <p:cNvCxnSpPr>
              <a:cxnSpLocks/>
            </p:cNvCxnSpPr>
            <p:nvPr/>
          </p:nvCxnSpPr>
          <p:spPr>
            <a:xfrm flipV="1">
              <a:off x="6471896" y="4346594"/>
              <a:ext cx="995704" cy="2041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43" name="Group 142">
            <a:extLst>
              <a:ext uri="{FF2B5EF4-FFF2-40B4-BE49-F238E27FC236}">
                <a16:creationId xmlns:a16="http://schemas.microsoft.com/office/drawing/2014/main" id="{7B1FD26F-B5AB-4D0D-9E04-4BF558309A6D}"/>
              </a:ext>
            </a:extLst>
          </p:cNvPr>
          <p:cNvGrpSpPr/>
          <p:nvPr/>
        </p:nvGrpSpPr>
        <p:grpSpPr>
          <a:xfrm>
            <a:off x="6691606" y="2940632"/>
            <a:ext cx="3595394" cy="359503"/>
            <a:chOff x="4572000" y="4244207"/>
            <a:chExt cx="3595394" cy="359503"/>
          </a:xfrm>
        </p:grpSpPr>
        <p:cxnSp>
          <p:nvCxnSpPr>
            <p:cNvPr id="134" name="Straight Connector 133">
              <a:extLst>
                <a:ext uri="{FF2B5EF4-FFF2-40B4-BE49-F238E27FC236}">
                  <a16:creationId xmlns:a16="http://schemas.microsoft.com/office/drawing/2014/main" id="{7F5D07BF-828F-40B5-A7A1-CDCFC0F915FB}"/>
                </a:ext>
              </a:extLst>
            </p:cNvPr>
            <p:cNvCxnSpPr>
              <a:cxnSpLocks/>
            </p:cNvCxnSpPr>
            <p:nvPr/>
          </p:nvCxnSpPr>
          <p:spPr>
            <a:xfrm>
              <a:off x="4572000" y="4323747"/>
              <a:ext cx="3595394" cy="27996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DB190348-B332-49E6-ABE0-2A9F11FE76BA}"/>
                </a:ext>
              </a:extLst>
            </p:cNvPr>
            <p:cNvCxnSpPr>
              <a:cxnSpLocks/>
            </p:cNvCxnSpPr>
            <p:nvPr/>
          </p:nvCxnSpPr>
          <p:spPr>
            <a:xfrm flipV="1">
              <a:off x="6142735" y="4244207"/>
              <a:ext cx="11917" cy="1973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9622654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27"/>
                                        </p:tgtEl>
                                        <p:attrNameLst>
                                          <p:attrName>style.visibility</p:attrName>
                                        </p:attrNameLst>
                                      </p:cBhvr>
                                      <p:to>
                                        <p:strVal val="hidden"/>
                                      </p:to>
                                    </p:set>
                                  </p:childTnLst>
                                </p:cTn>
                              </p:par>
                              <p:par>
                                <p:cTn id="16" presetID="1" presetClass="entr" presetSubtype="0" fill="hold" nodeType="withEffect">
                                  <p:stCondLst>
                                    <p:cond delay="1000"/>
                                  </p:stCondLst>
                                  <p:childTnLst>
                                    <p:set>
                                      <p:cBhvr>
                                        <p:cTn id="17" dur="1" fill="hold">
                                          <p:stCondLst>
                                            <p:cond delay="0"/>
                                          </p:stCondLst>
                                        </p:cTn>
                                        <p:tgtEl>
                                          <p:spTgt spid="132"/>
                                        </p:tgtEl>
                                        <p:attrNameLst>
                                          <p:attrName>style.visibility</p:attrName>
                                        </p:attrNameLst>
                                      </p:cBhvr>
                                      <p:to>
                                        <p:strVal val="visible"/>
                                      </p:to>
                                    </p:set>
                                  </p:childTnLst>
                                </p:cTn>
                              </p:par>
                            </p:childTnLst>
                          </p:cTn>
                        </p:par>
                        <p:par>
                          <p:cTn id="18" fill="hold">
                            <p:stCondLst>
                              <p:cond delay="1000"/>
                            </p:stCondLst>
                            <p:childTnLst>
                              <p:par>
                                <p:cTn id="19" presetID="1" presetClass="exit" presetSubtype="0" fill="hold" nodeType="afterEffect">
                                  <p:stCondLst>
                                    <p:cond delay="1000"/>
                                  </p:stCondLst>
                                  <p:childTnLst>
                                    <p:set>
                                      <p:cBhvr>
                                        <p:cTn id="20" dur="1" fill="hold">
                                          <p:stCondLst>
                                            <p:cond delay="0"/>
                                          </p:stCondLst>
                                        </p:cTn>
                                        <p:tgtEl>
                                          <p:spTgt spid="132"/>
                                        </p:tgtEl>
                                        <p:attrNameLst>
                                          <p:attrName>style.visibility</p:attrName>
                                        </p:attrNameLst>
                                      </p:cBhvr>
                                      <p:to>
                                        <p:strVal val="hidden"/>
                                      </p:to>
                                    </p:set>
                                  </p:childTnLst>
                                </p:cTn>
                              </p:par>
                              <p:par>
                                <p:cTn id="21" presetID="1" presetClass="entr" presetSubtype="0" fill="hold" nodeType="withEffect">
                                  <p:stCondLst>
                                    <p:cond delay="1000"/>
                                  </p:stCondLst>
                                  <p:childTnLst>
                                    <p:set>
                                      <p:cBhvr>
                                        <p:cTn id="22" dur="1" fill="hold">
                                          <p:stCondLst>
                                            <p:cond delay="0"/>
                                          </p:stCondLst>
                                        </p:cTn>
                                        <p:tgtEl>
                                          <p:spTgt spid="127"/>
                                        </p:tgtEl>
                                        <p:attrNameLst>
                                          <p:attrName>style.visibility</p:attrName>
                                        </p:attrNameLst>
                                      </p:cBhvr>
                                      <p:to>
                                        <p:strVal val="visible"/>
                                      </p:to>
                                    </p:set>
                                  </p:childTnLst>
                                </p:cTn>
                              </p:par>
                            </p:childTnLst>
                          </p:cTn>
                        </p:par>
                        <p:par>
                          <p:cTn id="23" fill="hold">
                            <p:stCondLst>
                              <p:cond delay="2000"/>
                            </p:stCondLst>
                            <p:childTnLst>
                              <p:par>
                                <p:cTn id="24" presetID="1" presetClass="exit" presetSubtype="0" fill="hold" nodeType="afterEffect">
                                  <p:stCondLst>
                                    <p:cond delay="1000"/>
                                  </p:stCondLst>
                                  <p:childTnLst>
                                    <p:set>
                                      <p:cBhvr>
                                        <p:cTn id="25" dur="1" fill="hold">
                                          <p:stCondLst>
                                            <p:cond delay="0"/>
                                          </p:stCondLst>
                                        </p:cTn>
                                        <p:tgtEl>
                                          <p:spTgt spid="127"/>
                                        </p:tgtEl>
                                        <p:attrNameLst>
                                          <p:attrName>style.visibility</p:attrName>
                                        </p:attrNameLst>
                                      </p:cBhvr>
                                      <p:to>
                                        <p:strVal val="hidden"/>
                                      </p:to>
                                    </p:set>
                                  </p:childTnLst>
                                </p:cTn>
                              </p:par>
                              <p:par>
                                <p:cTn id="26" presetID="1" presetClass="entr" presetSubtype="0" fill="hold" nodeType="withEffect">
                                  <p:stCondLst>
                                    <p:cond delay="100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3000"/>
                            </p:stCondLst>
                            <p:childTnLst>
                              <p:par>
                                <p:cTn id="29" presetID="1" presetClass="exit" presetSubtype="0" fill="hold" nodeType="afterEffect">
                                  <p:stCondLst>
                                    <p:cond delay="1000"/>
                                  </p:stCondLst>
                                  <p:childTnLst>
                                    <p:set>
                                      <p:cBhvr>
                                        <p:cTn id="30" dur="1" fill="hold">
                                          <p:stCondLst>
                                            <p:cond delay="0"/>
                                          </p:stCondLst>
                                        </p:cTn>
                                        <p:tgtEl>
                                          <p:spTgt spid="80"/>
                                        </p:tgtEl>
                                        <p:attrNameLst>
                                          <p:attrName>style.visibility</p:attrName>
                                        </p:attrNameLst>
                                      </p:cBhvr>
                                      <p:to>
                                        <p:strVal val="hidden"/>
                                      </p:to>
                                    </p:set>
                                  </p:childTnLst>
                                </p:cTn>
                              </p:par>
                              <p:par>
                                <p:cTn id="31" presetID="1" presetClass="entr" presetSubtype="0" fill="hold" nodeType="withEffect">
                                  <p:stCondLst>
                                    <p:cond delay="100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C74B77D-C385-4B3A-88A6-03B7C349CAE6}"/>
              </a:ext>
            </a:extLst>
          </p:cNvPr>
          <p:cNvSpPr txBox="1"/>
          <p:nvPr/>
        </p:nvSpPr>
        <p:spPr>
          <a:xfrm>
            <a:off x="131293" y="1228350"/>
            <a:ext cx="7155170" cy="510909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Every data point can also be considered as a vector, a data vector</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Data vector (blue and purple arrows) originates from the origin as does the slope vector w (black) of the line (1y+1x-5=0)</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When we substitute value of the  data point (4,6) into the equation of the line, we are doing a multiplication </a:t>
            </a:r>
            <a:r>
              <a:rPr lang="en-US" sz="1400" dirty="0" err="1">
                <a:solidFill>
                  <a:prstClr val="black"/>
                </a:solidFill>
                <a:latin typeface="Arial" charset="0"/>
              </a:rPr>
              <a:t>a.k.a</a:t>
            </a:r>
            <a:r>
              <a:rPr lang="en-US" sz="1400" dirty="0">
                <a:solidFill>
                  <a:prstClr val="black"/>
                </a:solidFill>
                <a:latin typeface="Arial" charset="0"/>
              </a:rPr>
              <a:t> dot product that results in a number …  1*6 + (1*4) – 5 = 5. </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Dot products are calculated using matrix algebra where data vector and slope vector are stored in separate matrices</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The dot product is shown as  </a:t>
            </a:r>
            <a:r>
              <a:rPr lang="en-US" sz="1400" dirty="0" err="1">
                <a:solidFill>
                  <a:prstClr val="black"/>
                </a:solidFill>
                <a:latin typeface="Arial" charset="0"/>
              </a:rPr>
              <a:t>wT</a:t>
            </a:r>
            <a:r>
              <a:rPr lang="en-US" sz="1400" dirty="0">
                <a:solidFill>
                  <a:prstClr val="black"/>
                </a:solidFill>
                <a:latin typeface="Arial" charset="0"/>
              </a:rPr>
              <a:t> * X. Here X = (4,6) and w = (1,1), a row.  </a:t>
            </a:r>
            <a:r>
              <a:rPr lang="en-US" sz="1400" dirty="0" err="1">
                <a:solidFill>
                  <a:prstClr val="black"/>
                </a:solidFill>
                <a:latin typeface="Arial" charset="0"/>
              </a:rPr>
              <a:t>wT</a:t>
            </a:r>
            <a:r>
              <a:rPr lang="en-US" sz="1400" dirty="0">
                <a:solidFill>
                  <a:prstClr val="black"/>
                </a:solidFill>
                <a:latin typeface="Arial" charset="0"/>
              </a:rPr>
              <a:t> (is transpose of w matrix which is a column</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Thus the entire operation becomes  </a:t>
            </a:r>
            <a:r>
              <a:rPr lang="en-US" sz="1400" dirty="0" err="1">
                <a:solidFill>
                  <a:prstClr val="black"/>
                </a:solidFill>
                <a:latin typeface="Arial" charset="0"/>
              </a:rPr>
              <a:t>wT</a:t>
            </a:r>
            <a:r>
              <a:rPr lang="en-US" sz="1400" dirty="0">
                <a:solidFill>
                  <a:prstClr val="black"/>
                </a:solidFill>
                <a:latin typeface="Arial" charset="0"/>
              </a:rPr>
              <a:t> * X – 5 = 5 for blue data vector. For the purple data vector (3,1),  </a:t>
            </a:r>
            <a:r>
              <a:rPr lang="en-US" sz="1400" dirty="0" err="1">
                <a:solidFill>
                  <a:prstClr val="black"/>
                </a:solidFill>
                <a:latin typeface="Arial" charset="0"/>
              </a:rPr>
              <a:t>wT</a:t>
            </a:r>
            <a:r>
              <a:rPr lang="en-US" sz="1400" dirty="0">
                <a:solidFill>
                  <a:prstClr val="black"/>
                </a:solidFill>
                <a:latin typeface="Arial" charset="0"/>
              </a:rPr>
              <a:t> * X – 5 = 1*1 + 1*3 – 5 = -2</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For data points lying exactly on the line, e.g. (1, 4), the dot product will return 0</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dot product uses slope vector to rescale the data vector and gives the vertical distance between a parallel line through the scaled point and the given line</a:t>
            </a:r>
          </a:p>
        </p:txBody>
      </p:sp>
      <p:grpSp>
        <p:nvGrpSpPr>
          <p:cNvPr id="3" name="Group 2">
            <a:extLst>
              <a:ext uri="{FF2B5EF4-FFF2-40B4-BE49-F238E27FC236}">
                <a16:creationId xmlns:a16="http://schemas.microsoft.com/office/drawing/2014/main" id="{91870D64-A2F9-4615-9436-64E2E5F2253A}"/>
              </a:ext>
            </a:extLst>
          </p:cNvPr>
          <p:cNvGrpSpPr/>
          <p:nvPr/>
        </p:nvGrpSpPr>
        <p:grpSpPr>
          <a:xfrm>
            <a:off x="7391400" y="1141512"/>
            <a:ext cx="3505200" cy="5716488"/>
            <a:chOff x="6477000" y="457200"/>
            <a:chExt cx="3733800" cy="6173688"/>
          </a:xfrm>
        </p:grpSpPr>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7329194" y="27560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7648521" y="26414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7869172" y="26414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8089823" y="2638126"/>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8317089" y="2638126"/>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8571153" y="26414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8839200" y="26414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7449859" y="1143001"/>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7430749" y="2502919"/>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7430749" y="2258043"/>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7427723" y="2001879"/>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7427723" y="175285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7430749" y="150432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7430749" y="1196873"/>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13A9810-2700-495D-8F69-7F2E17E48B70}"/>
                </a:ext>
              </a:extLst>
            </p:cNvPr>
            <p:cNvCxnSpPr/>
            <p:nvPr/>
          </p:nvCxnSpPr>
          <p:spPr>
            <a:xfrm>
              <a:off x="6934200" y="102307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181EEA98-6B56-4C91-B8D8-46C25F27B759}"/>
                </a:ext>
              </a:extLst>
            </p:cNvPr>
            <p:cNvCxnSpPr>
              <a:cxnSpLocks/>
            </p:cNvCxnSpPr>
            <p:nvPr/>
          </p:nvCxnSpPr>
          <p:spPr>
            <a:xfrm flipV="1">
              <a:off x="7467601" y="2563548"/>
              <a:ext cx="180921" cy="1796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Oval 1">
              <a:extLst>
                <a:ext uri="{FF2B5EF4-FFF2-40B4-BE49-F238E27FC236}">
                  <a16:creationId xmlns:a16="http://schemas.microsoft.com/office/drawing/2014/main" id="{90C112B8-876D-46B3-AD55-E80F673451CD}"/>
                </a:ext>
              </a:extLst>
            </p:cNvPr>
            <p:cNvSpPr/>
            <p:nvPr/>
          </p:nvSpPr>
          <p:spPr>
            <a:xfrm>
              <a:off x="8244563" y="1143012"/>
              <a:ext cx="137352" cy="1523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4" name="Straight Arrow Connector 3">
              <a:extLst>
                <a:ext uri="{FF2B5EF4-FFF2-40B4-BE49-F238E27FC236}">
                  <a16:creationId xmlns:a16="http://schemas.microsoft.com/office/drawing/2014/main" id="{C025588F-ED02-4590-8A06-4159DF75FFBC}"/>
                </a:ext>
              </a:extLst>
            </p:cNvPr>
            <p:cNvCxnSpPr>
              <a:cxnSpLocks/>
              <a:endCxn id="2" idx="4"/>
            </p:cNvCxnSpPr>
            <p:nvPr/>
          </p:nvCxnSpPr>
          <p:spPr>
            <a:xfrm flipV="1">
              <a:off x="7447183" y="1295400"/>
              <a:ext cx="866056" cy="1460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A3752D6-A661-46E7-BCC0-56CC36980823}"/>
                </a:ext>
              </a:extLst>
            </p:cNvPr>
            <p:cNvSpPr txBox="1"/>
            <p:nvPr/>
          </p:nvSpPr>
          <p:spPr>
            <a:xfrm rot="2867716">
              <a:off x="7771499" y="2218071"/>
              <a:ext cx="1197313"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1y+1x – 5 = 0</a:t>
              </a:r>
            </a:p>
          </p:txBody>
        </p:sp>
        <p:sp>
          <p:nvSpPr>
            <p:cNvPr id="7" name="Oval 6">
              <a:extLst>
                <a:ext uri="{FF2B5EF4-FFF2-40B4-BE49-F238E27FC236}">
                  <a16:creationId xmlns:a16="http://schemas.microsoft.com/office/drawing/2014/main" id="{88EB2D73-53FA-4790-AEBB-8461C55C2D95}"/>
                </a:ext>
              </a:extLst>
            </p:cNvPr>
            <p:cNvSpPr/>
            <p:nvPr/>
          </p:nvSpPr>
          <p:spPr>
            <a:xfrm>
              <a:off x="8033493" y="2433466"/>
              <a:ext cx="110115" cy="152400"/>
            </a:xfrm>
            <a:prstGeom prst="ellipse">
              <a:avLst/>
            </a:prstGeom>
            <a:gradFill>
              <a:gsLst>
                <a:gs pos="100000">
                  <a:schemeClr val="accent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9" name="Straight Arrow Connector 8">
              <a:extLst>
                <a:ext uri="{FF2B5EF4-FFF2-40B4-BE49-F238E27FC236}">
                  <a16:creationId xmlns:a16="http://schemas.microsoft.com/office/drawing/2014/main" id="{6D67450A-BCAF-4038-A6E0-FDE678FE3F42}"/>
                </a:ext>
              </a:extLst>
            </p:cNvPr>
            <p:cNvCxnSpPr>
              <a:endCxn id="7" idx="3"/>
            </p:cNvCxnSpPr>
            <p:nvPr/>
          </p:nvCxnSpPr>
          <p:spPr>
            <a:xfrm flipV="1">
              <a:off x="7447184" y="2563548"/>
              <a:ext cx="602435" cy="179652"/>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360D5B19-135D-4C62-92FB-DF9913AF3879}"/>
                </a:ext>
              </a:extLst>
            </p:cNvPr>
            <p:cNvSpPr/>
            <p:nvPr/>
          </p:nvSpPr>
          <p:spPr>
            <a:xfrm>
              <a:off x="7620001" y="1752600"/>
              <a:ext cx="110115" cy="152400"/>
            </a:xfrm>
            <a:prstGeom prst="ellipse">
              <a:avLst/>
            </a:prstGeom>
            <a:gradFill>
              <a:gsLst>
                <a:gs pos="100000">
                  <a:srgbClr val="00B05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46" name="Straight Connector 45">
              <a:extLst>
                <a:ext uri="{FF2B5EF4-FFF2-40B4-BE49-F238E27FC236}">
                  <a16:creationId xmlns:a16="http://schemas.microsoft.com/office/drawing/2014/main" id="{D3E5783E-C199-42FF-8C92-9845B6943750}"/>
                </a:ext>
              </a:extLst>
            </p:cNvPr>
            <p:cNvCxnSpPr/>
            <p:nvPr/>
          </p:nvCxnSpPr>
          <p:spPr>
            <a:xfrm>
              <a:off x="6858000" y="1175470"/>
              <a:ext cx="2514600" cy="2667000"/>
            </a:xfrm>
            <a:prstGeom prst="line">
              <a:avLst/>
            </a:prstGeom>
            <a:ln>
              <a:solidFill>
                <a:srgbClr val="7030A0"/>
              </a:solidFill>
              <a:prstDash val="dash"/>
            </a:ln>
          </p:spPr>
          <p:style>
            <a:lnRef idx="2">
              <a:schemeClr val="accent1"/>
            </a:lnRef>
            <a:fillRef idx="0">
              <a:schemeClr val="accent1"/>
            </a:fillRef>
            <a:effectRef idx="1">
              <a:schemeClr val="accent1"/>
            </a:effectRef>
            <a:fontRef idx="minor">
              <a:schemeClr val="tx1"/>
            </a:fontRef>
          </p:style>
        </p:cxnSp>
        <p:sp>
          <p:nvSpPr>
            <p:cNvPr id="14" name="Right Brace 13">
              <a:extLst>
                <a:ext uri="{FF2B5EF4-FFF2-40B4-BE49-F238E27FC236}">
                  <a16:creationId xmlns:a16="http://schemas.microsoft.com/office/drawing/2014/main" id="{498AF831-88FE-45D4-9499-74F58B1128A0}"/>
                </a:ext>
              </a:extLst>
            </p:cNvPr>
            <p:cNvSpPr/>
            <p:nvPr/>
          </p:nvSpPr>
          <p:spPr>
            <a:xfrm rot="2600461">
              <a:off x="9481240" y="3764526"/>
              <a:ext cx="128890" cy="247239"/>
            </a:xfrm>
            <a:prstGeom prst="righ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cxnSp>
          <p:nvCxnSpPr>
            <p:cNvPr id="53" name="Straight Connector 52">
              <a:extLst>
                <a:ext uri="{FF2B5EF4-FFF2-40B4-BE49-F238E27FC236}">
                  <a16:creationId xmlns:a16="http://schemas.microsoft.com/office/drawing/2014/main" id="{7B0F5577-26E5-4C06-B6C0-1915F0C64C03}"/>
                </a:ext>
              </a:extLst>
            </p:cNvPr>
            <p:cNvCxnSpPr/>
            <p:nvPr/>
          </p:nvCxnSpPr>
          <p:spPr>
            <a:xfrm>
              <a:off x="7620000" y="457200"/>
              <a:ext cx="2514600" cy="2667000"/>
            </a:xfrm>
            <a:prstGeom prst="line">
              <a:avLst/>
            </a:prstGeom>
            <a:ln>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22" name="Right Brace 21">
              <a:extLst>
                <a:ext uri="{FF2B5EF4-FFF2-40B4-BE49-F238E27FC236}">
                  <a16:creationId xmlns:a16="http://schemas.microsoft.com/office/drawing/2014/main" id="{63C14CBD-62BC-4A46-B9A8-84A155451492}"/>
                </a:ext>
              </a:extLst>
            </p:cNvPr>
            <p:cNvSpPr/>
            <p:nvPr/>
          </p:nvSpPr>
          <p:spPr>
            <a:xfrm rot="2693048">
              <a:off x="9880347" y="3070791"/>
              <a:ext cx="125344" cy="84904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cxnSp>
          <p:nvCxnSpPr>
            <p:cNvPr id="30" name="Connector: Elbow 29">
              <a:extLst>
                <a:ext uri="{FF2B5EF4-FFF2-40B4-BE49-F238E27FC236}">
                  <a16:creationId xmlns:a16="http://schemas.microsoft.com/office/drawing/2014/main" id="{D0F70C63-B1AE-488B-873C-1261B7ED8348}"/>
                </a:ext>
              </a:extLst>
            </p:cNvPr>
            <p:cNvCxnSpPr>
              <a:cxnSpLocks/>
            </p:cNvCxnSpPr>
            <p:nvPr/>
          </p:nvCxnSpPr>
          <p:spPr>
            <a:xfrm rot="10800000">
              <a:off x="6477000" y="2755514"/>
              <a:ext cx="3510426" cy="673493"/>
            </a:xfrm>
            <a:prstGeom prst="bentConnector3">
              <a:avLst>
                <a:gd name="adj1" fmla="val 81122"/>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12A579A-7424-4E60-B620-35C16275DE81}"/>
                </a:ext>
              </a:extLst>
            </p:cNvPr>
            <p:cNvSpPr/>
            <p:nvPr/>
          </p:nvSpPr>
          <p:spPr>
            <a:xfrm>
              <a:off x="8791221" y="4434609"/>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1</a:t>
              </a:r>
            </a:p>
          </p:txBody>
        </p:sp>
        <p:sp>
          <p:nvSpPr>
            <p:cNvPr id="65" name="Rectangle 64">
              <a:extLst>
                <a:ext uri="{FF2B5EF4-FFF2-40B4-BE49-F238E27FC236}">
                  <a16:creationId xmlns:a16="http://schemas.microsoft.com/office/drawing/2014/main" id="{C7C9A907-7308-40F9-B1DA-5414D7FFC1B1}"/>
                </a:ext>
              </a:extLst>
            </p:cNvPr>
            <p:cNvSpPr/>
            <p:nvPr/>
          </p:nvSpPr>
          <p:spPr>
            <a:xfrm>
              <a:off x="9299879" y="4434610"/>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1</a:t>
              </a:r>
            </a:p>
          </p:txBody>
        </p:sp>
        <p:sp>
          <p:nvSpPr>
            <p:cNvPr id="66" name="Rectangle 65">
              <a:extLst>
                <a:ext uri="{FF2B5EF4-FFF2-40B4-BE49-F238E27FC236}">
                  <a16:creationId xmlns:a16="http://schemas.microsoft.com/office/drawing/2014/main" id="{7D6093CD-6DA0-4CC0-9754-32993D35C5A0}"/>
                </a:ext>
              </a:extLst>
            </p:cNvPr>
            <p:cNvSpPr/>
            <p:nvPr/>
          </p:nvSpPr>
          <p:spPr>
            <a:xfrm>
              <a:off x="7417131" y="4434609"/>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6</a:t>
              </a:r>
            </a:p>
          </p:txBody>
        </p:sp>
        <p:sp>
          <p:nvSpPr>
            <p:cNvPr id="67" name="Rectangle 66">
              <a:extLst>
                <a:ext uri="{FF2B5EF4-FFF2-40B4-BE49-F238E27FC236}">
                  <a16:creationId xmlns:a16="http://schemas.microsoft.com/office/drawing/2014/main" id="{697E19F5-D5EC-4289-BA1B-57C770FC4F15}"/>
                </a:ext>
              </a:extLst>
            </p:cNvPr>
            <p:cNvSpPr/>
            <p:nvPr/>
          </p:nvSpPr>
          <p:spPr>
            <a:xfrm>
              <a:off x="7925789" y="4434610"/>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4</a:t>
              </a:r>
            </a:p>
          </p:txBody>
        </p:sp>
        <p:sp>
          <p:nvSpPr>
            <p:cNvPr id="36" name="TextBox 35">
              <a:extLst>
                <a:ext uri="{FF2B5EF4-FFF2-40B4-BE49-F238E27FC236}">
                  <a16:creationId xmlns:a16="http://schemas.microsoft.com/office/drawing/2014/main" id="{2CC9CF07-6487-4A76-91A1-7453ED373BBF}"/>
                </a:ext>
              </a:extLst>
            </p:cNvPr>
            <p:cNvSpPr txBox="1"/>
            <p:nvPr/>
          </p:nvSpPr>
          <p:spPr>
            <a:xfrm>
              <a:off x="7721932" y="4044844"/>
              <a:ext cx="278213"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X</a:t>
              </a:r>
            </a:p>
          </p:txBody>
        </p:sp>
        <p:sp>
          <p:nvSpPr>
            <p:cNvPr id="69" name="TextBox 68">
              <a:extLst>
                <a:ext uri="{FF2B5EF4-FFF2-40B4-BE49-F238E27FC236}">
                  <a16:creationId xmlns:a16="http://schemas.microsoft.com/office/drawing/2014/main" id="{2030804E-85B4-4FB7-82BA-90AB86F40DA7}"/>
                </a:ext>
              </a:extLst>
            </p:cNvPr>
            <p:cNvSpPr txBox="1"/>
            <p:nvPr/>
          </p:nvSpPr>
          <p:spPr>
            <a:xfrm>
              <a:off x="9093531" y="4051317"/>
              <a:ext cx="583869" cy="369332"/>
            </a:xfrm>
            <a:prstGeom prst="rect">
              <a:avLst/>
            </a:prstGeom>
            <a:noFill/>
          </p:spPr>
          <p:txBody>
            <a:bodyPr wrap="square" rtlCol="0">
              <a:spAutoFit/>
            </a:bodyPr>
            <a:lstStyle/>
            <a:p>
              <a:pPr fontAlgn="base">
                <a:spcBef>
                  <a:spcPct val="0"/>
                </a:spcBef>
                <a:spcAft>
                  <a:spcPct val="0"/>
                </a:spcAft>
              </a:pPr>
              <a:r>
                <a:rPr lang="en-US" dirty="0" err="1">
                  <a:solidFill>
                    <a:prstClr val="black"/>
                  </a:solidFill>
                  <a:latin typeface="Arial" charset="0"/>
                </a:rPr>
                <a:t>wT</a:t>
              </a:r>
              <a:endParaRPr lang="en-US" dirty="0">
                <a:solidFill>
                  <a:prstClr val="black"/>
                </a:solidFill>
                <a:latin typeface="Arial" charset="0"/>
              </a:endParaRPr>
            </a:p>
          </p:txBody>
        </p:sp>
        <p:sp>
          <p:nvSpPr>
            <p:cNvPr id="37" name="Star: 5 Points 36">
              <a:extLst>
                <a:ext uri="{FF2B5EF4-FFF2-40B4-BE49-F238E27FC236}">
                  <a16:creationId xmlns:a16="http://schemas.microsoft.com/office/drawing/2014/main" id="{E4907DBB-9078-44CA-A31C-99924F576A00}"/>
                </a:ext>
              </a:extLst>
            </p:cNvPr>
            <p:cNvSpPr/>
            <p:nvPr/>
          </p:nvSpPr>
          <p:spPr>
            <a:xfrm>
              <a:off x="8540408" y="4533934"/>
              <a:ext cx="191847" cy="18330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7" name="Right Brace 46">
              <a:extLst>
                <a:ext uri="{FF2B5EF4-FFF2-40B4-BE49-F238E27FC236}">
                  <a16:creationId xmlns:a16="http://schemas.microsoft.com/office/drawing/2014/main" id="{B0516DBF-CABF-497F-BCB6-2E415174EFCE}"/>
                </a:ext>
              </a:extLst>
            </p:cNvPr>
            <p:cNvSpPr/>
            <p:nvPr/>
          </p:nvSpPr>
          <p:spPr>
            <a:xfrm rot="5400000">
              <a:off x="8455180" y="3788725"/>
              <a:ext cx="282625" cy="24101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sp>
          <p:nvSpPr>
            <p:cNvPr id="72" name="Rectangle 71">
              <a:extLst>
                <a:ext uri="{FF2B5EF4-FFF2-40B4-BE49-F238E27FC236}">
                  <a16:creationId xmlns:a16="http://schemas.microsoft.com/office/drawing/2014/main" id="{3D82ADFC-3ACB-4BA5-9B86-32E44463B5E1}"/>
                </a:ext>
              </a:extLst>
            </p:cNvPr>
            <p:cNvSpPr/>
            <p:nvPr/>
          </p:nvSpPr>
          <p:spPr>
            <a:xfrm>
              <a:off x="7637453" y="6133592"/>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6</a:t>
              </a:r>
            </a:p>
          </p:txBody>
        </p:sp>
        <p:sp>
          <p:nvSpPr>
            <p:cNvPr id="73" name="Rectangle 72">
              <a:extLst>
                <a:ext uri="{FF2B5EF4-FFF2-40B4-BE49-F238E27FC236}">
                  <a16:creationId xmlns:a16="http://schemas.microsoft.com/office/drawing/2014/main" id="{2A67B8BC-D7C6-40C9-91BE-99142281A8E1}"/>
                </a:ext>
              </a:extLst>
            </p:cNvPr>
            <p:cNvSpPr/>
            <p:nvPr/>
          </p:nvSpPr>
          <p:spPr>
            <a:xfrm>
              <a:off x="8146111" y="6133593"/>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4</a:t>
              </a:r>
            </a:p>
          </p:txBody>
        </p:sp>
        <p:sp>
          <p:nvSpPr>
            <p:cNvPr id="74" name="TextBox 73">
              <a:extLst>
                <a:ext uri="{FF2B5EF4-FFF2-40B4-BE49-F238E27FC236}">
                  <a16:creationId xmlns:a16="http://schemas.microsoft.com/office/drawing/2014/main" id="{58BC568B-9D0E-4A53-980B-21B931312D57}"/>
                </a:ext>
              </a:extLst>
            </p:cNvPr>
            <p:cNvSpPr txBox="1"/>
            <p:nvPr/>
          </p:nvSpPr>
          <p:spPr>
            <a:xfrm>
              <a:off x="8686801" y="6107668"/>
              <a:ext cx="278213" cy="523220"/>
            </a:xfrm>
            <a:prstGeom prst="rect">
              <a:avLst/>
            </a:prstGeom>
            <a:noFill/>
          </p:spPr>
          <p:txBody>
            <a:bodyPr wrap="square" rtlCol="0">
              <a:spAutoFit/>
            </a:bodyPr>
            <a:lstStyle/>
            <a:p>
              <a:pPr fontAlgn="base">
                <a:spcBef>
                  <a:spcPct val="0"/>
                </a:spcBef>
                <a:spcAft>
                  <a:spcPct val="0"/>
                </a:spcAft>
              </a:pPr>
              <a:r>
                <a:rPr lang="en-US" sz="2800" dirty="0">
                  <a:solidFill>
                    <a:prstClr val="black"/>
                  </a:solidFill>
                  <a:latin typeface="Arial" charset="0"/>
                </a:rPr>
                <a:t>*</a:t>
              </a:r>
            </a:p>
          </p:txBody>
        </p:sp>
        <p:sp>
          <p:nvSpPr>
            <p:cNvPr id="75" name="Rectangle 74">
              <a:extLst>
                <a:ext uri="{FF2B5EF4-FFF2-40B4-BE49-F238E27FC236}">
                  <a16:creationId xmlns:a16="http://schemas.microsoft.com/office/drawing/2014/main" id="{994ED5EA-D44B-40BB-AF29-3C983AF44D72}"/>
                </a:ext>
              </a:extLst>
            </p:cNvPr>
            <p:cNvSpPr/>
            <p:nvPr/>
          </p:nvSpPr>
          <p:spPr>
            <a:xfrm>
              <a:off x="8947096" y="5661866"/>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1</a:t>
              </a:r>
            </a:p>
          </p:txBody>
        </p:sp>
        <p:sp>
          <p:nvSpPr>
            <p:cNvPr id="76" name="Rectangle 75">
              <a:extLst>
                <a:ext uri="{FF2B5EF4-FFF2-40B4-BE49-F238E27FC236}">
                  <a16:creationId xmlns:a16="http://schemas.microsoft.com/office/drawing/2014/main" id="{CFA3E0EF-0CD7-499D-B96A-8C3D441B6C11}"/>
                </a:ext>
              </a:extLst>
            </p:cNvPr>
            <p:cNvSpPr/>
            <p:nvPr/>
          </p:nvSpPr>
          <p:spPr>
            <a:xfrm>
              <a:off x="8944420" y="5378532"/>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1</a:t>
              </a:r>
            </a:p>
          </p:txBody>
        </p:sp>
        <p:sp>
          <p:nvSpPr>
            <p:cNvPr id="77" name="TextBox 76">
              <a:extLst>
                <a:ext uri="{FF2B5EF4-FFF2-40B4-BE49-F238E27FC236}">
                  <a16:creationId xmlns:a16="http://schemas.microsoft.com/office/drawing/2014/main" id="{406A83B1-B4F0-470F-9675-9607CFE51284}"/>
                </a:ext>
              </a:extLst>
            </p:cNvPr>
            <p:cNvSpPr txBox="1"/>
            <p:nvPr/>
          </p:nvSpPr>
          <p:spPr>
            <a:xfrm flipH="1">
              <a:off x="8954033" y="5107513"/>
              <a:ext cx="596699" cy="369332"/>
            </a:xfrm>
            <a:prstGeom prst="rect">
              <a:avLst/>
            </a:prstGeom>
            <a:noFill/>
          </p:spPr>
          <p:txBody>
            <a:bodyPr wrap="square" rtlCol="0">
              <a:spAutoFit/>
            </a:bodyPr>
            <a:lstStyle/>
            <a:p>
              <a:pPr fontAlgn="base">
                <a:spcBef>
                  <a:spcPct val="0"/>
                </a:spcBef>
                <a:spcAft>
                  <a:spcPct val="0"/>
                </a:spcAft>
              </a:pPr>
              <a:r>
                <a:rPr lang="en-US" dirty="0" err="1">
                  <a:solidFill>
                    <a:prstClr val="black"/>
                  </a:solidFill>
                  <a:latin typeface="Arial" charset="0"/>
                </a:rPr>
                <a:t>wT</a:t>
              </a:r>
              <a:endParaRPr lang="en-US" dirty="0">
                <a:solidFill>
                  <a:prstClr val="black"/>
                </a:solidFill>
                <a:latin typeface="Arial" charset="0"/>
              </a:endParaRPr>
            </a:p>
          </p:txBody>
        </p:sp>
        <p:sp>
          <p:nvSpPr>
            <p:cNvPr id="82" name="Rectangle 81">
              <a:extLst>
                <a:ext uri="{FF2B5EF4-FFF2-40B4-BE49-F238E27FC236}">
                  <a16:creationId xmlns:a16="http://schemas.microsoft.com/office/drawing/2014/main" id="{664953D5-4568-49AC-BB0E-B4991A32B978}"/>
                </a:ext>
              </a:extLst>
            </p:cNvPr>
            <p:cNvSpPr/>
            <p:nvPr/>
          </p:nvSpPr>
          <p:spPr>
            <a:xfrm>
              <a:off x="9709096" y="6119066"/>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10</a:t>
              </a:r>
            </a:p>
          </p:txBody>
        </p:sp>
        <p:sp>
          <p:nvSpPr>
            <p:cNvPr id="59" name="Double Brace 58">
              <a:extLst>
                <a:ext uri="{FF2B5EF4-FFF2-40B4-BE49-F238E27FC236}">
                  <a16:creationId xmlns:a16="http://schemas.microsoft.com/office/drawing/2014/main" id="{138B6743-4619-443B-A486-E6379824DCCC}"/>
                </a:ext>
              </a:extLst>
            </p:cNvPr>
            <p:cNvSpPr/>
            <p:nvPr/>
          </p:nvSpPr>
          <p:spPr>
            <a:xfrm>
              <a:off x="8220229" y="5146686"/>
              <a:ext cx="604651" cy="282625"/>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r>
                <a:rPr lang="en-US" dirty="0">
                  <a:solidFill>
                    <a:prstClr val="black"/>
                  </a:solidFill>
                  <a:latin typeface="Arial"/>
                </a:rPr>
                <a:t>dot</a:t>
              </a:r>
            </a:p>
          </p:txBody>
        </p:sp>
        <p:cxnSp>
          <p:nvCxnSpPr>
            <p:cNvPr id="63" name="Straight Connector 62">
              <a:extLst>
                <a:ext uri="{FF2B5EF4-FFF2-40B4-BE49-F238E27FC236}">
                  <a16:creationId xmlns:a16="http://schemas.microsoft.com/office/drawing/2014/main" id="{A3CC559F-605A-447A-9E4F-09F4198DD36C}"/>
                </a:ext>
              </a:extLst>
            </p:cNvPr>
            <p:cNvCxnSpPr>
              <a:stCxn id="72" idx="0"/>
            </p:cNvCxnSpPr>
            <p:nvPr/>
          </p:nvCxnSpPr>
          <p:spPr>
            <a:xfrm flipV="1">
              <a:off x="7888306" y="5519844"/>
              <a:ext cx="1007" cy="613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4355BF0-2DC3-4937-B72C-EB7F98D3E0F8}"/>
                </a:ext>
              </a:extLst>
            </p:cNvPr>
            <p:cNvCxnSpPr>
              <a:cxnSpLocks/>
            </p:cNvCxnSpPr>
            <p:nvPr/>
          </p:nvCxnSpPr>
          <p:spPr>
            <a:xfrm flipV="1">
              <a:off x="8346375" y="5826718"/>
              <a:ext cx="0" cy="279677"/>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9CC0A2B6-4883-4EF6-9952-F8D021FD8115}"/>
                </a:ext>
              </a:extLst>
            </p:cNvPr>
            <p:cNvCxnSpPr>
              <a:endCxn id="76" idx="1"/>
            </p:cNvCxnSpPr>
            <p:nvPr/>
          </p:nvCxnSpPr>
          <p:spPr>
            <a:xfrm>
              <a:off x="7882516" y="5519844"/>
              <a:ext cx="106190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176CC193-3B3D-45B0-93E4-5BB8228874A8}"/>
                </a:ext>
              </a:extLst>
            </p:cNvPr>
            <p:cNvCxnSpPr>
              <a:cxnSpLocks/>
              <a:endCxn id="75" idx="1"/>
            </p:cNvCxnSpPr>
            <p:nvPr/>
          </p:nvCxnSpPr>
          <p:spPr>
            <a:xfrm flipV="1">
              <a:off x="8343900" y="5805856"/>
              <a:ext cx="603196" cy="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Equals 85">
              <a:extLst>
                <a:ext uri="{FF2B5EF4-FFF2-40B4-BE49-F238E27FC236}">
                  <a16:creationId xmlns:a16="http://schemas.microsoft.com/office/drawing/2014/main" id="{9E741F68-5C76-4794-8CB4-C352C15DC9B6}"/>
                </a:ext>
              </a:extLst>
            </p:cNvPr>
            <p:cNvSpPr/>
            <p:nvPr/>
          </p:nvSpPr>
          <p:spPr>
            <a:xfrm>
              <a:off x="9042074" y="6071343"/>
              <a:ext cx="352593" cy="344874"/>
            </a:xfrm>
            <a:prstGeom prst="mathEqual">
              <a:avLst>
                <a:gd name="adj1" fmla="val 6303"/>
                <a:gd name="adj2" fmla="val 117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prstClr val="black"/>
                </a:solidFill>
                <a:latin typeface="Arial"/>
              </a:endParaRPr>
            </a:p>
          </p:txBody>
        </p:sp>
      </p:grpSp>
    </p:spTree>
    <p:extLst>
      <p:ext uri="{BB962C8B-B14F-4D97-AF65-F5344CB8AC3E}">
        <p14:creationId xmlns:p14="http://schemas.microsoft.com/office/powerpoint/2010/main" val="525889190"/>
      </p:ext>
    </p:extLst>
  </p:cSld>
  <p:clrMapOvr>
    <a:masterClrMapping/>
  </p:clrMapOvr>
  <p:transition spd="med">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ABD75-E9E9-4AF7-BA66-E83198E856E2}"/>
              </a:ext>
            </a:extLst>
          </p:cNvPr>
          <p:cNvPicPr>
            <a:picLocks noChangeAspect="1"/>
          </p:cNvPicPr>
          <p:nvPr/>
        </p:nvPicPr>
        <p:blipFill>
          <a:blip r:embed="rId2"/>
          <a:stretch>
            <a:fillRect/>
          </a:stretch>
        </p:blipFill>
        <p:spPr>
          <a:xfrm>
            <a:off x="1905000" y="1089530"/>
            <a:ext cx="7772400" cy="5010150"/>
          </a:xfrm>
          <a:prstGeom prst="rect">
            <a:avLst/>
          </a:prstGeom>
        </p:spPr>
      </p:pic>
      <p:grpSp>
        <p:nvGrpSpPr>
          <p:cNvPr id="35" name="Group 34">
            <a:extLst>
              <a:ext uri="{FF2B5EF4-FFF2-40B4-BE49-F238E27FC236}">
                <a16:creationId xmlns:a16="http://schemas.microsoft.com/office/drawing/2014/main" id="{5C352D8F-3C2D-43C9-AE57-A3F0B17558D5}"/>
              </a:ext>
            </a:extLst>
          </p:cNvPr>
          <p:cNvGrpSpPr/>
          <p:nvPr/>
        </p:nvGrpSpPr>
        <p:grpSpPr>
          <a:xfrm>
            <a:off x="7162801" y="2209800"/>
            <a:ext cx="2052431" cy="1931410"/>
            <a:chOff x="5567569" y="1358395"/>
            <a:chExt cx="2052431" cy="1931410"/>
          </a:xfrm>
        </p:grpSpPr>
        <p:grpSp>
          <p:nvGrpSpPr>
            <p:cNvPr id="4" name="Group 3">
              <a:extLst>
                <a:ext uri="{FF2B5EF4-FFF2-40B4-BE49-F238E27FC236}">
                  <a16:creationId xmlns:a16="http://schemas.microsoft.com/office/drawing/2014/main" id="{2ED1B916-9C8A-4091-9881-B7F70ADAF93F}"/>
                </a:ext>
              </a:extLst>
            </p:cNvPr>
            <p:cNvGrpSpPr/>
            <p:nvPr/>
          </p:nvGrpSpPr>
          <p:grpSpPr>
            <a:xfrm>
              <a:off x="5864580" y="1676400"/>
              <a:ext cx="1676400" cy="1295400"/>
              <a:chOff x="5791200" y="1164065"/>
              <a:chExt cx="1371600" cy="1655335"/>
            </a:xfrm>
          </p:grpSpPr>
          <p:cxnSp>
            <p:nvCxnSpPr>
              <p:cNvPr id="5" name="Straight Connector 4">
                <a:extLst>
                  <a:ext uri="{FF2B5EF4-FFF2-40B4-BE49-F238E27FC236}">
                    <a16:creationId xmlns:a16="http://schemas.microsoft.com/office/drawing/2014/main" id="{4712D978-5A81-453A-ABA5-019E7EEA6376}"/>
                  </a:ext>
                </a:extLst>
              </p:cNvPr>
              <p:cNvCxnSpPr>
                <a:cxnSpLocks/>
              </p:cNvCxnSpPr>
              <p:nvPr/>
            </p:nvCxnSpPr>
            <p:spPr>
              <a:xfrm flipH="1">
                <a:off x="5929185" y="1164065"/>
                <a:ext cx="2388" cy="1579135"/>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C0DB8DA-9226-4953-991F-CACB5EEC519C}"/>
                  </a:ext>
                </a:extLst>
              </p:cNvPr>
              <p:cNvCxnSpPr>
                <a:cxnSpLocks/>
              </p:cNvCxnSpPr>
              <p:nvPr/>
            </p:nvCxnSpPr>
            <p:spPr>
              <a:xfrm flipH="1">
                <a:off x="5867400" y="2743200"/>
                <a:ext cx="12954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B8BA4FF6-AC8A-47DF-9F1B-9186DE5CB8D9}"/>
                  </a:ext>
                </a:extLst>
              </p:cNvPr>
              <p:cNvCxnSpPr>
                <a:cxnSpLocks/>
              </p:cNvCxnSpPr>
              <p:nvPr/>
            </p:nvCxnSpPr>
            <p:spPr>
              <a:xfrm flipV="1">
                <a:off x="60960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577F2A7-A70C-469A-A210-87DADAA13B95}"/>
                  </a:ext>
                </a:extLst>
              </p:cNvPr>
              <p:cNvCxnSpPr>
                <a:cxnSpLocks/>
              </p:cNvCxnSpPr>
              <p:nvPr/>
            </p:nvCxnSpPr>
            <p:spPr>
              <a:xfrm flipV="1">
                <a:off x="62484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387E0A5-CBCD-403C-B938-72F60969211A}"/>
                  </a:ext>
                </a:extLst>
              </p:cNvPr>
              <p:cNvCxnSpPr>
                <a:cxnSpLocks/>
              </p:cNvCxnSpPr>
              <p:nvPr/>
            </p:nvCxnSpPr>
            <p:spPr>
              <a:xfrm flipV="1">
                <a:off x="64008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6CFBB5D-5EB8-430E-9918-D2959840AFF3}"/>
                  </a:ext>
                </a:extLst>
              </p:cNvPr>
              <p:cNvCxnSpPr>
                <a:cxnSpLocks/>
              </p:cNvCxnSpPr>
              <p:nvPr/>
            </p:nvCxnSpPr>
            <p:spPr>
              <a:xfrm flipV="1">
                <a:off x="65532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52180B8-3DCA-479C-A178-BA58D0C8E63E}"/>
                  </a:ext>
                </a:extLst>
              </p:cNvPr>
              <p:cNvCxnSpPr>
                <a:cxnSpLocks/>
              </p:cNvCxnSpPr>
              <p:nvPr/>
            </p:nvCxnSpPr>
            <p:spPr>
              <a:xfrm flipV="1">
                <a:off x="67056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6E4537-D344-46AE-84B9-77F1733C71B5}"/>
                  </a:ext>
                </a:extLst>
              </p:cNvPr>
              <p:cNvCxnSpPr>
                <a:cxnSpLocks/>
              </p:cNvCxnSpPr>
              <p:nvPr/>
            </p:nvCxnSpPr>
            <p:spPr>
              <a:xfrm flipV="1">
                <a:off x="68580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CF24DE1-5E08-4DE5-B330-D3E97DDBCCB9}"/>
                  </a:ext>
                </a:extLst>
              </p:cNvPr>
              <p:cNvCxnSpPr>
                <a:cxnSpLocks/>
              </p:cNvCxnSpPr>
              <p:nvPr/>
            </p:nvCxnSpPr>
            <p:spPr>
              <a:xfrm flipV="1">
                <a:off x="70104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D40ACE5-CF2D-4F7C-B3F6-BD1555E3761A}"/>
                  </a:ext>
                </a:extLst>
              </p:cNvPr>
              <p:cNvCxnSpPr>
                <a:cxnSpLocks/>
              </p:cNvCxnSpPr>
              <p:nvPr/>
            </p:nvCxnSpPr>
            <p:spPr>
              <a:xfrm flipV="1">
                <a:off x="71628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5DEBD15-FB28-4E9E-8D5E-6B43A79076FC}"/>
                  </a:ext>
                </a:extLst>
              </p:cNvPr>
              <p:cNvCxnSpPr>
                <a:cxnSpLocks/>
              </p:cNvCxnSpPr>
              <p:nvPr/>
            </p:nvCxnSpPr>
            <p:spPr>
              <a:xfrm flipV="1">
                <a:off x="59436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9CE52B3-27A6-4A2C-B3D0-DE84260258F9}"/>
                  </a:ext>
                </a:extLst>
              </p:cNvPr>
              <p:cNvCxnSpPr>
                <a:cxnSpLocks/>
              </p:cNvCxnSpPr>
              <p:nvPr/>
            </p:nvCxnSpPr>
            <p:spPr>
              <a:xfrm>
                <a:off x="5791200" y="25908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10C735E-0C4C-4132-B66F-46D2D7AF8D6C}"/>
                  </a:ext>
                </a:extLst>
              </p:cNvPr>
              <p:cNvCxnSpPr>
                <a:cxnSpLocks/>
              </p:cNvCxnSpPr>
              <p:nvPr/>
            </p:nvCxnSpPr>
            <p:spPr>
              <a:xfrm>
                <a:off x="5791200" y="24384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750EF77-BAC8-4E8B-A89B-63D2B59388E4}"/>
                  </a:ext>
                </a:extLst>
              </p:cNvPr>
              <p:cNvCxnSpPr>
                <a:cxnSpLocks/>
              </p:cNvCxnSpPr>
              <p:nvPr/>
            </p:nvCxnSpPr>
            <p:spPr>
              <a:xfrm>
                <a:off x="5791200" y="22860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8F4EBAA-4278-4837-8AB0-54FF289C0860}"/>
                  </a:ext>
                </a:extLst>
              </p:cNvPr>
              <p:cNvCxnSpPr>
                <a:cxnSpLocks/>
              </p:cNvCxnSpPr>
              <p:nvPr/>
            </p:nvCxnSpPr>
            <p:spPr>
              <a:xfrm>
                <a:off x="5791200" y="21336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ADAC82A-65D2-494F-8E8E-0CD001D855DF}"/>
                  </a:ext>
                </a:extLst>
              </p:cNvPr>
              <p:cNvCxnSpPr>
                <a:cxnSpLocks/>
              </p:cNvCxnSpPr>
              <p:nvPr/>
            </p:nvCxnSpPr>
            <p:spPr>
              <a:xfrm>
                <a:off x="5791200" y="1981200"/>
                <a:ext cx="1524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55E7973D-0360-4C64-9BD4-C7C5093FD925}"/>
                  </a:ext>
                </a:extLst>
              </p:cNvPr>
              <p:cNvSpPr/>
              <p:nvPr/>
            </p:nvSpPr>
            <p:spPr>
              <a:xfrm flipH="1">
                <a:off x="6202681" y="1524000"/>
                <a:ext cx="45719" cy="457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2" name="Oval 21">
                <a:extLst>
                  <a:ext uri="{FF2B5EF4-FFF2-40B4-BE49-F238E27FC236}">
                    <a16:creationId xmlns:a16="http://schemas.microsoft.com/office/drawing/2014/main" id="{E743FCB6-48C4-441E-9BB5-7AE6A18C49F3}"/>
                  </a:ext>
                </a:extLst>
              </p:cNvPr>
              <p:cNvSpPr/>
              <p:nvPr/>
            </p:nvSpPr>
            <p:spPr>
              <a:xfrm flipH="1" flipV="1">
                <a:off x="6583681" y="1295400"/>
                <a:ext cx="45719" cy="457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23" name="Straight Arrow Connector 22">
                <a:extLst>
                  <a:ext uri="{FF2B5EF4-FFF2-40B4-BE49-F238E27FC236}">
                    <a16:creationId xmlns:a16="http://schemas.microsoft.com/office/drawing/2014/main" id="{9FDE34AF-DFF8-4FFF-81E6-0FCE2926B700}"/>
                  </a:ext>
                </a:extLst>
              </p:cNvPr>
              <p:cNvCxnSpPr>
                <a:cxnSpLocks/>
              </p:cNvCxnSpPr>
              <p:nvPr/>
            </p:nvCxnSpPr>
            <p:spPr>
              <a:xfrm flipV="1">
                <a:off x="5929186" y="1344977"/>
                <a:ext cx="700218" cy="139822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AA8A0C3-59FB-45A0-95B0-7637F57F4D26}"/>
                  </a:ext>
                </a:extLst>
              </p:cNvPr>
              <p:cNvCxnSpPr>
                <a:cxnSpLocks/>
              </p:cNvCxnSpPr>
              <p:nvPr/>
            </p:nvCxnSpPr>
            <p:spPr>
              <a:xfrm flipV="1">
                <a:off x="5927862" y="1562405"/>
                <a:ext cx="294335" cy="1180794"/>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17A4888-82CE-4529-A3DE-57610354FAA8}"/>
                  </a:ext>
                </a:extLst>
              </p:cNvPr>
              <p:cNvCxnSpPr>
                <a:cxnSpLocks/>
              </p:cNvCxnSpPr>
              <p:nvPr/>
            </p:nvCxnSpPr>
            <p:spPr>
              <a:xfrm>
                <a:off x="5791200" y="18288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9898967-A325-431E-A7F9-F54EC1BB07FE}"/>
                  </a:ext>
                </a:extLst>
              </p:cNvPr>
              <p:cNvCxnSpPr>
                <a:cxnSpLocks/>
              </p:cNvCxnSpPr>
              <p:nvPr/>
            </p:nvCxnSpPr>
            <p:spPr>
              <a:xfrm>
                <a:off x="5791200" y="16764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5CFB0DB-D687-4251-8B26-B6FD8777765B}"/>
                  </a:ext>
                </a:extLst>
              </p:cNvPr>
              <p:cNvCxnSpPr>
                <a:cxnSpLocks/>
              </p:cNvCxnSpPr>
              <p:nvPr/>
            </p:nvCxnSpPr>
            <p:spPr>
              <a:xfrm>
                <a:off x="5791200" y="15240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9205727-1136-4A3A-A1D9-B0EBF243CCC0}"/>
                  </a:ext>
                </a:extLst>
              </p:cNvPr>
              <p:cNvCxnSpPr>
                <a:cxnSpLocks/>
              </p:cNvCxnSpPr>
              <p:nvPr/>
            </p:nvCxnSpPr>
            <p:spPr>
              <a:xfrm>
                <a:off x="5791200" y="1371600"/>
                <a:ext cx="15240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30" name="Straight Connector 29">
              <a:extLst>
                <a:ext uri="{FF2B5EF4-FFF2-40B4-BE49-F238E27FC236}">
                  <a16:creationId xmlns:a16="http://schemas.microsoft.com/office/drawing/2014/main" id="{F828051E-2EB4-4A6A-BF66-7EB136E12165}"/>
                </a:ext>
              </a:extLst>
            </p:cNvPr>
            <p:cNvCxnSpPr>
              <a:cxnSpLocks/>
            </p:cNvCxnSpPr>
            <p:nvPr/>
          </p:nvCxnSpPr>
          <p:spPr>
            <a:xfrm>
              <a:off x="5567569" y="2057400"/>
              <a:ext cx="1181777" cy="1232405"/>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1588B9A-EA72-4B06-905C-5BD4F30A36F1}"/>
                </a:ext>
              </a:extLst>
            </p:cNvPr>
            <p:cNvCxnSpPr>
              <a:cxnSpLocks/>
            </p:cNvCxnSpPr>
            <p:nvPr/>
          </p:nvCxnSpPr>
          <p:spPr>
            <a:xfrm>
              <a:off x="6438223" y="1358395"/>
              <a:ext cx="1181777" cy="1232405"/>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414B401-4C5D-4DB4-B12D-BD3D919D6655}"/>
                </a:ext>
              </a:extLst>
            </p:cNvPr>
            <p:cNvCxnSpPr>
              <a:cxnSpLocks/>
            </p:cNvCxnSpPr>
            <p:nvPr/>
          </p:nvCxnSpPr>
          <p:spPr>
            <a:xfrm>
              <a:off x="5904823" y="1510795"/>
              <a:ext cx="1181777" cy="1232405"/>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cxnSp>
        <p:nvCxnSpPr>
          <p:cNvPr id="39" name="Connector: Elbow 38">
            <a:extLst>
              <a:ext uri="{FF2B5EF4-FFF2-40B4-BE49-F238E27FC236}">
                <a16:creationId xmlns:a16="http://schemas.microsoft.com/office/drawing/2014/main" id="{53D635A6-B9B3-470A-ACE3-59E50AFE7884}"/>
              </a:ext>
            </a:extLst>
          </p:cNvPr>
          <p:cNvCxnSpPr/>
          <p:nvPr/>
        </p:nvCxnSpPr>
        <p:spPr>
          <a:xfrm>
            <a:off x="2743200" y="3823206"/>
            <a:ext cx="5347742" cy="139195"/>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1" name="Connector: Elbow 40">
            <a:extLst>
              <a:ext uri="{FF2B5EF4-FFF2-40B4-BE49-F238E27FC236}">
                <a16:creationId xmlns:a16="http://schemas.microsoft.com/office/drawing/2014/main" id="{1DBDC783-2F06-4A40-BC9A-B2918B7DD907}"/>
              </a:ext>
            </a:extLst>
          </p:cNvPr>
          <p:cNvCxnSpPr/>
          <p:nvPr/>
        </p:nvCxnSpPr>
        <p:spPr>
          <a:xfrm>
            <a:off x="2667000" y="2514600"/>
            <a:ext cx="5715000" cy="152400"/>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Connector: Elbow 42">
            <a:extLst>
              <a:ext uri="{FF2B5EF4-FFF2-40B4-BE49-F238E27FC236}">
                <a16:creationId xmlns:a16="http://schemas.microsoft.com/office/drawing/2014/main" id="{7F3645D2-A938-44D0-A048-DA30CFE17747}"/>
              </a:ext>
            </a:extLst>
          </p:cNvPr>
          <p:cNvCxnSpPr>
            <a:endCxn id="21" idx="5"/>
          </p:cNvCxnSpPr>
          <p:nvPr/>
        </p:nvCxnSpPr>
        <p:spPr>
          <a:xfrm>
            <a:off x="2667001" y="2690214"/>
            <a:ext cx="5303915" cy="149800"/>
          </a:xfrm>
          <a:prstGeom prst="bentConnector4">
            <a:avLst>
              <a:gd name="adj1" fmla="val 49923"/>
              <a:gd name="adj2" fmla="val 94347"/>
            </a:avLst>
          </a:prstGeom>
          <a:ln>
            <a:tailEnd type="triangle"/>
          </a:ln>
        </p:spPr>
        <p:style>
          <a:lnRef idx="1">
            <a:schemeClr val="accent6"/>
          </a:lnRef>
          <a:fillRef idx="0">
            <a:schemeClr val="accent6"/>
          </a:fillRef>
          <a:effectRef idx="0">
            <a:schemeClr val="accent6"/>
          </a:effectRef>
          <a:fontRef idx="minor">
            <a:schemeClr val="tx1"/>
          </a:fontRef>
        </p:style>
      </p:cxnSp>
      <p:sp>
        <p:nvSpPr>
          <p:cNvPr id="45" name="Right Brace 44">
            <a:extLst>
              <a:ext uri="{FF2B5EF4-FFF2-40B4-BE49-F238E27FC236}">
                <a16:creationId xmlns:a16="http://schemas.microsoft.com/office/drawing/2014/main" id="{31F429B9-CF34-45D7-A04E-4D891E9B3A36}"/>
              </a:ext>
            </a:extLst>
          </p:cNvPr>
          <p:cNvSpPr/>
          <p:nvPr/>
        </p:nvSpPr>
        <p:spPr>
          <a:xfrm rot="2582265">
            <a:off x="8848309" y="3425663"/>
            <a:ext cx="195728" cy="1090431"/>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sp>
        <p:nvSpPr>
          <p:cNvPr id="46" name="Right Brace 45">
            <a:extLst>
              <a:ext uri="{FF2B5EF4-FFF2-40B4-BE49-F238E27FC236}">
                <a16:creationId xmlns:a16="http://schemas.microsoft.com/office/drawing/2014/main" id="{27197892-FB22-46B9-A6FD-CE863540B211}"/>
              </a:ext>
            </a:extLst>
          </p:cNvPr>
          <p:cNvSpPr/>
          <p:nvPr/>
        </p:nvSpPr>
        <p:spPr>
          <a:xfrm rot="2582265">
            <a:off x="8467293" y="3512031"/>
            <a:ext cx="128441" cy="657396"/>
          </a:xfrm>
          <a:prstGeom prst="rightBrace">
            <a:avLst/>
          </a:prstGeom>
          <a:ln>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cxnSp>
        <p:nvCxnSpPr>
          <p:cNvPr id="48" name="Connector: Elbow 47">
            <a:extLst>
              <a:ext uri="{FF2B5EF4-FFF2-40B4-BE49-F238E27FC236}">
                <a16:creationId xmlns:a16="http://schemas.microsoft.com/office/drawing/2014/main" id="{85AB749D-F41D-405E-B23D-F28B1A638C84}"/>
              </a:ext>
            </a:extLst>
          </p:cNvPr>
          <p:cNvCxnSpPr>
            <a:endCxn id="45" idx="1"/>
          </p:cNvCxnSpPr>
          <p:nvPr/>
        </p:nvCxnSpPr>
        <p:spPr>
          <a:xfrm flipV="1">
            <a:off x="2819400" y="4037668"/>
            <a:ext cx="6198302" cy="1753532"/>
          </a:xfrm>
          <a:prstGeom prst="bentConnector3">
            <a:avLst>
              <a:gd name="adj1" fmla="val 11064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1" name="Connector: Elbow 50">
            <a:extLst>
              <a:ext uri="{FF2B5EF4-FFF2-40B4-BE49-F238E27FC236}">
                <a16:creationId xmlns:a16="http://schemas.microsoft.com/office/drawing/2014/main" id="{2B9CABDB-13D4-48BE-AFAF-D2DE0C8E99B6}"/>
              </a:ext>
            </a:extLst>
          </p:cNvPr>
          <p:cNvCxnSpPr>
            <a:endCxn id="46" idx="1"/>
          </p:cNvCxnSpPr>
          <p:nvPr/>
        </p:nvCxnSpPr>
        <p:spPr>
          <a:xfrm flipV="1">
            <a:off x="2819400" y="3884558"/>
            <a:ext cx="5759052" cy="2135242"/>
          </a:xfrm>
          <a:prstGeom prst="bentConnector3">
            <a:avLst>
              <a:gd name="adj1" fmla="val 103317"/>
            </a:avLst>
          </a:prstGeom>
          <a:ln>
            <a:tailEnd type="triangle"/>
          </a:ln>
        </p:spPr>
        <p:style>
          <a:lnRef idx="1">
            <a:schemeClr val="accent6"/>
          </a:lnRef>
          <a:fillRef idx="0">
            <a:schemeClr val="accent6"/>
          </a:fillRef>
          <a:effectRef idx="0">
            <a:schemeClr val="accent6"/>
          </a:effectRef>
          <a:fontRef idx="minor">
            <a:schemeClr val="tx1"/>
          </a:fontRef>
        </p:style>
      </p:cxnSp>
      <p:sp>
        <p:nvSpPr>
          <p:cNvPr id="53" name="TextBox 52">
            <a:extLst>
              <a:ext uri="{FF2B5EF4-FFF2-40B4-BE49-F238E27FC236}">
                <a16:creationId xmlns:a16="http://schemas.microsoft.com/office/drawing/2014/main" id="{22536319-BBCF-4BE2-A09C-DB44B7919283}"/>
              </a:ext>
            </a:extLst>
          </p:cNvPr>
          <p:cNvSpPr txBox="1"/>
          <p:nvPr/>
        </p:nvSpPr>
        <p:spPr>
          <a:xfrm>
            <a:off x="2667000" y="6099680"/>
            <a:ext cx="7620000" cy="415498"/>
          </a:xfrm>
          <a:prstGeom prst="rect">
            <a:avLst/>
          </a:prstGeom>
          <a:noFill/>
        </p:spPr>
        <p:txBody>
          <a:bodyPr wrap="square" rtlCol="0">
            <a:spAutoFit/>
          </a:bodyPr>
          <a:lstStyle/>
          <a:p>
            <a:pPr fontAlgn="base">
              <a:spcBef>
                <a:spcPct val="0"/>
              </a:spcBef>
              <a:spcAft>
                <a:spcPct val="0"/>
              </a:spcAft>
            </a:pPr>
            <a:r>
              <a:rPr lang="en-US" sz="1050" dirty="0">
                <a:solidFill>
                  <a:prstClr val="black"/>
                </a:solidFill>
                <a:latin typeface="Arial" charset="0"/>
              </a:rPr>
              <a:t>Note: the numbers are not truly distance of the point from the line. They cannot be represented geometrically. We only take them as functional margin i.e. margin from a functional calculation</a:t>
            </a:r>
          </a:p>
        </p:txBody>
      </p:sp>
    </p:spTree>
    <p:extLst>
      <p:ext uri="{BB962C8B-B14F-4D97-AF65-F5344CB8AC3E}">
        <p14:creationId xmlns:p14="http://schemas.microsoft.com/office/powerpoint/2010/main" val="3868058219"/>
      </p:ext>
    </p:extLst>
  </p:cSld>
  <p:clrMapOvr>
    <a:masterClrMapping/>
  </p:clrMapOvr>
  <p:transition spd="med">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FDDF31-7766-4192-9041-E0306CFC5ECE}"/>
              </a:ext>
            </a:extLst>
          </p:cNvPr>
          <p:cNvGrpSpPr/>
          <p:nvPr/>
        </p:nvGrpSpPr>
        <p:grpSpPr>
          <a:xfrm>
            <a:off x="3962400" y="1828802"/>
            <a:ext cx="2438400" cy="2514599"/>
            <a:chOff x="2537958" y="1828800"/>
            <a:chExt cx="2934082" cy="2974975"/>
          </a:xfrm>
        </p:grpSpPr>
        <p:pic>
          <p:nvPicPr>
            <p:cNvPr id="47" name="Picture 46">
              <a:extLst>
                <a:ext uri="{FF2B5EF4-FFF2-40B4-BE49-F238E27FC236}">
                  <a16:creationId xmlns:a16="http://schemas.microsoft.com/office/drawing/2014/main" id="{5672397D-305A-496F-8D40-C6DDC9077A4F}"/>
                </a:ext>
              </a:extLst>
            </p:cNvPr>
            <p:cNvPicPr>
              <a:picLocks noChangeAspect="1"/>
            </p:cNvPicPr>
            <p:nvPr/>
          </p:nvPicPr>
          <p:blipFill>
            <a:blip r:embed="rId2"/>
            <a:stretch>
              <a:fillRect/>
            </a:stretch>
          </p:blipFill>
          <p:spPr>
            <a:xfrm>
              <a:off x="2537958" y="1828800"/>
              <a:ext cx="2934082" cy="2974975"/>
            </a:xfrm>
            <a:prstGeom prst="rect">
              <a:avLst/>
            </a:prstGeom>
          </p:spPr>
        </p:pic>
        <p:grpSp>
          <p:nvGrpSpPr>
            <p:cNvPr id="2" name="Group 1">
              <a:extLst>
                <a:ext uri="{FF2B5EF4-FFF2-40B4-BE49-F238E27FC236}">
                  <a16:creationId xmlns:a16="http://schemas.microsoft.com/office/drawing/2014/main" id="{69E17127-F8FA-49A3-B20E-6F02D662E7C5}"/>
                </a:ext>
              </a:extLst>
            </p:cNvPr>
            <p:cNvGrpSpPr/>
            <p:nvPr/>
          </p:nvGrpSpPr>
          <p:grpSpPr>
            <a:xfrm>
              <a:off x="2819400" y="2289175"/>
              <a:ext cx="2576806" cy="2286000"/>
              <a:chOff x="5652794" y="4343400"/>
              <a:chExt cx="2576806" cy="2286000"/>
            </a:xfrm>
          </p:grpSpPr>
          <p:sp>
            <p:nvSpPr>
              <p:cNvPr id="24" name="Isosceles Triangle 23">
                <a:extLst>
                  <a:ext uri="{FF2B5EF4-FFF2-40B4-BE49-F238E27FC236}">
                    <a16:creationId xmlns:a16="http://schemas.microsoft.com/office/drawing/2014/main" id="{08B9C2CB-17A4-46A3-8DD4-1257FC914926}"/>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5" name="Isosceles Triangle 24">
                <a:extLst>
                  <a:ext uri="{FF2B5EF4-FFF2-40B4-BE49-F238E27FC236}">
                    <a16:creationId xmlns:a16="http://schemas.microsoft.com/office/drawing/2014/main" id="{CE1FD1B7-550B-477A-8317-5F6A5D5CC7EA}"/>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6" name="Isosceles Triangle 25">
                <a:extLst>
                  <a:ext uri="{FF2B5EF4-FFF2-40B4-BE49-F238E27FC236}">
                    <a16:creationId xmlns:a16="http://schemas.microsoft.com/office/drawing/2014/main" id="{09DE3A35-6B28-440B-B280-B94CC3129F3C}"/>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7" name="Isosceles Triangle 26">
                <a:extLst>
                  <a:ext uri="{FF2B5EF4-FFF2-40B4-BE49-F238E27FC236}">
                    <a16:creationId xmlns:a16="http://schemas.microsoft.com/office/drawing/2014/main" id="{51EECB2F-A8B1-4BA0-9E44-1665A5170C40}"/>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8" name="Isosceles Triangle 27">
                <a:extLst>
                  <a:ext uri="{FF2B5EF4-FFF2-40B4-BE49-F238E27FC236}">
                    <a16:creationId xmlns:a16="http://schemas.microsoft.com/office/drawing/2014/main" id="{DBEA537A-ED3B-46C8-BA19-8BF417680A56}"/>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9" name="Isosceles Triangle 28">
                <a:extLst>
                  <a:ext uri="{FF2B5EF4-FFF2-40B4-BE49-F238E27FC236}">
                    <a16:creationId xmlns:a16="http://schemas.microsoft.com/office/drawing/2014/main" id="{4E8EA45C-D677-49C5-A37D-4A043093C0BE}"/>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30" name="Oval 29">
                <a:extLst>
                  <a:ext uri="{FF2B5EF4-FFF2-40B4-BE49-F238E27FC236}">
                    <a16:creationId xmlns:a16="http://schemas.microsoft.com/office/drawing/2014/main" id="{F2C06AC6-5E63-4FA4-9AB0-A55F073B1777}"/>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1" name="Oval 30">
                <a:extLst>
                  <a:ext uri="{FF2B5EF4-FFF2-40B4-BE49-F238E27FC236}">
                    <a16:creationId xmlns:a16="http://schemas.microsoft.com/office/drawing/2014/main" id="{4D9B1A13-F1C2-460C-98A4-864465F412CA}"/>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2" name="Oval 31">
                <a:extLst>
                  <a:ext uri="{FF2B5EF4-FFF2-40B4-BE49-F238E27FC236}">
                    <a16:creationId xmlns:a16="http://schemas.microsoft.com/office/drawing/2014/main" id="{773292BF-DE75-4312-9EFD-222144090C7C}"/>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3" name="Oval 32">
                <a:extLst>
                  <a:ext uri="{FF2B5EF4-FFF2-40B4-BE49-F238E27FC236}">
                    <a16:creationId xmlns:a16="http://schemas.microsoft.com/office/drawing/2014/main" id="{FCA5538E-E276-4E8E-A7C7-03317F6D0140}"/>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4" name="Oval 33">
                <a:extLst>
                  <a:ext uri="{FF2B5EF4-FFF2-40B4-BE49-F238E27FC236}">
                    <a16:creationId xmlns:a16="http://schemas.microsoft.com/office/drawing/2014/main" id="{63035676-464F-4594-B987-8C5A2E43E11E}"/>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5" name="Oval 34">
                <a:extLst>
                  <a:ext uri="{FF2B5EF4-FFF2-40B4-BE49-F238E27FC236}">
                    <a16:creationId xmlns:a16="http://schemas.microsoft.com/office/drawing/2014/main" id="{47971B08-ED6D-4422-9881-D8DD094CCECD}"/>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36" name="Straight Connector 35">
                <a:extLst>
                  <a:ext uri="{FF2B5EF4-FFF2-40B4-BE49-F238E27FC236}">
                    <a16:creationId xmlns:a16="http://schemas.microsoft.com/office/drawing/2014/main" id="{A7522321-27D6-4267-84E9-F878096F2EDB}"/>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8F8739F-2DBB-487C-BC7E-4AD858FA1597}"/>
                  </a:ext>
                </a:extLst>
              </p:cNvPr>
              <p:cNvSpPr txBox="1"/>
              <p:nvPr/>
            </p:nvSpPr>
            <p:spPr>
              <a:xfrm>
                <a:off x="6704846" y="4343400"/>
                <a:ext cx="677121" cy="309506"/>
              </a:xfrm>
              <a:prstGeom prst="rect">
                <a:avLst/>
              </a:prstGeom>
              <a:noFill/>
            </p:spPr>
            <p:txBody>
              <a:bodyPr wrap="square" rtlCol="0">
                <a:spAutoFit/>
              </a:bodyPr>
              <a:lstStyle/>
              <a:p>
                <a:pPr fontAlgn="base">
                  <a:spcBef>
                    <a:spcPct val="0"/>
                  </a:spcBef>
                  <a:spcAft>
                    <a:spcPct val="0"/>
                  </a:spcAft>
                </a:pPr>
                <a:endParaRPr lang="en-US" sz="1100" dirty="0">
                  <a:solidFill>
                    <a:prstClr val="black"/>
                  </a:solidFill>
                  <a:latin typeface="Arial" charset="0"/>
                </a:endParaRPr>
              </a:p>
            </p:txBody>
          </p:sp>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6" name="Straight Connector 5">
              <a:extLst>
                <a:ext uri="{FF2B5EF4-FFF2-40B4-BE49-F238E27FC236}">
                  <a16:creationId xmlns:a16="http://schemas.microsoft.com/office/drawing/2014/main" id="{C820A10B-537A-453B-BE92-C22671F4E2D0}"/>
                </a:ext>
              </a:extLst>
            </p:cNvPr>
            <p:cNvCxnSpPr/>
            <p:nvPr/>
          </p:nvCxnSpPr>
          <p:spPr>
            <a:xfrm>
              <a:off x="3041105" y="2136775"/>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E71C601-13E8-4658-8271-730A7A6F0954}"/>
                </a:ext>
              </a:extLst>
            </p:cNvPr>
            <p:cNvCxnSpPr>
              <a:cxnSpLocks/>
            </p:cNvCxnSpPr>
            <p:nvPr/>
          </p:nvCxnSpPr>
          <p:spPr>
            <a:xfrm>
              <a:off x="2819400" y="2289175"/>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13A9810-2700-495D-8F69-7F2E17E48B70}"/>
                </a:ext>
              </a:extLst>
            </p:cNvPr>
            <p:cNvCxnSpPr/>
            <p:nvPr/>
          </p:nvCxnSpPr>
          <p:spPr>
            <a:xfrm>
              <a:off x="2667000" y="2060575"/>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32C4C-2592-4338-93DD-DFEA231FD7C2}"/>
                </a:ext>
              </a:extLst>
            </p:cNvPr>
            <p:cNvSpPr txBox="1"/>
            <p:nvPr/>
          </p:nvSpPr>
          <p:spPr>
            <a:xfrm>
              <a:off x="2569111" y="2310770"/>
              <a:ext cx="381001" cy="509774"/>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P1</a:t>
              </a:r>
            </a:p>
          </p:txBody>
        </p:sp>
        <p:sp>
          <p:nvSpPr>
            <p:cNvPr id="88" name="TextBox 87">
              <a:extLst>
                <a:ext uri="{FF2B5EF4-FFF2-40B4-BE49-F238E27FC236}">
                  <a16:creationId xmlns:a16="http://schemas.microsoft.com/office/drawing/2014/main" id="{82660007-F9E4-4F18-AE54-ED704312DE98}"/>
                </a:ext>
              </a:extLst>
            </p:cNvPr>
            <p:cNvSpPr txBox="1"/>
            <p:nvPr/>
          </p:nvSpPr>
          <p:spPr>
            <a:xfrm>
              <a:off x="2912142" y="1873842"/>
              <a:ext cx="381001" cy="509774"/>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P2</a:t>
              </a:r>
            </a:p>
          </p:txBody>
        </p:sp>
        <p:sp>
          <p:nvSpPr>
            <p:cNvPr id="89" name="TextBox 88">
              <a:extLst>
                <a:ext uri="{FF2B5EF4-FFF2-40B4-BE49-F238E27FC236}">
                  <a16:creationId xmlns:a16="http://schemas.microsoft.com/office/drawing/2014/main" id="{89E0DB41-653F-4D2E-9037-D0A2128FDD45}"/>
                </a:ext>
              </a:extLst>
            </p:cNvPr>
            <p:cNvSpPr txBox="1"/>
            <p:nvPr/>
          </p:nvSpPr>
          <p:spPr>
            <a:xfrm>
              <a:off x="2579262" y="2161923"/>
              <a:ext cx="381001" cy="509774"/>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P3</a:t>
              </a:r>
            </a:p>
          </p:txBody>
        </p:sp>
        <p:cxnSp>
          <p:nvCxnSpPr>
            <p:cNvPr id="22" name="Straight Connector 21">
              <a:extLst>
                <a:ext uri="{FF2B5EF4-FFF2-40B4-BE49-F238E27FC236}">
                  <a16:creationId xmlns:a16="http://schemas.microsoft.com/office/drawing/2014/main" id="{E81038D0-05B2-4FBF-B967-1AB6A0F88ABF}"/>
                </a:ext>
              </a:extLst>
            </p:cNvPr>
            <p:cNvCxnSpPr/>
            <p:nvPr/>
          </p:nvCxnSpPr>
          <p:spPr>
            <a:xfrm flipV="1">
              <a:off x="3908143" y="3497086"/>
              <a:ext cx="88124" cy="74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F30F6C05-4971-4716-8096-E6BB8406D4AB}"/>
                </a:ext>
              </a:extLst>
            </p:cNvPr>
            <p:cNvCxnSpPr/>
            <p:nvPr/>
          </p:nvCxnSpPr>
          <p:spPr>
            <a:xfrm flipV="1">
              <a:off x="3843867" y="3257197"/>
              <a:ext cx="88124" cy="74641"/>
            </a:xfrm>
            <a:prstGeom prst="line">
              <a:avLst/>
            </a:prstGeom>
          </p:spPr>
          <p:style>
            <a:lnRef idx="2">
              <a:schemeClr val="accent1"/>
            </a:lnRef>
            <a:fillRef idx="0">
              <a:schemeClr val="accent1"/>
            </a:fillRef>
            <a:effectRef idx="1">
              <a:schemeClr val="accent1"/>
            </a:effectRef>
            <a:fontRef idx="minor">
              <a:schemeClr val="tx1"/>
            </a:fontRef>
          </p:style>
        </p:cxnSp>
        <p:sp>
          <p:nvSpPr>
            <p:cNvPr id="93" name="Oval 92">
              <a:extLst>
                <a:ext uri="{FF2B5EF4-FFF2-40B4-BE49-F238E27FC236}">
                  <a16:creationId xmlns:a16="http://schemas.microsoft.com/office/drawing/2014/main" id="{48E87D69-D11C-4CB6-9C80-1D1A59363E3F}"/>
                </a:ext>
              </a:extLst>
            </p:cNvPr>
            <p:cNvSpPr/>
            <p:nvPr/>
          </p:nvSpPr>
          <p:spPr>
            <a:xfrm rot="3225413">
              <a:off x="3799270" y="3104771"/>
              <a:ext cx="211053" cy="29497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4" name="Oval 93">
              <a:extLst>
                <a:ext uri="{FF2B5EF4-FFF2-40B4-BE49-F238E27FC236}">
                  <a16:creationId xmlns:a16="http://schemas.microsoft.com/office/drawing/2014/main" id="{249AED5F-E895-4124-9E59-B70A0F5BED6D}"/>
                </a:ext>
              </a:extLst>
            </p:cNvPr>
            <p:cNvSpPr/>
            <p:nvPr/>
          </p:nvSpPr>
          <p:spPr>
            <a:xfrm rot="3225413">
              <a:off x="3809613" y="3417183"/>
              <a:ext cx="211053" cy="29497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grpSp>
      <p:sp>
        <p:nvSpPr>
          <p:cNvPr id="3" name="TextBox 2">
            <a:extLst>
              <a:ext uri="{FF2B5EF4-FFF2-40B4-BE49-F238E27FC236}">
                <a16:creationId xmlns:a16="http://schemas.microsoft.com/office/drawing/2014/main" id="{3FD179DF-CC9B-4BDA-842C-EE71813926A4}"/>
              </a:ext>
            </a:extLst>
          </p:cNvPr>
          <p:cNvSpPr txBox="1"/>
          <p:nvPr/>
        </p:nvSpPr>
        <p:spPr>
          <a:xfrm>
            <a:off x="304800" y="780581"/>
            <a:ext cx="11049000" cy="5601533"/>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39"/>
            </a:pPr>
            <a:r>
              <a:rPr lang="en-US" sz="1400" dirty="0">
                <a:solidFill>
                  <a:prstClr val="black"/>
                </a:solidFill>
                <a:latin typeface="Arial" charset="0"/>
              </a:rPr>
              <a:t>Now we have a way of comparing the planes. Planes can be arranged in descending order of the distance from the nearest point (min distance). </a:t>
            </a:r>
            <a:r>
              <a:rPr lang="en-US" sz="1400" b="1" dirty="0">
                <a:solidFill>
                  <a:prstClr val="black"/>
                </a:solidFill>
                <a:latin typeface="Arial" charset="0"/>
              </a:rPr>
              <a:t>Note:</a:t>
            </a:r>
            <a:r>
              <a:rPr lang="en-US" sz="1400" dirty="0">
                <a:solidFill>
                  <a:prstClr val="black"/>
                </a:solidFill>
                <a:latin typeface="Arial" charset="0"/>
              </a:rPr>
              <a:t> </a:t>
            </a:r>
            <a:r>
              <a:rPr lang="en-US" sz="1400" u="sng" dirty="0">
                <a:solidFill>
                  <a:prstClr val="black"/>
                </a:solidFill>
                <a:latin typeface="Arial" charset="0"/>
              </a:rPr>
              <a:t>a data point with -5 is physically farther away from line than say a point with -2. We wish to pick -2 as min distance not -5. Hence we go for magnitude. </a:t>
            </a: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r>
              <a:rPr lang="en-US" sz="1400" dirty="0">
                <a:solidFill>
                  <a:prstClr val="black"/>
                </a:solidFill>
                <a:latin typeface="Arial" charset="0"/>
              </a:rPr>
              <a:t>The plane with max of min distance (P4) from the nearest point is the most optimal plane. This plane is likely to perform relatively better than other planes</a:t>
            </a:r>
          </a:p>
          <a:p>
            <a:pPr marL="800100" lvl="1" indent="-342900" fontAlgn="base">
              <a:spcBef>
                <a:spcPct val="0"/>
              </a:spcBef>
              <a:spcAft>
                <a:spcPct val="0"/>
              </a:spcAft>
              <a:buFont typeface="+mj-lt"/>
              <a:buAutoNum type="alphaLcParenR"/>
            </a:pPr>
            <a:r>
              <a:rPr lang="en-US" sz="1200" dirty="0">
                <a:solidFill>
                  <a:prstClr val="black"/>
                </a:solidFill>
                <a:latin typeface="Arial" charset="0"/>
              </a:rPr>
              <a:t>The distance between nearest data point and a plane is called margin of the plane which is the least of  </a:t>
            </a:r>
            <a:r>
              <a:rPr lang="en-US" sz="1200" b="1" dirty="0" err="1">
                <a:solidFill>
                  <a:prstClr val="black"/>
                </a:solidFill>
                <a:latin typeface="Arial" charset="0"/>
              </a:rPr>
              <a:t>yi</a:t>
            </a:r>
            <a:r>
              <a:rPr lang="en-US" sz="1200" b="1" dirty="0">
                <a:solidFill>
                  <a:prstClr val="black"/>
                </a:solidFill>
                <a:latin typeface="Arial" charset="0"/>
              </a:rPr>
              <a:t>(</a:t>
            </a:r>
            <a:r>
              <a:rPr lang="en-US" sz="1200" b="1" dirty="0" err="1">
                <a:solidFill>
                  <a:prstClr val="black"/>
                </a:solidFill>
                <a:latin typeface="Arial" charset="0"/>
              </a:rPr>
              <a:t>yi</a:t>
            </a:r>
            <a:r>
              <a:rPr lang="en-US" sz="1200" b="1" dirty="0">
                <a:solidFill>
                  <a:prstClr val="black"/>
                </a:solidFill>
                <a:latin typeface="Arial" charset="0"/>
              </a:rPr>
              <a:t> -</a:t>
            </a:r>
            <a:r>
              <a:rPr lang="en-US" sz="1200" b="1" dirty="0" err="1">
                <a:solidFill>
                  <a:prstClr val="black"/>
                </a:solidFill>
                <a:latin typeface="Arial" charset="0"/>
              </a:rPr>
              <a:t>mXi</a:t>
            </a:r>
            <a:r>
              <a:rPr lang="en-US" sz="1200" b="1" dirty="0">
                <a:solidFill>
                  <a:prstClr val="black"/>
                </a:solidFill>
                <a:latin typeface="Arial" charset="0"/>
              </a:rPr>
              <a:t> +c) </a:t>
            </a:r>
            <a:r>
              <a:rPr lang="en-US" sz="1200" dirty="0">
                <a:solidFill>
                  <a:prstClr val="black"/>
                </a:solidFill>
                <a:latin typeface="Arial" charset="0"/>
              </a:rPr>
              <a:t>where </a:t>
            </a:r>
            <a:r>
              <a:rPr lang="en-US" sz="1200" dirty="0" err="1">
                <a:solidFill>
                  <a:prstClr val="black"/>
                </a:solidFill>
                <a:latin typeface="Arial" charset="0"/>
              </a:rPr>
              <a:t>i</a:t>
            </a:r>
            <a:r>
              <a:rPr lang="en-US" sz="1200" dirty="0">
                <a:solidFill>
                  <a:prstClr val="black"/>
                </a:solidFill>
                <a:latin typeface="Arial" charset="0"/>
              </a:rPr>
              <a:t> ranges from 1 to n (number of data points)</a:t>
            </a:r>
          </a:p>
          <a:p>
            <a:pPr marL="800100" lvl="1" indent="-342900" fontAlgn="base">
              <a:spcBef>
                <a:spcPct val="0"/>
              </a:spcBef>
              <a:spcAft>
                <a:spcPct val="0"/>
              </a:spcAft>
              <a:buFont typeface="+mj-lt"/>
              <a:buAutoNum type="alphaLcParenR"/>
            </a:pPr>
            <a:endParaRPr lang="en-US" sz="1200" b="1" dirty="0">
              <a:solidFill>
                <a:prstClr val="black"/>
              </a:solidFill>
              <a:latin typeface="Arial" charset="0"/>
            </a:endParaRPr>
          </a:p>
          <a:p>
            <a:pPr marL="800100" lvl="1" indent="-342900" fontAlgn="base">
              <a:spcBef>
                <a:spcPct val="0"/>
              </a:spcBef>
              <a:spcAft>
                <a:spcPct val="0"/>
              </a:spcAft>
              <a:buFont typeface="+mj-lt"/>
              <a:buAutoNum type="alphaLcParenR"/>
            </a:pPr>
            <a:r>
              <a:rPr lang="en-US" sz="1200" dirty="0">
                <a:solidFill>
                  <a:prstClr val="black"/>
                </a:solidFill>
                <a:latin typeface="Arial" charset="0"/>
              </a:rPr>
              <a:t>The equation of line is multiplied by label value (</a:t>
            </a:r>
            <a:r>
              <a:rPr lang="en-US" sz="1200" dirty="0" err="1">
                <a:solidFill>
                  <a:prstClr val="black"/>
                </a:solidFill>
                <a:latin typeface="Arial" charset="0"/>
              </a:rPr>
              <a:t>yi</a:t>
            </a:r>
            <a:r>
              <a:rPr lang="en-US" sz="1200" dirty="0">
                <a:solidFill>
                  <a:prstClr val="black"/>
                </a:solidFill>
                <a:latin typeface="Arial" charset="0"/>
              </a:rPr>
              <a:t>) to ensure right plane is selected when going for magnitude based distance. This is called </a:t>
            </a:r>
            <a:r>
              <a:rPr lang="en-US" sz="1200" b="1" u="sng" dirty="0">
                <a:solidFill>
                  <a:prstClr val="black"/>
                </a:solidFill>
                <a:latin typeface="Arial" charset="0"/>
              </a:rPr>
              <a:t>functional margin </a:t>
            </a:r>
            <a:r>
              <a:rPr lang="en-US" sz="1200" dirty="0">
                <a:solidFill>
                  <a:prstClr val="black"/>
                </a:solidFill>
                <a:latin typeface="Arial" charset="0"/>
              </a:rPr>
              <a:t>of the plane due to the point (Xi, </a:t>
            </a:r>
            <a:r>
              <a:rPr lang="en-US" sz="1200" dirty="0" err="1">
                <a:solidFill>
                  <a:prstClr val="black"/>
                </a:solidFill>
                <a:latin typeface="Arial" charset="0"/>
              </a:rPr>
              <a:t>yi</a:t>
            </a:r>
            <a:r>
              <a:rPr lang="en-US" sz="1200" dirty="0">
                <a:solidFill>
                  <a:prstClr val="black"/>
                </a:solidFill>
                <a:latin typeface="Arial" charset="0"/>
              </a:rPr>
              <a:t>) which is closest.</a:t>
            </a:r>
            <a:endParaRPr lang="en-US" sz="1200" b="1" u="sng"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r>
              <a:rPr lang="en-US" sz="1400" dirty="0">
                <a:solidFill>
                  <a:prstClr val="black"/>
                </a:solidFill>
                <a:latin typeface="Arial" charset="0"/>
              </a:rPr>
              <a:t>The challenge is, we can have infinite planes and millions of points to evaluate each on… Brute force method may take age of the universe to find the most optimal plane</a:t>
            </a:r>
          </a:p>
        </p:txBody>
      </p:sp>
      <p:graphicFrame>
        <p:nvGraphicFramePr>
          <p:cNvPr id="18" name="Table 17">
            <a:extLst>
              <a:ext uri="{FF2B5EF4-FFF2-40B4-BE49-F238E27FC236}">
                <a16:creationId xmlns:a16="http://schemas.microsoft.com/office/drawing/2014/main" id="{1F56D343-BBFE-4A26-BFE6-3061CFA673A7}"/>
              </a:ext>
            </a:extLst>
          </p:cNvPr>
          <p:cNvGraphicFramePr>
            <a:graphicFrameLocks noGrp="1"/>
          </p:cNvGraphicFramePr>
          <p:nvPr>
            <p:extLst/>
          </p:nvPr>
        </p:nvGraphicFramePr>
        <p:xfrm>
          <a:off x="7424396" y="2032353"/>
          <a:ext cx="2024404" cy="2214880"/>
        </p:xfrm>
        <a:graphic>
          <a:graphicData uri="http://schemas.openxmlformats.org/drawingml/2006/table">
            <a:tbl>
              <a:tblPr firstRow="1" bandRow="1">
                <a:tableStyleId>{5C22544A-7EE6-4342-B048-85BDC9FD1C3A}</a:tableStyleId>
              </a:tblPr>
              <a:tblGrid>
                <a:gridCol w="576604">
                  <a:extLst>
                    <a:ext uri="{9D8B030D-6E8A-4147-A177-3AD203B41FA5}">
                      <a16:colId xmlns:a16="http://schemas.microsoft.com/office/drawing/2014/main" val="1643224742"/>
                    </a:ext>
                  </a:extLst>
                </a:gridCol>
                <a:gridCol w="1447800">
                  <a:extLst>
                    <a:ext uri="{9D8B030D-6E8A-4147-A177-3AD203B41FA5}">
                      <a16:colId xmlns:a16="http://schemas.microsoft.com/office/drawing/2014/main" val="726424137"/>
                    </a:ext>
                  </a:extLst>
                </a:gridCol>
              </a:tblGrid>
              <a:tr h="370840">
                <a:tc>
                  <a:txBody>
                    <a:bodyPr/>
                    <a:lstStyle/>
                    <a:p>
                      <a:r>
                        <a:rPr lang="en-US" sz="1050" dirty="0"/>
                        <a:t>Plane</a:t>
                      </a:r>
                    </a:p>
                  </a:txBody>
                  <a:tcPr/>
                </a:tc>
                <a:tc>
                  <a:txBody>
                    <a:bodyPr/>
                    <a:lstStyle/>
                    <a:p>
                      <a:r>
                        <a:rPr lang="en-US" sz="1050" dirty="0"/>
                        <a:t>Ranked on descending order of distance from nearest point</a:t>
                      </a:r>
                    </a:p>
                  </a:txBody>
                  <a:tcPr/>
                </a:tc>
                <a:extLst>
                  <a:ext uri="{0D108BD9-81ED-4DB2-BD59-A6C34878D82A}">
                    <a16:rowId xmlns:a16="http://schemas.microsoft.com/office/drawing/2014/main" val="1504394480"/>
                  </a:ext>
                </a:extLst>
              </a:tr>
              <a:tr h="370840">
                <a:tc>
                  <a:txBody>
                    <a:bodyPr/>
                    <a:lstStyle/>
                    <a:p>
                      <a:pPr algn="ctr"/>
                      <a:r>
                        <a:rPr lang="en-US" sz="1100" dirty="0"/>
                        <a:t>P4</a:t>
                      </a:r>
                    </a:p>
                  </a:txBody>
                  <a:tcPr/>
                </a:tc>
                <a:tc>
                  <a:txBody>
                    <a:bodyPr/>
                    <a:lstStyle/>
                    <a:p>
                      <a:pPr algn="ctr"/>
                      <a:r>
                        <a:rPr lang="en-US" sz="1100" dirty="0"/>
                        <a:t>D4</a:t>
                      </a:r>
                    </a:p>
                  </a:txBody>
                  <a:tcPr/>
                </a:tc>
                <a:extLst>
                  <a:ext uri="{0D108BD9-81ED-4DB2-BD59-A6C34878D82A}">
                    <a16:rowId xmlns:a16="http://schemas.microsoft.com/office/drawing/2014/main" val="2012132924"/>
                  </a:ext>
                </a:extLst>
              </a:tr>
              <a:tr h="370840">
                <a:tc>
                  <a:txBody>
                    <a:bodyPr/>
                    <a:lstStyle/>
                    <a:p>
                      <a:pPr algn="ctr"/>
                      <a:r>
                        <a:rPr lang="en-US" sz="1100" dirty="0"/>
                        <a:t>P2</a:t>
                      </a:r>
                    </a:p>
                  </a:txBody>
                  <a:tcPr/>
                </a:tc>
                <a:tc>
                  <a:txBody>
                    <a:bodyPr/>
                    <a:lstStyle/>
                    <a:p>
                      <a:pPr algn="ctr"/>
                      <a:r>
                        <a:rPr lang="en-US" sz="1100" dirty="0"/>
                        <a:t>D3</a:t>
                      </a:r>
                    </a:p>
                  </a:txBody>
                  <a:tcPr/>
                </a:tc>
                <a:extLst>
                  <a:ext uri="{0D108BD9-81ED-4DB2-BD59-A6C34878D82A}">
                    <a16:rowId xmlns:a16="http://schemas.microsoft.com/office/drawing/2014/main" val="3056153457"/>
                  </a:ext>
                </a:extLst>
              </a:tr>
              <a:tr h="370840">
                <a:tc>
                  <a:txBody>
                    <a:bodyPr/>
                    <a:lstStyle/>
                    <a:p>
                      <a:pPr algn="ctr"/>
                      <a:r>
                        <a:rPr lang="en-US" sz="1100" dirty="0"/>
                        <a:t>P3</a:t>
                      </a:r>
                    </a:p>
                  </a:txBody>
                  <a:tcPr/>
                </a:tc>
                <a:tc>
                  <a:txBody>
                    <a:bodyPr/>
                    <a:lstStyle/>
                    <a:p>
                      <a:pPr algn="ctr"/>
                      <a:r>
                        <a:rPr lang="en-US" sz="1100" dirty="0"/>
                        <a:t>D2</a:t>
                      </a:r>
                    </a:p>
                  </a:txBody>
                  <a:tcPr/>
                </a:tc>
                <a:extLst>
                  <a:ext uri="{0D108BD9-81ED-4DB2-BD59-A6C34878D82A}">
                    <a16:rowId xmlns:a16="http://schemas.microsoft.com/office/drawing/2014/main" val="3466421418"/>
                  </a:ext>
                </a:extLst>
              </a:tr>
              <a:tr h="370840">
                <a:tc>
                  <a:txBody>
                    <a:bodyPr/>
                    <a:lstStyle/>
                    <a:p>
                      <a:pPr algn="ctr"/>
                      <a:r>
                        <a:rPr lang="en-US" sz="1100" dirty="0"/>
                        <a:t>P1</a:t>
                      </a:r>
                    </a:p>
                  </a:txBody>
                  <a:tcPr/>
                </a:tc>
                <a:tc>
                  <a:txBody>
                    <a:bodyPr/>
                    <a:lstStyle/>
                    <a:p>
                      <a:pPr algn="ctr"/>
                      <a:r>
                        <a:rPr lang="en-US" sz="1100" dirty="0"/>
                        <a:t>D1</a:t>
                      </a:r>
                    </a:p>
                  </a:txBody>
                  <a:tcPr/>
                </a:tc>
                <a:extLst>
                  <a:ext uri="{0D108BD9-81ED-4DB2-BD59-A6C34878D82A}">
                    <a16:rowId xmlns:a16="http://schemas.microsoft.com/office/drawing/2014/main" val="2634932802"/>
                  </a:ext>
                </a:extLst>
              </a:tr>
            </a:tbl>
          </a:graphicData>
        </a:graphic>
      </p:graphicFrame>
    </p:spTree>
    <p:extLst>
      <p:ext uri="{BB962C8B-B14F-4D97-AF65-F5344CB8AC3E}">
        <p14:creationId xmlns:p14="http://schemas.microsoft.com/office/powerpoint/2010/main" val="958800151"/>
      </p:ext>
    </p:extLst>
  </p:cSld>
  <p:clrMapOvr>
    <a:masterClrMapping/>
  </p:clrMapOvr>
  <p:transition spd="med">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512618" y="914400"/>
            <a:ext cx="6150579" cy="273921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42"/>
            </a:pPr>
            <a:r>
              <a:rPr lang="en-US" sz="1400" dirty="0">
                <a:solidFill>
                  <a:prstClr val="black"/>
                </a:solidFill>
                <a:latin typeface="Arial" charset="0"/>
              </a:rPr>
              <a:t>Given the optimal plane is maximally separated from the data points from the two classes, we can look at the situation as shown</a:t>
            </a:r>
          </a:p>
          <a:p>
            <a:pPr marL="342900" indent="-342900" fontAlgn="base">
              <a:spcBef>
                <a:spcPct val="0"/>
              </a:spcBef>
              <a:spcAft>
                <a:spcPct val="0"/>
              </a:spcAft>
              <a:buFont typeface="+mj-lt"/>
              <a:buAutoNum type="arabicPeriod" startAt="4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2"/>
            </a:pPr>
            <a:r>
              <a:rPr lang="en-US" sz="1400" dirty="0">
                <a:solidFill>
                  <a:prstClr val="black"/>
                </a:solidFill>
                <a:latin typeface="Arial" charset="0"/>
              </a:rPr>
              <a:t>The objective thus is to find a plane which has maximum functional margins. Margin is a no-man’s land. No data points should be inside the margin (hard margins). </a:t>
            </a:r>
          </a:p>
          <a:p>
            <a:pPr marL="342900" indent="-342900" fontAlgn="base">
              <a:spcBef>
                <a:spcPct val="0"/>
              </a:spcBef>
              <a:spcAft>
                <a:spcPct val="0"/>
              </a:spcAft>
              <a:buFont typeface="+mj-lt"/>
              <a:buAutoNum type="arabicPeriod" startAt="4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2"/>
            </a:pPr>
            <a:r>
              <a:rPr lang="en-US" sz="1400" dirty="0">
                <a:solidFill>
                  <a:prstClr val="black"/>
                </a:solidFill>
                <a:latin typeface="Arial" charset="0"/>
              </a:rPr>
              <a:t>However, while comparing the planes, we know that line (1*y+(1* X -5) = 0) is same as line (10*y + 10*X – 50 = 0) is the same as (100*y + 100*X – 50 = 0)… i.e. all lines can be represented at using different scales. The algorithm should not waste time comparing a plane to itself!</a:t>
            </a:r>
          </a:p>
        </p:txBody>
      </p:sp>
      <p:grpSp>
        <p:nvGrpSpPr>
          <p:cNvPr id="2" name="Group 1">
            <a:extLst>
              <a:ext uri="{FF2B5EF4-FFF2-40B4-BE49-F238E27FC236}">
                <a16:creationId xmlns:a16="http://schemas.microsoft.com/office/drawing/2014/main" id="{FC04CEB0-787C-41D8-9767-33D543A4F718}"/>
              </a:ext>
            </a:extLst>
          </p:cNvPr>
          <p:cNvGrpSpPr/>
          <p:nvPr/>
        </p:nvGrpSpPr>
        <p:grpSpPr>
          <a:xfrm>
            <a:off x="6554302" y="1066800"/>
            <a:ext cx="3732698" cy="3276600"/>
            <a:chOff x="3962400" y="1066800"/>
            <a:chExt cx="4418498" cy="3810000"/>
          </a:xfrm>
        </p:grpSpPr>
        <p:pic>
          <p:nvPicPr>
            <p:cNvPr id="47" name="Picture 46">
              <a:extLst>
                <a:ext uri="{FF2B5EF4-FFF2-40B4-BE49-F238E27FC236}">
                  <a16:creationId xmlns:a16="http://schemas.microsoft.com/office/drawing/2014/main" id="{5672397D-305A-496F-8D40-C6DDC9077A4F}"/>
                </a:ext>
              </a:extLst>
            </p:cNvPr>
            <p:cNvPicPr>
              <a:picLocks noChangeAspect="1"/>
            </p:cNvPicPr>
            <p:nvPr/>
          </p:nvPicPr>
          <p:blipFill>
            <a:blip r:embed="rId2"/>
            <a:stretch>
              <a:fillRect/>
            </a:stretch>
          </p:blipFill>
          <p:spPr>
            <a:xfrm>
              <a:off x="3962400" y="1066800"/>
              <a:ext cx="4418498" cy="3810000"/>
            </a:xfrm>
            <a:prstGeom prst="rect">
              <a:avLst/>
            </a:prstGeom>
          </p:spPr>
        </p:pic>
        <p:cxnSp>
          <p:nvCxnSpPr>
            <p:cNvPr id="7" name="Straight Connector 6">
              <a:extLst>
                <a:ext uri="{FF2B5EF4-FFF2-40B4-BE49-F238E27FC236}">
                  <a16:creationId xmlns:a16="http://schemas.microsoft.com/office/drawing/2014/main" id="{1E572A90-2785-448B-BCB4-46C2961AE504}"/>
                </a:ext>
              </a:extLst>
            </p:cNvPr>
            <p:cNvCxnSpPr/>
            <p:nvPr/>
          </p:nvCxnSpPr>
          <p:spPr>
            <a:xfrm>
              <a:off x="4724400" y="1676400"/>
              <a:ext cx="3048000" cy="2743200"/>
            </a:xfrm>
            <a:prstGeom prst="line">
              <a:avLst/>
            </a:prstGeom>
            <a:ln>
              <a:solidFill>
                <a:srgbClr val="FFC000"/>
              </a:solidFill>
              <a:prstDash val="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1A0E7AB-2E9C-4307-8154-77062449D741}"/>
                </a:ext>
              </a:extLst>
            </p:cNvPr>
            <p:cNvCxnSpPr/>
            <p:nvPr/>
          </p:nvCxnSpPr>
          <p:spPr>
            <a:xfrm>
              <a:off x="4560125" y="1981200"/>
              <a:ext cx="3048000" cy="2743200"/>
            </a:xfrm>
            <a:prstGeom prst="line">
              <a:avLst/>
            </a:prstGeom>
            <a:ln>
              <a:solidFill>
                <a:srgbClr val="FFC000"/>
              </a:solidFill>
              <a:prstDash val="dash"/>
            </a:ln>
          </p:spPr>
          <p:style>
            <a:lnRef idx="2">
              <a:schemeClr val="accent1"/>
            </a:lnRef>
            <a:fillRef idx="0">
              <a:schemeClr val="accent1"/>
            </a:fillRef>
            <a:effectRef idx="1">
              <a:schemeClr val="accent1"/>
            </a:effectRef>
            <a:fontRef idx="minor">
              <a:schemeClr val="tx1"/>
            </a:fontRef>
          </p:style>
        </p:cxnSp>
      </p:grpSp>
      <p:sp>
        <p:nvSpPr>
          <p:cNvPr id="56" name="TextBox 55">
            <a:extLst>
              <a:ext uri="{FF2B5EF4-FFF2-40B4-BE49-F238E27FC236}">
                <a16:creationId xmlns:a16="http://schemas.microsoft.com/office/drawing/2014/main" id="{78338D4A-4575-4CE7-8B11-8D372462E6D4}"/>
              </a:ext>
            </a:extLst>
          </p:cNvPr>
          <p:cNvSpPr txBox="1"/>
          <p:nvPr/>
        </p:nvSpPr>
        <p:spPr>
          <a:xfrm>
            <a:off x="512618" y="3962401"/>
            <a:ext cx="9621982" cy="2031325"/>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45"/>
            </a:pPr>
            <a:r>
              <a:rPr lang="en-US" sz="1400" dirty="0">
                <a:solidFill>
                  <a:prstClr val="black"/>
                </a:solidFill>
                <a:latin typeface="Arial" charset="0"/>
              </a:rPr>
              <a:t>To prevent the algorithm from unnecessarily evaluating same line at different scales, we restrict it to evaluate only that plane whose slope vector is unit length. Divide slope vector w and the intercept in the equation by the magnitude of the slope vector</a:t>
            </a:r>
          </a:p>
          <a:p>
            <a:pPr marL="342900" indent="-342900" fontAlgn="base">
              <a:spcBef>
                <a:spcPct val="0"/>
              </a:spcBef>
              <a:spcAft>
                <a:spcPct val="0"/>
              </a:spcAft>
              <a:buFont typeface="+mj-lt"/>
              <a:buAutoNum type="arabicPeriod" startAt="4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5"/>
            </a:pPr>
            <a:r>
              <a:rPr lang="en-US" sz="1400" dirty="0">
                <a:solidFill>
                  <a:prstClr val="black"/>
                </a:solidFill>
                <a:latin typeface="Arial" charset="0"/>
              </a:rPr>
              <a:t>Magnitude of a slope vector  w is represented as  ||w|| (magnitude </a:t>
            </a:r>
            <a:r>
              <a:rPr lang="en-US" sz="1400" dirty="0" err="1">
                <a:solidFill>
                  <a:prstClr val="black"/>
                </a:solidFill>
                <a:latin typeface="Arial" charset="0"/>
              </a:rPr>
              <a:t>a.k.a</a:t>
            </a:r>
            <a:r>
              <a:rPr lang="en-US" sz="1400" dirty="0">
                <a:solidFill>
                  <a:prstClr val="black"/>
                </a:solidFill>
                <a:latin typeface="Arial" charset="0"/>
              </a:rPr>
              <a:t> norm of the vector). ||w|| is derived using Euclidian formula  Sqrt( W1^2 + W2^2)  where W1 and W2 are the length of the vector projection on dimension x1 and x2. Suppose we take 10*y + 10*X – 50 = 0. ||w|| = sqrt(10^2 + 10^2) = 10. </a:t>
            </a:r>
          </a:p>
          <a:p>
            <a:pPr marL="342900" indent="-342900" fontAlgn="base">
              <a:spcBef>
                <a:spcPct val="0"/>
              </a:spcBef>
              <a:spcAft>
                <a:spcPct val="0"/>
              </a:spcAft>
              <a:buFont typeface="+mj-lt"/>
              <a:buAutoNum type="arabicPeriod" startAt="45"/>
            </a:pPr>
            <a:endParaRPr lang="en-US" sz="1400" dirty="0">
              <a:solidFill>
                <a:srgbClr val="FF0000"/>
              </a:solidFill>
              <a:latin typeface="Arial" charset="0"/>
            </a:endParaRPr>
          </a:p>
          <a:p>
            <a:pPr marL="342900" indent="-342900" fontAlgn="base">
              <a:spcBef>
                <a:spcPct val="0"/>
              </a:spcBef>
              <a:spcAft>
                <a:spcPct val="0"/>
              </a:spcAft>
              <a:buFont typeface="+mj-lt"/>
              <a:buAutoNum type="arabicPeriod" startAt="45"/>
            </a:pPr>
            <a:r>
              <a:rPr lang="en-US" sz="1400" dirty="0">
                <a:solidFill>
                  <a:prstClr val="black"/>
                </a:solidFill>
                <a:latin typeface="Arial" charset="0"/>
              </a:rPr>
              <a:t>Thus 10*y + 10*X -50 = 0   </a:t>
            </a:r>
            <a:r>
              <a:rPr lang="en-US" sz="1400" dirty="0">
                <a:solidFill>
                  <a:prstClr val="black"/>
                </a:solidFill>
                <a:latin typeface="Arial" charset="0"/>
                <a:sym typeface="Wingdings" panose="05000000000000000000" pitchFamily="2" charset="2"/>
              </a:rPr>
              <a:t>   10/||w|| *y + 10/||w||*X - 50 / ||10|| = 0  1*y + 1*X – 5 = 0 (unit vector line)</a:t>
            </a:r>
            <a:endParaRPr lang="en-US" sz="1400" dirty="0">
              <a:solidFill>
                <a:prstClr val="black"/>
              </a:solidFill>
              <a:latin typeface="Arial" charset="0"/>
            </a:endParaRPr>
          </a:p>
        </p:txBody>
      </p:sp>
    </p:spTree>
    <p:extLst>
      <p:ext uri="{BB962C8B-B14F-4D97-AF65-F5344CB8AC3E}">
        <p14:creationId xmlns:p14="http://schemas.microsoft.com/office/powerpoint/2010/main" val="3097176992"/>
      </p:ext>
    </p:extLst>
  </p:cSld>
  <p:clrMapOvr>
    <a:masterClrMapping/>
  </p:clrMapOvr>
  <p:transition spd="med">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609600" y="932198"/>
            <a:ext cx="9677400" cy="209288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48"/>
            </a:pPr>
            <a:r>
              <a:rPr lang="en-US" sz="1400" dirty="0">
                <a:solidFill>
                  <a:prstClr val="black"/>
                </a:solidFill>
                <a:latin typeface="Arial" charset="0"/>
              </a:rPr>
              <a:t>Thus the expression for the functional margin of a point becomes  </a:t>
            </a:r>
            <a:r>
              <a:rPr lang="en-US" sz="1400" dirty="0" err="1">
                <a:solidFill>
                  <a:prstClr val="black"/>
                </a:solidFill>
                <a:latin typeface="Arial" charset="0"/>
              </a:rPr>
              <a:t>yi</a:t>
            </a:r>
            <a:r>
              <a:rPr lang="en-US" sz="1400" dirty="0">
                <a:solidFill>
                  <a:prstClr val="black"/>
                </a:solidFill>
                <a:latin typeface="Arial" charset="0"/>
              </a:rPr>
              <a:t>(</a:t>
            </a:r>
            <a:r>
              <a:rPr lang="en-US" sz="1400" dirty="0" err="1">
                <a:solidFill>
                  <a:prstClr val="black"/>
                </a:solidFill>
                <a:latin typeface="Arial" charset="0"/>
              </a:rPr>
              <a:t>yi</a:t>
            </a:r>
            <a:r>
              <a:rPr lang="en-US" sz="1400" dirty="0">
                <a:solidFill>
                  <a:prstClr val="black"/>
                </a:solidFill>
                <a:latin typeface="Arial" charset="0"/>
              </a:rPr>
              <a:t>*</a:t>
            </a:r>
            <a:r>
              <a:rPr lang="en-US" sz="1400" b="1" dirty="0">
                <a:solidFill>
                  <a:prstClr val="black"/>
                </a:solidFill>
                <a:latin typeface="Arial" charset="0"/>
              </a:rPr>
              <a:t>w</a:t>
            </a:r>
            <a:r>
              <a:rPr lang="en-US" sz="1400" dirty="0">
                <a:solidFill>
                  <a:prstClr val="black"/>
                </a:solidFill>
                <a:latin typeface="Arial" charset="0"/>
              </a:rPr>
              <a:t>/||w|| + Xi*</a:t>
            </a:r>
            <a:r>
              <a:rPr lang="en-US" sz="1400" b="1" dirty="0">
                <a:solidFill>
                  <a:prstClr val="black"/>
                </a:solidFill>
                <a:latin typeface="Arial" charset="0"/>
              </a:rPr>
              <a:t>w</a:t>
            </a:r>
            <a:r>
              <a:rPr lang="en-US" sz="1400" dirty="0">
                <a:solidFill>
                  <a:prstClr val="black"/>
                </a:solidFill>
                <a:latin typeface="Arial" charset="0"/>
              </a:rPr>
              <a:t>/||w|| - C/||w||)</a:t>
            </a:r>
          </a:p>
          <a:p>
            <a:pPr marL="342900" indent="-342900" fontAlgn="base">
              <a:spcBef>
                <a:spcPct val="0"/>
              </a:spcBef>
              <a:spcAft>
                <a:spcPct val="0"/>
              </a:spcAft>
              <a:buFont typeface="+mj-lt"/>
              <a:buAutoNum type="arabicPeriod" startAt="48"/>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8"/>
            </a:pPr>
            <a:r>
              <a:rPr lang="en-US" sz="1400" dirty="0">
                <a:solidFill>
                  <a:prstClr val="black"/>
                </a:solidFill>
                <a:latin typeface="Arial" charset="0"/>
              </a:rPr>
              <a:t>This is called </a:t>
            </a:r>
            <a:r>
              <a:rPr lang="en-US" sz="1400" b="1" u="sng" dirty="0">
                <a:solidFill>
                  <a:prstClr val="black"/>
                </a:solidFill>
                <a:latin typeface="Arial" charset="0"/>
              </a:rPr>
              <a:t>geometric margin </a:t>
            </a:r>
            <a:r>
              <a:rPr lang="en-US" sz="1400" dirty="0">
                <a:solidFill>
                  <a:prstClr val="black"/>
                </a:solidFill>
                <a:latin typeface="Arial" charset="0"/>
              </a:rPr>
              <a:t>of a point as it can be derived geometrically. GM = F / ||w||  (F is functional margin)</a:t>
            </a:r>
          </a:p>
          <a:p>
            <a:pPr marL="342900" indent="-342900" fontAlgn="base">
              <a:spcBef>
                <a:spcPct val="0"/>
              </a:spcBef>
              <a:spcAft>
                <a:spcPct val="0"/>
              </a:spcAft>
              <a:buFont typeface="+mj-lt"/>
              <a:buAutoNum type="arabicPeriod" startAt="48"/>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8"/>
            </a:pPr>
            <a:r>
              <a:rPr lang="en-US" sz="1400" dirty="0">
                <a:solidFill>
                  <a:prstClr val="black"/>
                </a:solidFill>
                <a:latin typeface="Arial" charset="0"/>
              </a:rPr>
              <a:t>The objective now is to find a plane in terms of w and b which has maximum geometric margin given the data points</a:t>
            </a:r>
          </a:p>
          <a:p>
            <a:pPr marL="342900" indent="-342900" fontAlgn="base">
              <a:spcBef>
                <a:spcPct val="0"/>
              </a:spcBef>
              <a:spcAft>
                <a:spcPct val="0"/>
              </a:spcAft>
              <a:buFont typeface="+mj-lt"/>
              <a:buAutoNum type="arabicPeriod" startAt="48"/>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8"/>
            </a:pPr>
            <a:r>
              <a:rPr lang="en-US" sz="1400" dirty="0">
                <a:solidFill>
                  <a:prstClr val="black"/>
                </a:solidFill>
                <a:latin typeface="Arial" charset="0"/>
              </a:rPr>
              <a:t>To find the w and b we need to  max geometric margin M with respect to w and b with the constraint that mi (distance of point </a:t>
            </a:r>
            <a:r>
              <a:rPr lang="en-US" sz="1400" dirty="0" err="1">
                <a:solidFill>
                  <a:prstClr val="black"/>
                </a:solidFill>
                <a:latin typeface="Arial" charset="0"/>
              </a:rPr>
              <a:t>i</a:t>
            </a:r>
            <a:r>
              <a:rPr lang="en-US" sz="1400" dirty="0">
                <a:solidFill>
                  <a:prstClr val="black"/>
                </a:solidFill>
                <a:latin typeface="Arial" charset="0"/>
              </a:rPr>
              <a:t> from the plane)  for each data point is greater than or equal to M  </a:t>
            </a:r>
          </a:p>
        </p:txBody>
      </p:sp>
      <p:sp>
        <p:nvSpPr>
          <p:cNvPr id="56" name="TextBox 55">
            <a:extLst>
              <a:ext uri="{FF2B5EF4-FFF2-40B4-BE49-F238E27FC236}">
                <a16:creationId xmlns:a16="http://schemas.microsoft.com/office/drawing/2014/main" id="{78338D4A-4575-4CE7-8B11-8D372462E6D4}"/>
              </a:ext>
            </a:extLst>
          </p:cNvPr>
          <p:cNvSpPr txBox="1"/>
          <p:nvPr/>
        </p:nvSpPr>
        <p:spPr>
          <a:xfrm>
            <a:off x="4921693" y="3799344"/>
            <a:ext cx="5252881" cy="2677656"/>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52"/>
            </a:pPr>
            <a:r>
              <a:rPr lang="en-US" sz="1400" dirty="0">
                <a:solidFill>
                  <a:prstClr val="black"/>
                </a:solidFill>
                <a:latin typeface="Arial" charset="0"/>
              </a:rPr>
              <a:t>The constraint will help find the point of least distance for the plane defined by w and b</a:t>
            </a:r>
          </a:p>
          <a:p>
            <a:pPr marL="342900" indent="-342900" fontAlgn="base">
              <a:spcBef>
                <a:spcPct val="0"/>
              </a:spcBef>
              <a:spcAft>
                <a:spcPct val="0"/>
              </a:spcAft>
              <a:buFont typeface="+mj-lt"/>
              <a:buAutoNum type="arabicPeriod" startAt="5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2"/>
            </a:pPr>
            <a:r>
              <a:rPr lang="en-US" sz="1400" dirty="0">
                <a:solidFill>
                  <a:prstClr val="black"/>
                </a:solidFill>
                <a:latin typeface="Arial" charset="0"/>
              </a:rPr>
              <a:t>Since GM = FM / ||w||, for a given w, the  constraint is fi &gt; F where fi is functional margin of each point and F contains the least distance </a:t>
            </a:r>
          </a:p>
          <a:p>
            <a:pPr marL="342900" indent="-342900" fontAlgn="base">
              <a:spcBef>
                <a:spcPct val="0"/>
              </a:spcBef>
              <a:spcAft>
                <a:spcPct val="0"/>
              </a:spcAft>
              <a:buFont typeface="+mj-lt"/>
              <a:buAutoNum type="arabicPeriod" startAt="5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2"/>
            </a:pPr>
            <a:r>
              <a:rPr lang="en-US" sz="1400" dirty="0">
                <a:solidFill>
                  <a:prstClr val="black"/>
                </a:solidFill>
                <a:latin typeface="Arial" charset="0"/>
              </a:rPr>
              <a:t>In simple terms, this is like a for next loop for I = 1 to n where if fi &lt; F, replace F with fi else next </a:t>
            </a:r>
            <a:r>
              <a:rPr lang="en-US" sz="1400" dirty="0" err="1">
                <a:solidFill>
                  <a:prstClr val="black"/>
                </a:solidFill>
                <a:latin typeface="Arial" charset="0"/>
              </a:rPr>
              <a:t>i</a:t>
            </a:r>
            <a:r>
              <a:rPr lang="en-US" sz="1400" dirty="0">
                <a:solidFill>
                  <a:prstClr val="black"/>
                </a:solidFill>
                <a:latin typeface="Arial" charset="0"/>
              </a:rPr>
              <a:t>. This will pocket the least fi eventually before the loop is over. </a:t>
            </a:r>
          </a:p>
          <a:p>
            <a:pPr marL="342900" indent="-342900" fontAlgn="base">
              <a:spcBef>
                <a:spcPct val="0"/>
              </a:spcBef>
              <a:spcAft>
                <a:spcPct val="0"/>
              </a:spcAft>
              <a:buFont typeface="+mj-lt"/>
              <a:buAutoNum type="arabicPeriod" startAt="5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2"/>
            </a:pPr>
            <a:r>
              <a:rPr lang="en-US" sz="1400" dirty="0">
                <a:solidFill>
                  <a:prstClr val="black"/>
                </a:solidFill>
                <a:latin typeface="Arial" charset="0"/>
              </a:rPr>
              <a:t>Let this least fi stored in F be 1 unit. </a:t>
            </a:r>
          </a:p>
        </p:txBody>
      </p:sp>
      <p:pic>
        <p:nvPicPr>
          <p:cNvPr id="9" name="Picture 8">
            <a:extLst>
              <a:ext uri="{FF2B5EF4-FFF2-40B4-BE49-F238E27FC236}">
                <a16:creationId xmlns:a16="http://schemas.microsoft.com/office/drawing/2014/main" id="{72E67E80-DC21-4B5E-8E69-1B3A33396444}"/>
              </a:ext>
            </a:extLst>
          </p:cNvPr>
          <p:cNvPicPr>
            <a:picLocks noChangeAspect="1"/>
          </p:cNvPicPr>
          <p:nvPr/>
        </p:nvPicPr>
        <p:blipFill>
          <a:blip r:embed="rId2"/>
          <a:stretch>
            <a:fillRect/>
          </a:stretch>
        </p:blipFill>
        <p:spPr>
          <a:xfrm>
            <a:off x="2057400" y="3273426"/>
            <a:ext cx="2934082" cy="2974975"/>
          </a:xfrm>
          <a:prstGeom prst="rect">
            <a:avLst/>
          </a:prstGeom>
        </p:spPr>
      </p:pic>
      <p:grpSp>
        <p:nvGrpSpPr>
          <p:cNvPr id="10" name="Group 9">
            <a:extLst>
              <a:ext uri="{FF2B5EF4-FFF2-40B4-BE49-F238E27FC236}">
                <a16:creationId xmlns:a16="http://schemas.microsoft.com/office/drawing/2014/main" id="{D98E7D54-E64B-44F8-8B2A-83E839F213FD}"/>
              </a:ext>
            </a:extLst>
          </p:cNvPr>
          <p:cNvGrpSpPr/>
          <p:nvPr/>
        </p:nvGrpSpPr>
        <p:grpSpPr>
          <a:xfrm>
            <a:off x="2338842" y="3733800"/>
            <a:ext cx="2576806" cy="2286000"/>
            <a:chOff x="5652794" y="4343400"/>
            <a:chExt cx="2576806" cy="2286000"/>
          </a:xfrm>
        </p:grpSpPr>
        <p:sp>
          <p:nvSpPr>
            <p:cNvPr id="21" name="Isosceles Triangle 20">
              <a:extLst>
                <a:ext uri="{FF2B5EF4-FFF2-40B4-BE49-F238E27FC236}">
                  <a16:creationId xmlns:a16="http://schemas.microsoft.com/office/drawing/2014/main" id="{8D6994F5-8609-4740-B57E-B69E5CC30368}"/>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2" name="Isosceles Triangle 21">
              <a:extLst>
                <a:ext uri="{FF2B5EF4-FFF2-40B4-BE49-F238E27FC236}">
                  <a16:creationId xmlns:a16="http://schemas.microsoft.com/office/drawing/2014/main" id="{3D5BFC9D-058D-4C8E-9840-942DB92E7E98}"/>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3" name="Isosceles Triangle 22">
              <a:extLst>
                <a:ext uri="{FF2B5EF4-FFF2-40B4-BE49-F238E27FC236}">
                  <a16:creationId xmlns:a16="http://schemas.microsoft.com/office/drawing/2014/main" id="{90955E9F-0FC9-45AC-96AA-E50E24117324}"/>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4" name="Isosceles Triangle 23">
              <a:extLst>
                <a:ext uri="{FF2B5EF4-FFF2-40B4-BE49-F238E27FC236}">
                  <a16:creationId xmlns:a16="http://schemas.microsoft.com/office/drawing/2014/main" id="{249312F9-E70A-4D1C-B7E1-B16270E33274}"/>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5" name="Isosceles Triangle 24">
              <a:extLst>
                <a:ext uri="{FF2B5EF4-FFF2-40B4-BE49-F238E27FC236}">
                  <a16:creationId xmlns:a16="http://schemas.microsoft.com/office/drawing/2014/main" id="{EDD5414D-6EA1-4F8F-AD89-8C26CD0C0D0D}"/>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6" name="Isosceles Triangle 25">
              <a:extLst>
                <a:ext uri="{FF2B5EF4-FFF2-40B4-BE49-F238E27FC236}">
                  <a16:creationId xmlns:a16="http://schemas.microsoft.com/office/drawing/2014/main" id="{786B1AA1-69B9-4113-B9A9-E81BA28614CF}"/>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27" name="Oval 26">
              <a:extLst>
                <a:ext uri="{FF2B5EF4-FFF2-40B4-BE49-F238E27FC236}">
                  <a16:creationId xmlns:a16="http://schemas.microsoft.com/office/drawing/2014/main" id="{9FCDE284-03E2-4FAE-9917-14CDAD130060}"/>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8" name="Oval 27">
              <a:extLst>
                <a:ext uri="{FF2B5EF4-FFF2-40B4-BE49-F238E27FC236}">
                  <a16:creationId xmlns:a16="http://schemas.microsoft.com/office/drawing/2014/main" id="{A0BD3B1B-4B1C-4160-8DEB-18A0CD1A7793}"/>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9" name="Oval 28">
              <a:extLst>
                <a:ext uri="{FF2B5EF4-FFF2-40B4-BE49-F238E27FC236}">
                  <a16:creationId xmlns:a16="http://schemas.microsoft.com/office/drawing/2014/main" id="{F8AEEEC4-084B-4080-9DD8-BDEFCE9F7458}"/>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0" name="Oval 29">
              <a:extLst>
                <a:ext uri="{FF2B5EF4-FFF2-40B4-BE49-F238E27FC236}">
                  <a16:creationId xmlns:a16="http://schemas.microsoft.com/office/drawing/2014/main" id="{9B39766E-8228-4B9C-93A6-4E872B4F2D95}"/>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1" name="Oval 30">
              <a:extLst>
                <a:ext uri="{FF2B5EF4-FFF2-40B4-BE49-F238E27FC236}">
                  <a16:creationId xmlns:a16="http://schemas.microsoft.com/office/drawing/2014/main" id="{6ECDA4EE-8E11-4FC2-956B-CE6BAFC2EDB6}"/>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2" name="Oval 31">
              <a:extLst>
                <a:ext uri="{FF2B5EF4-FFF2-40B4-BE49-F238E27FC236}">
                  <a16:creationId xmlns:a16="http://schemas.microsoft.com/office/drawing/2014/main" id="{C4C383B9-19FE-4B37-881F-7EB5E174D8A5}"/>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33" name="Straight Connector 32">
              <a:extLst>
                <a:ext uri="{FF2B5EF4-FFF2-40B4-BE49-F238E27FC236}">
                  <a16:creationId xmlns:a16="http://schemas.microsoft.com/office/drawing/2014/main" id="{5E58E385-823E-489C-BC91-96F4AD877A4F}"/>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847314D-3625-4D1C-8D3B-6D4C09389517}"/>
                </a:ext>
              </a:extLst>
            </p:cNvPr>
            <p:cNvSpPr txBox="1"/>
            <p:nvPr/>
          </p:nvSpPr>
          <p:spPr>
            <a:xfrm>
              <a:off x="6704846" y="4343400"/>
              <a:ext cx="677121" cy="261610"/>
            </a:xfrm>
            <a:prstGeom prst="rect">
              <a:avLst/>
            </a:prstGeom>
            <a:noFill/>
          </p:spPr>
          <p:txBody>
            <a:bodyPr wrap="square" rtlCol="0">
              <a:spAutoFit/>
            </a:bodyPr>
            <a:lstStyle/>
            <a:p>
              <a:pPr fontAlgn="base">
                <a:spcBef>
                  <a:spcPct val="0"/>
                </a:spcBef>
                <a:spcAft>
                  <a:spcPct val="0"/>
                </a:spcAft>
              </a:pPr>
              <a:endParaRPr lang="en-US" sz="1100" dirty="0">
                <a:solidFill>
                  <a:prstClr val="black"/>
                </a:solidFill>
                <a:latin typeface="Arial" charset="0"/>
              </a:endParaRPr>
            </a:p>
          </p:txBody>
        </p:sp>
        <p:cxnSp>
          <p:nvCxnSpPr>
            <p:cNvPr id="35" name="Straight Connector 34">
              <a:extLst>
                <a:ext uri="{FF2B5EF4-FFF2-40B4-BE49-F238E27FC236}">
                  <a16:creationId xmlns:a16="http://schemas.microsoft.com/office/drawing/2014/main" id="{1505FE35-2476-43E4-936F-706D95463F3F}"/>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DD47837-6AE0-44B9-87E8-153C66F3E678}"/>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44B86D5-4BF4-4AA2-BD57-45DBA3C8BC4E}"/>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44384FF-782E-429F-A8D5-1CE026ED2593}"/>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D956120-6F07-4029-BAFE-1952CF53214E}"/>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690F147-2AB6-45F7-AD04-72E2F6D237AE}"/>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C435289-09C0-487F-ADC8-CBEE50FF9BCA}"/>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E489628-4658-4A25-BEAF-463048DBD8C1}"/>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834EB34E-F744-48F7-BF4D-212159D23713}"/>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69013DB-A2A8-4F7E-A46F-91DE0F55CB4C}"/>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99AC35D-E472-4F39-B7A6-9B81F0341F99}"/>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50E5647-8102-4EE0-AEA2-3F062CFA39D0}"/>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9DAAC2B-3A20-4D7B-A1CC-5961F917FDFD}"/>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724531A-72DB-4346-83E2-782A9C3DD00E}"/>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C620DD90-7074-4E38-9B87-5E2CC5FA4602}"/>
              </a:ext>
            </a:extLst>
          </p:cNvPr>
          <p:cNvCxnSpPr/>
          <p:nvPr/>
        </p:nvCxnSpPr>
        <p:spPr>
          <a:xfrm>
            <a:off x="2560548" y="3581400"/>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AFE91FF-99F3-43D0-B0FB-1515B1F88810}"/>
              </a:ext>
            </a:extLst>
          </p:cNvPr>
          <p:cNvCxnSpPr>
            <a:cxnSpLocks/>
          </p:cNvCxnSpPr>
          <p:nvPr/>
        </p:nvCxnSpPr>
        <p:spPr>
          <a:xfrm>
            <a:off x="2338842" y="3733800"/>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B864820-8AF3-4C0C-9F39-8CF6DB98F45F}"/>
              </a:ext>
            </a:extLst>
          </p:cNvPr>
          <p:cNvCxnSpPr/>
          <p:nvPr/>
        </p:nvCxnSpPr>
        <p:spPr>
          <a:xfrm>
            <a:off x="2186442" y="35052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8E931E0-9415-42FD-B494-32ACDCC4B835}"/>
              </a:ext>
            </a:extLst>
          </p:cNvPr>
          <p:cNvSpPr txBox="1"/>
          <p:nvPr/>
        </p:nvSpPr>
        <p:spPr>
          <a:xfrm>
            <a:off x="2088554" y="3755394"/>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P1</a:t>
            </a:r>
          </a:p>
        </p:txBody>
      </p:sp>
      <p:sp>
        <p:nvSpPr>
          <p:cNvPr id="15" name="TextBox 14">
            <a:extLst>
              <a:ext uri="{FF2B5EF4-FFF2-40B4-BE49-F238E27FC236}">
                <a16:creationId xmlns:a16="http://schemas.microsoft.com/office/drawing/2014/main" id="{5D6E53BF-0AA4-47B3-86AC-7E8A0CAEA203}"/>
              </a:ext>
            </a:extLst>
          </p:cNvPr>
          <p:cNvSpPr txBox="1"/>
          <p:nvPr/>
        </p:nvSpPr>
        <p:spPr>
          <a:xfrm>
            <a:off x="2431585" y="3318467"/>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P2</a:t>
            </a:r>
          </a:p>
        </p:txBody>
      </p:sp>
      <p:sp>
        <p:nvSpPr>
          <p:cNvPr id="16" name="TextBox 15">
            <a:extLst>
              <a:ext uri="{FF2B5EF4-FFF2-40B4-BE49-F238E27FC236}">
                <a16:creationId xmlns:a16="http://schemas.microsoft.com/office/drawing/2014/main" id="{70F0A3CD-47FE-41D7-907A-03E76DCB5468}"/>
              </a:ext>
            </a:extLst>
          </p:cNvPr>
          <p:cNvSpPr txBox="1"/>
          <p:nvPr/>
        </p:nvSpPr>
        <p:spPr>
          <a:xfrm>
            <a:off x="2098705" y="3606547"/>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P3</a:t>
            </a:r>
          </a:p>
        </p:txBody>
      </p:sp>
      <p:cxnSp>
        <p:nvCxnSpPr>
          <p:cNvPr id="17" name="Straight Connector 16">
            <a:extLst>
              <a:ext uri="{FF2B5EF4-FFF2-40B4-BE49-F238E27FC236}">
                <a16:creationId xmlns:a16="http://schemas.microsoft.com/office/drawing/2014/main" id="{8F23E8AD-B633-4B57-83FE-41F6A0783023}"/>
              </a:ext>
            </a:extLst>
          </p:cNvPr>
          <p:cNvCxnSpPr/>
          <p:nvPr/>
        </p:nvCxnSpPr>
        <p:spPr>
          <a:xfrm flipV="1">
            <a:off x="3427585" y="4941712"/>
            <a:ext cx="88124" cy="74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2B849D9-B657-4389-B720-D29B051B379F}"/>
              </a:ext>
            </a:extLst>
          </p:cNvPr>
          <p:cNvCxnSpPr/>
          <p:nvPr/>
        </p:nvCxnSpPr>
        <p:spPr>
          <a:xfrm flipV="1">
            <a:off x="3363309" y="4701823"/>
            <a:ext cx="88124" cy="74641"/>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2FC88449-0ECE-47CB-9CB6-3A156E1A2942}"/>
              </a:ext>
            </a:extLst>
          </p:cNvPr>
          <p:cNvPicPr>
            <a:picLocks noChangeAspect="1"/>
          </p:cNvPicPr>
          <p:nvPr/>
        </p:nvPicPr>
        <p:blipFill>
          <a:blip r:embed="rId3"/>
          <a:stretch>
            <a:fillRect/>
          </a:stretch>
        </p:blipFill>
        <p:spPr>
          <a:xfrm>
            <a:off x="6238876" y="3124201"/>
            <a:ext cx="2447925" cy="638175"/>
          </a:xfrm>
          <a:prstGeom prst="rect">
            <a:avLst/>
          </a:prstGeom>
        </p:spPr>
      </p:pic>
    </p:spTree>
    <p:extLst>
      <p:ext uri="{BB962C8B-B14F-4D97-AF65-F5344CB8AC3E}">
        <p14:creationId xmlns:p14="http://schemas.microsoft.com/office/powerpoint/2010/main" val="2454369605"/>
      </p:ext>
    </p:extLst>
  </p:cSld>
  <p:clrMapOvr>
    <a:masterClrMapping/>
  </p:clrMapOvr>
  <p:transition spd="med">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304800" y="908792"/>
            <a:ext cx="11429999" cy="209288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56"/>
            </a:pPr>
            <a:r>
              <a:rPr lang="en-US" sz="1400" dirty="0">
                <a:solidFill>
                  <a:prstClr val="black"/>
                </a:solidFill>
                <a:latin typeface="Arial" charset="0"/>
              </a:rPr>
              <a:t>Thus, the objective now is to maximize  1/||w||  with respect to w, b (across all possible planes) with the constraint that fi &gt; 1, for all data points </a:t>
            </a:r>
            <a:r>
              <a:rPr lang="en-US" sz="1400" dirty="0" err="1">
                <a:solidFill>
                  <a:prstClr val="black"/>
                </a:solidFill>
                <a:latin typeface="Arial" charset="0"/>
              </a:rPr>
              <a:t>i</a:t>
            </a:r>
            <a:r>
              <a:rPr lang="en-US" sz="1400" dirty="0">
                <a:solidFill>
                  <a:prstClr val="black"/>
                </a:solidFill>
                <a:latin typeface="Arial" charset="0"/>
              </a:rPr>
              <a:t> = 1 to n </a:t>
            </a:r>
          </a:p>
          <a:p>
            <a:pPr marL="342900" indent="-342900" fontAlgn="base">
              <a:spcBef>
                <a:spcPct val="0"/>
              </a:spcBef>
              <a:spcAft>
                <a:spcPct val="0"/>
              </a:spcAft>
              <a:buFont typeface="+mj-lt"/>
              <a:buAutoNum type="arabicPeriod" startAt="5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6"/>
            </a:pPr>
            <a:r>
              <a:rPr lang="en-US" sz="1400" dirty="0">
                <a:solidFill>
                  <a:prstClr val="black"/>
                </a:solidFill>
                <a:latin typeface="Arial" charset="0"/>
              </a:rPr>
              <a:t>This is equivalent to minimize ||w|| with respect to w, b  subject to </a:t>
            </a:r>
            <a:r>
              <a:rPr lang="en-US" sz="1400" dirty="0" err="1">
                <a:solidFill>
                  <a:prstClr val="black"/>
                </a:solidFill>
                <a:latin typeface="Arial" charset="0"/>
              </a:rPr>
              <a:t>yi</a:t>
            </a:r>
            <a:r>
              <a:rPr lang="en-US" sz="1400" dirty="0">
                <a:solidFill>
                  <a:prstClr val="black"/>
                </a:solidFill>
                <a:latin typeface="Arial" charset="0"/>
              </a:rPr>
              <a:t>(</a:t>
            </a:r>
            <a:r>
              <a:rPr lang="en-US" sz="1400" dirty="0" err="1">
                <a:solidFill>
                  <a:prstClr val="black"/>
                </a:solidFill>
                <a:latin typeface="Arial" charset="0"/>
              </a:rPr>
              <a:t>w.xi</a:t>
            </a:r>
            <a:r>
              <a:rPr lang="en-US" sz="1400" dirty="0">
                <a:solidFill>
                  <a:prstClr val="black"/>
                </a:solidFill>
                <a:latin typeface="Arial" charset="0"/>
              </a:rPr>
              <a:t>) + b  &gt;= 1 for </a:t>
            </a:r>
            <a:r>
              <a:rPr lang="en-US" sz="1400" dirty="0" err="1">
                <a:solidFill>
                  <a:prstClr val="black"/>
                </a:solidFill>
                <a:latin typeface="Arial" charset="0"/>
              </a:rPr>
              <a:t>i</a:t>
            </a:r>
            <a:r>
              <a:rPr lang="en-US" sz="1400" dirty="0">
                <a:solidFill>
                  <a:prstClr val="black"/>
                </a:solidFill>
                <a:latin typeface="Arial" charset="0"/>
              </a:rPr>
              <a:t> = 1 to n</a:t>
            </a:r>
          </a:p>
          <a:p>
            <a:pPr marL="342900" indent="-342900" fontAlgn="base">
              <a:spcBef>
                <a:spcPct val="0"/>
              </a:spcBef>
              <a:spcAft>
                <a:spcPct val="0"/>
              </a:spcAft>
              <a:buFont typeface="+mj-lt"/>
              <a:buAutoNum type="arabicPeriod" startAt="5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8"/>
            </a:pPr>
            <a:r>
              <a:rPr lang="en-US" sz="1400" dirty="0">
                <a:solidFill>
                  <a:prstClr val="black"/>
                </a:solidFill>
                <a:latin typeface="Arial" charset="0"/>
              </a:rPr>
              <a:t>Let the first line be P2 (w2, b2), min distance be 0.5. Let this be 1 unit. The next best plane will be the one for which the functional margin of all data points will be greater or equal to 0.5. </a:t>
            </a:r>
            <a:r>
              <a:rPr lang="en-US" sz="1400" b="1" u="sng" dirty="0">
                <a:solidFill>
                  <a:prstClr val="black"/>
                </a:solidFill>
                <a:latin typeface="Arial" charset="0"/>
              </a:rPr>
              <a:t>Note</a:t>
            </a:r>
            <a:r>
              <a:rPr lang="en-US" sz="1400" dirty="0">
                <a:solidFill>
                  <a:prstClr val="black"/>
                </a:solidFill>
                <a:latin typeface="Arial" charset="0"/>
              </a:rPr>
              <a:t> we do not want a plane whose functional margin is less than 0.5… such plane will not be better than P2. We want a plane which is better than P2</a:t>
            </a:r>
          </a:p>
        </p:txBody>
      </p:sp>
      <p:sp>
        <p:nvSpPr>
          <p:cNvPr id="56" name="TextBox 55">
            <a:extLst>
              <a:ext uri="{FF2B5EF4-FFF2-40B4-BE49-F238E27FC236}">
                <a16:creationId xmlns:a16="http://schemas.microsoft.com/office/drawing/2014/main" id="{78338D4A-4575-4CE7-8B11-8D372462E6D4}"/>
              </a:ext>
            </a:extLst>
          </p:cNvPr>
          <p:cNvSpPr txBox="1"/>
          <p:nvPr/>
        </p:nvSpPr>
        <p:spPr>
          <a:xfrm>
            <a:off x="5145585" y="3124201"/>
            <a:ext cx="5252881" cy="3108543"/>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59"/>
            </a:pPr>
            <a:r>
              <a:rPr lang="en-US" sz="1400" dirty="0">
                <a:solidFill>
                  <a:prstClr val="black"/>
                </a:solidFill>
                <a:latin typeface="Arial" charset="0"/>
              </a:rPr>
              <a:t>In the next loop, suppose we find P1 (w1,b1). We find that at least one red data point is much close than P2 GM. Thus we stop evaluating this plane and move to next one</a:t>
            </a:r>
          </a:p>
          <a:p>
            <a:pPr marL="342900" indent="-342900" fontAlgn="base">
              <a:spcBef>
                <a:spcPct val="0"/>
              </a:spcBef>
              <a:spcAft>
                <a:spcPct val="0"/>
              </a:spcAft>
              <a:buFont typeface="+mj-lt"/>
              <a:buAutoNum type="arabicPeriod" startAt="5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9"/>
            </a:pPr>
            <a:r>
              <a:rPr lang="en-US" sz="1400" dirty="0">
                <a:solidFill>
                  <a:prstClr val="black"/>
                </a:solidFill>
                <a:latin typeface="Arial" charset="0"/>
              </a:rPr>
              <a:t>Instead of finding the least margin in P1 and then comparing the min distance of P1 with min distance of P2, compare the functional margins of every data point from P1 to min functional margin of P2</a:t>
            </a:r>
          </a:p>
          <a:p>
            <a:pPr marL="342900" indent="-342900" fontAlgn="base">
              <a:spcBef>
                <a:spcPct val="0"/>
              </a:spcBef>
              <a:spcAft>
                <a:spcPct val="0"/>
              </a:spcAft>
              <a:buFont typeface="+mj-lt"/>
              <a:buAutoNum type="arabicPeriod" startAt="5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9"/>
            </a:pPr>
            <a:r>
              <a:rPr lang="en-US" sz="1400" dirty="0">
                <a:solidFill>
                  <a:prstClr val="black"/>
                </a:solidFill>
                <a:latin typeface="Arial" charset="0"/>
              </a:rPr>
              <a:t>Replace GM with min functional margin of P1 and let us treat this as 1</a:t>
            </a:r>
          </a:p>
          <a:p>
            <a:pPr marL="342900" indent="-342900" fontAlgn="base">
              <a:spcBef>
                <a:spcPct val="0"/>
              </a:spcBef>
              <a:spcAft>
                <a:spcPct val="0"/>
              </a:spcAft>
              <a:buFont typeface="+mj-lt"/>
              <a:buAutoNum type="arabicPeriod" startAt="5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9"/>
            </a:pPr>
            <a:r>
              <a:rPr lang="en-US" sz="1400" dirty="0">
                <a:solidFill>
                  <a:prstClr val="black"/>
                </a:solidFill>
                <a:latin typeface="Arial" charset="0"/>
              </a:rPr>
              <a:t>Repeat the steps 59  - 61 till we find the plane with max margins</a:t>
            </a:r>
          </a:p>
        </p:txBody>
      </p:sp>
      <p:pic>
        <p:nvPicPr>
          <p:cNvPr id="9" name="Picture 8">
            <a:extLst>
              <a:ext uri="{FF2B5EF4-FFF2-40B4-BE49-F238E27FC236}">
                <a16:creationId xmlns:a16="http://schemas.microsoft.com/office/drawing/2014/main" id="{72E67E80-DC21-4B5E-8E69-1B3A33396444}"/>
              </a:ext>
            </a:extLst>
          </p:cNvPr>
          <p:cNvPicPr>
            <a:picLocks noChangeAspect="1"/>
          </p:cNvPicPr>
          <p:nvPr/>
        </p:nvPicPr>
        <p:blipFill>
          <a:blip r:embed="rId2"/>
          <a:stretch>
            <a:fillRect/>
          </a:stretch>
        </p:blipFill>
        <p:spPr>
          <a:xfrm>
            <a:off x="2057400" y="3273426"/>
            <a:ext cx="2934082" cy="2974975"/>
          </a:xfrm>
          <a:prstGeom prst="rect">
            <a:avLst/>
          </a:prstGeom>
        </p:spPr>
      </p:pic>
      <p:grpSp>
        <p:nvGrpSpPr>
          <p:cNvPr id="10" name="Group 9">
            <a:extLst>
              <a:ext uri="{FF2B5EF4-FFF2-40B4-BE49-F238E27FC236}">
                <a16:creationId xmlns:a16="http://schemas.microsoft.com/office/drawing/2014/main" id="{D98E7D54-E64B-44F8-8B2A-83E839F213FD}"/>
              </a:ext>
            </a:extLst>
          </p:cNvPr>
          <p:cNvGrpSpPr/>
          <p:nvPr/>
        </p:nvGrpSpPr>
        <p:grpSpPr>
          <a:xfrm>
            <a:off x="2338842" y="3733800"/>
            <a:ext cx="2576806" cy="2286000"/>
            <a:chOff x="5652794" y="4343400"/>
            <a:chExt cx="2576806" cy="2286000"/>
          </a:xfrm>
        </p:grpSpPr>
        <p:sp>
          <p:nvSpPr>
            <p:cNvPr id="21" name="Isosceles Triangle 20">
              <a:extLst>
                <a:ext uri="{FF2B5EF4-FFF2-40B4-BE49-F238E27FC236}">
                  <a16:creationId xmlns:a16="http://schemas.microsoft.com/office/drawing/2014/main" id="{8D6994F5-8609-4740-B57E-B69E5CC30368}"/>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2" name="Isosceles Triangle 21">
              <a:extLst>
                <a:ext uri="{FF2B5EF4-FFF2-40B4-BE49-F238E27FC236}">
                  <a16:creationId xmlns:a16="http://schemas.microsoft.com/office/drawing/2014/main" id="{3D5BFC9D-058D-4C8E-9840-942DB92E7E98}"/>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3" name="Isosceles Triangle 22">
              <a:extLst>
                <a:ext uri="{FF2B5EF4-FFF2-40B4-BE49-F238E27FC236}">
                  <a16:creationId xmlns:a16="http://schemas.microsoft.com/office/drawing/2014/main" id="{90955E9F-0FC9-45AC-96AA-E50E24117324}"/>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4" name="Isosceles Triangle 23">
              <a:extLst>
                <a:ext uri="{FF2B5EF4-FFF2-40B4-BE49-F238E27FC236}">
                  <a16:creationId xmlns:a16="http://schemas.microsoft.com/office/drawing/2014/main" id="{249312F9-E70A-4D1C-B7E1-B16270E33274}"/>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5" name="Isosceles Triangle 24">
              <a:extLst>
                <a:ext uri="{FF2B5EF4-FFF2-40B4-BE49-F238E27FC236}">
                  <a16:creationId xmlns:a16="http://schemas.microsoft.com/office/drawing/2014/main" id="{EDD5414D-6EA1-4F8F-AD89-8C26CD0C0D0D}"/>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6" name="Isosceles Triangle 25">
              <a:extLst>
                <a:ext uri="{FF2B5EF4-FFF2-40B4-BE49-F238E27FC236}">
                  <a16:creationId xmlns:a16="http://schemas.microsoft.com/office/drawing/2014/main" id="{786B1AA1-69B9-4113-B9A9-E81BA28614CF}"/>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27" name="Oval 26">
              <a:extLst>
                <a:ext uri="{FF2B5EF4-FFF2-40B4-BE49-F238E27FC236}">
                  <a16:creationId xmlns:a16="http://schemas.microsoft.com/office/drawing/2014/main" id="{9FCDE284-03E2-4FAE-9917-14CDAD130060}"/>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8" name="Oval 27">
              <a:extLst>
                <a:ext uri="{FF2B5EF4-FFF2-40B4-BE49-F238E27FC236}">
                  <a16:creationId xmlns:a16="http://schemas.microsoft.com/office/drawing/2014/main" id="{A0BD3B1B-4B1C-4160-8DEB-18A0CD1A7793}"/>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9" name="Oval 28">
              <a:extLst>
                <a:ext uri="{FF2B5EF4-FFF2-40B4-BE49-F238E27FC236}">
                  <a16:creationId xmlns:a16="http://schemas.microsoft.com/office/drawing/2014/main" id="{F8AEEEC4-084B-4080-9DD8-BDEFCE9F7458}"/>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0" name="Oval 29">
              <a:extLst>
                <a:ext uri="{FF2B5EF4-FFF2-40B4-BE49-F238E27FC236}">
                  <a16:creationId xmlns:a16="http://schemas.microsoft.com/office/drawing/2014/main" id="{9B39766E-8228-4B9C-93A6-4E872B4F2D95}"/>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1" name="Oval 30">
              <a:extLst>
                <a:ext uri="{FF2B5EF4-FFF2-40B4-BE49-F238E27FC236}">
                  <a16:creationId xmlns:a16="http://schemas.microsoft.com/office/drawing/2014/main" id="{6ECDA4EE-8E11-4FC2-956B-CE6BAFC2EDB6}"/>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2" name="Oval 31">
              <a:extLst>
                <a:ext uri="{FF2B5EF4-FFF2-40B4-BE49-F238E27FC236}">
                  <a16:creationId xmlns:a16="http://schemas.microsoft.com/office/drawing/2014/main" id="{C4C383B9-19FE-4B37-881F-7EB5E174D8A5}"/>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33" name="Straight Connector 32">
              <a:extLst>
                <a:ext uri="{FF2B5EF4-FFF2-40B4-BE49-F238E27FC236}">
                  <a16:creationId xmlns:a16="http://schemas.microsoft.com/office/drawing/2014/main" id="{5E58E385-823E-489C-BC91-96F4AD877A4F}"/>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847314D-3625-4D1C-8D3B-6D4C09389517}"/>
                </a:ext>
              </a:extLst>
            </p:cNvPr>
            <p:cNvSpPr txBox="1"/>
            <p:nvPr/>
          </p:nvSpPr>
          <p:spPr>
            <a:xfrm>
              <a:off x="6704846" y="4343400"/>
              <a:ext cx="677121" cy="261610"/>
            </a:xfrm>
            <a:prstGeom prst="rect">
              <a:avLst/>
            </a:prstGeom>
            <a:noFill/>
          </p:spPr>
          <p:txBody>
            <a:bodyPr wrap="square" rtlCol="0">
              <a:spAutoFit/>
            </a:bodyPr>
            <a:lstStyle/>
            <a:p>
              <a:pPr fontAlgn="base">
                <a:spcBef>
                  <a:spcPct val="0"/>
                </a:spcBef>
                <a:spcAft>
                  <a:spcPct val="0"/>
                </a:spcAft>
              </a:pPr>
              <a:endParaRPr lang="en-US" sz="1100" dirty="0">
                <a:solidFill>
                  <a:prstClr val="black"/>
                </a:solidFill>
                <a:latin typeface="Arial" charset="0"/>
              </a:endParaRPr>
            </a:p>
          </p:txBody>
        </p:sp>
        <p:cxnSp>
          <p:nvCxnSpPr>
            <p:cNvPr id="35" name="Straight Connector 34">
              <a:extLst>
                <a:ext uri="{FF2B5EF4-FFF2-40B4-BE49-F238E27FC236}">
                  <a16:creationId xmlns:a16="http://schemas.microsoft.com/office/drawing/2014/main" id="{1505FE35-2476-43E4-936F-706D95463F3F}"/>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DD47837-6AE0-44B9-87E8-153C66F3E678}"/>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44B86D5-4BF4-4AA2-BD57-45DBA3C8BC4E}"/>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44384FF-782E-429F-A8D5-1CE026ED2593}"/>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D956120-6F07-4029-BAFE-1952CF53214E}"/>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690F147-2AB6-45F7-AD04-72E2F6D237AE}"/>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C435289-09C0-487F-ADC8-CBEE50FF9BCA}"/>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E489628-4658-4A25-BEAF-463048DBD8C1}"/>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834EB34E-F744-48F7-BF4D-212159D23713}"/>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69013DB-A2A8-4F7E-A46F-91DE0F55CB4C}"/>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99AC35D-E472-4F39-B7A6-9B81F0341F99}"/>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50E5647-8102-4EE0-AEA2-3F062CFA39D0}"/>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9DAAC2B-3A20-4D7B-A1CC-5961F917FDFD}"/>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724531A-72DB-4346-83E2-782A9C3DD00E}"/>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C620DD90-7074-4E38-9B87-5E2CC5FA4602}"/>
              </a:ext>
            </a:extLst>
          </p:cNvPr>
          <p:cNvCxnSpPr/>
          <p:nvPr/>
        </p:nvCxnSpPr>
        <p:spPr>
          <a:xfrm>
            <a:off x="2560548" y="3581400"/>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AFE91FF-99F3-43D0-B0FB-1515B1F88810}"/>
              </a:ext>
            </a:extLst>
          </p:cNvPr>
          <p:cNvCxnSpPr>
            <a:cxnSpLocks/>
          </p:cNvCxnSpPr>
          <p:nvPr/>
        </p:nvCxnSpPr>
        <p:spPr>
          <a:xfrm>
            <a:off x="2338842" y="3733800"/>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B864820-8AF3-4C0C-9F39-8CF6DB98F45F}"/>
              </a:ext>
            </a:extLst>
          </p:cNvPr>
          <p:cNvCxnSpPr/>
          <p:nvPr/>
        </p:nvCxnSpPr>
        <p:spPr>
          <a:xfrm>
            <a:off x="2186442" y="35052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8E931E0-9415-42FD-B494-32ACDCC4B835}"/>
              </a:ext>
            </a:extLst>
          </p:cNvPr>
          <p:cNvSpPr txBox="1"/>
          <p:nvPr/>
        </p:nvSpPr>
        <p:spPr>
          <a:xfrm>
            <a:off x="2088554" y="3755394"/>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P1</a:t>
            </a:r>
          </a:p>
        </p:txBody>
      </p:sp>
      <p:sp>
        <p:nvSpPr>
          <p:cNvPr id="15" name="TextBox 14">
            <a:extLst>
              <a:ext uri="{FF2B5EF4-FFF2-40B4-BE49-F238E27FC236}">
                <a16:creationId xmlns:a16="http://schemas.microsoft.com/office/drawing/2014/main" id="{5D6E53BF-0AA4-47B3-86AC-7E8A0CAEA203}"/>
              </a:ext>
            </a:extLst>
          </p:cNvPr>
          <p:cNvSpPr txBox="1"/>
          <p:nvPr/>
        </p:nvSpPr>
        <p:spPr>
          <a:xfrm>
            <a:off x="2431585" y="3318467"/>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P2</a:t>
            </a:r>
          </a:p>
        </p:txBody>
      </p:sp>
      <p:sp>
        <p:nvSpPr>
          <p:cNvPr id="16" name="TextBox 15">
            <a:extLst>
              <a:ext uri="{FF2B5EF4-FFF2-40B4-BE49-F238E27FC236}">
                <a16:creationId xmlns:a16="http://schemas.microsoft.com/office/drawing/2014/main" id="{70F0A3CD-47FE-41D7-907A-03E76DCB5468}"/>
              </a:ext>
            </a:extLst>
          </p:cNvPr>
          <p:cNvSpPr txBox="1"/>
          <p:nvPr/>
        </p:nvSpPr>
        <p:spPr>
          <a:xfrm>
            <a:off x="2098705" y="3606547"/>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P3</a:t>
            </a:r>
          </a:p>
        </p:txBody>
      </p:sp>
      <p:cxnSp>
        <p:nvCxnSpPr>
          <p:cNvPr id="17" name="Straight Connector 16">
            <a:extLst>
              <a:ext uri="{FF2B5EF4-FFF2-40B4-BE49-F238E27FC236}">
                <a16:creationId xmlns:a16="http://schemas.microsoft.com/office/drawing/2014/main" id="{8F23E8AD-B633-4B57-83FE-41F6A0783023}"/>
              </a:ext>
            </a:extLst>
          </p:cNvPr>
          <p:cNvCxnSpPr/>
          <p:nvPr/>
        </p:nvCxnSpPr>
        <p:spPr>
          <a:xfrm flipV="1">
            <a:off x="3427585" y="4941712"/>
            <a:ext cx="88124" cy="7464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1879388"/>
      </p:ext>
    </p:extLst>
  </p:cSld>
  <p:clrMapOvr>
    <a:masterClrMapping/>
  </p:clrMapOvr>
  <p:transition spd="med">
    <p:wipe dir="d"/>
  </p:transition>
</p:sld>
</file>

<file path=ppt/theme/theme1.xml><?xml version="1.0" encoding="utf-8"?>
<a:theme xmlns:a="http://schemas.openxmlformats.org/drawingml/2006/main" name="Blank">
  <a:themeElements>
    <a:clrScheme name="Standard Chartered Template">
      <a:dk1>
        <a:srgbClr val="005C84"/>
      </a:dk1>
      <a:lt1>
        <a:sysClr val="window" lastClr="FFFFFF"/>
      </a:lt1>
      <a:dk2>
        <a:srgbClr val="000F46"/>
      </a:dk2>
      <a:lt2>
        <a:srgbClr val="E6E7E8"/>
      </a:lt2>
      <a:accent1>
        <a:srgbClr val="0075B0"/>
      </a:accent1>
      <a:accent2>
        <a:srgbClr val="009FDA"/>
      </a:accent2>
      <a:accent3>
        <a:srgbClr val="3F9C35"/>
      </a:accent3>
      <a:accent4>
        <a:srgbClr val="69BE28"/>
      </a:accent4>
      <a:accent5>
        <a:srgbClr val="6D6E71"/>
      </a:accent5>
      <a:accent6>
        <a:srgbClr val="939598"/>
      </a:accent6>
      <a:hlink>
        <a:srgbClr val="6D6E71"/>
      </a:hlink>
      <a:folHlink>
        <a:srgbClr val="2890C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Chartered_GlobalTemplate_Edit" id="{F6B87342-6B81-4D6D-A50D-E2D2D73676CB}" vid="{2987BD1D-0BCF-44F0-BC5D-89E75A8139B4}"/>
    </a:ext>
  </a:extLst>
</a:theme>
</file>

<file path=ppt/theme/theme2.xml><?xml version="1.0" encoding="utf-8"?>
<a:theme xmlns:a="http://schemas.openxmlformats.org/drawingml/2006/main" name="1_Blank">
  <a:themeElements>
    <a:clrScheme name="SCB Colours">
      <a:dk1>
        <a:srgbClr val="005C84"/>
      </a:dk1>
      <a:lt1>
        <a:sysClr val="window" lastClr="FFFFFF"/>
      </a:lt1>
      <a:dk2>
        <a:srgbClr val="002244"/>
      </a:dk2>
      <a:lt2>
        <a:srgbClr val="E6E7E8"/>
      </a:lt2>
      <a:accent1>
        <a:srgbClr val="0075B0"/>
      </a:accent1>
      <a:accent2>
        <a:srgbClr val="009FDA"/>
      </a:accent2>
      <a:accent3>
        <a:srgbClr val="3F9C35"/>
      </a:accent3>
      <a:accent4>
        <a:srgbClr val="69BE28"/>
      </a:accent4>
      <a:accent5>
        <a:srgbClr val="6D6E71"/>
      </a:accent5>
      <a:accent6>
        <a:srgbClr val="939598"/>
      </a:accent6>
      <a:hlink>
        <a:srgbClr val="6D6E71"/>
      </a:hlink>
      <a:folHlink>
        <a:srgbClr val="2890C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Chartered_GlobalTemplate_Edit" id="{F6B87342-6B81-4D6D-A50D-E2D2D73676CB}" vid="{2987BD1D-0BCF-44F0-BC5D-89E75A8139B4}"/>
    </a:ext>
  </a:extLst>
</a:theme>
</file>

<file path=ppt/theme/theme3.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11633</Words>
  <Application>Microsoft Office PowerPoint</Application>
  <PresentationFormat>Custom</PresentationFormat>
  <Paragraphs>1431</Paragraphs>
  <Slides>116</Slides>
  <Notes>66</Notes>
  <HiddenSlides>0</HiddenSlides>
  <MMClips>1</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4</vt:i4>
      </vt:variant>
      <vt:variant>
        <vt:lpstr>Slide Titles</vt:lpstr>
      </vt:variant>
      <vt:variant>
        <vt:i4>116</vt:i4>
      </vt:variant>
    </vt:vector>
  </HeadingPairs>
  <TitlesOfParts>
    <vt:vector size="143" baseType="lpstr">
      <vt:lpstr>ＭＳ Ｐゴシック</vt:lpstr>
      <vt:lpstr>Arial</vt:lpstr>
      <vt:lpstr>Body Level 1</vt:lpstr>
      <vt:lpstr>Body Level 2</vt:lpstr>
      <vt:lpstr>Body Level 3</vt:lpstr>
      <vt:lpstr>Body Level 4</vt:lpstr>
      <vt:lpstr>Body Level 5</vt:lpstr>
      <vt:lpstr>Calibri</vt:lpstr>
      <vt:lpstr>Courier New</vt:lpstr>
      <vt:lpstr>Cover Description</vt:lpstr>
      <vt:lpstr>Cover Title</vt:lpstr>
      <vt:lpstr>Gill Sans MT</vt:lpstr>
      <vt:lpstr>Marlett</vt:lpstr>
      <vt:lpstr>MathJax_Main</vt:lpstr>
      <vt:lpstr>MathJax_Math-italic</vt:lpstr>
      <vt:lpstr>Slide Heading</vt:lpstr>
      <vt:lpstr>Symbol</vt:lpstr>
      <vt:lpstr>Tahoma</vt:lpstr>
      <vt:lpstr>Times New Roman</vt:lpstr>
      <vt:lpstr>Wingdings</vt:lpstr>
      <vt:lpstr>Blank</vt:lpstr>
      <vt:lpstr>1_Blank</vt:lpstr>
      <vt:lpstr>Office Theme</vt:lpstr>
      <vt:lpstr>Equation</vt:lpstr>
      <vt:lpstr>Worksheet</vt:lpstr>
      <vt:lpstr>SmartDraw</vt:lpstr>
      <vt:lpstr>Microsoft Equation 3.0</vt:lpstr>
      <vt:lpstr>Supervised Learning</vt:lpstr>
      <vt:lpstr>Warm ups</vt:lpstr>
      <vt:lpstr> Sample Vs Population</vt:lpstr>
      <vt:lpstr>Real World as Mathematical Space</vt:lpstr>
      <vt:lpstr>Real World as Mathematical Space</vt:lpstr>
      <vt:lpstr>Machine Learning Categories</vt:lpstr>
      <vt:lpstr>PowerPoint Presentation</vt:lpstr>
      <vt:lpstr>PowerPoint Presentation</vt:lpstr>
      <vt:lpstr>PowerPoint Presentation</vt:lpstr>
      <vt:lpstr>PowerPoint Presentation</vt:lpstr>
      <vt:lpstr>Linear Regression Models   -</vt:lpstr>
      <vt:lpstr>Linear Regression Models (Recap)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Normalizing or Standardizing Numeric Data</vt:lpstr>
      <vt:lpstr>Common Distance Measures for Numeric Data</vt:lpstr>
      <vt:lpstr>Example: Data Matrix and Distance Matrix</vt:lpstr>
      <vt:lpstr>Distance on Numeric Data: Minkowski Distance</vt:lpstr>
      <vt:lpstr>Vector-Based Similarity Measures</vt:lpstr>
      <vt:lpstr>Vector-Based Similarity Measures</vt:lpstr>
      <vt:lpstr>Example Application: Information Retrieval</vt:lpstr>
      <vt:lpstr>Documents &amp; Query in n-dimensional Space</vt:lpstr>
      <vt:lpstr>Example: Similarities among Documents</vt:lpstr>
      <vt:lpstr>Correlation as Similarity</vt:lpstr>
      <vt:lpstr>Distance-Based Classification</vt:lpstr>
      <vt:lpstr>PowerPoint Presentation</vt:lpstr>
      <vt:lpstr>PowerPoint Presentation</vt:lpstr>
      <vt:lpstr>PowerPoint Presentation</vt:lpstr>
      <vt:lpstr>Modelling Errors</vt:lpstr>
      <vt:lpstr>PowerPoint Presentation</vt:lpstr>
      <vt:lpstr>Modelling Errors</vt:lpstr>
      <vt:lpstr>Fitness of a Model</vt:lpstr>
      <vt:lpstr>PowerPoint Presentation</vt:lpstr>
      <vt:lpstr>PowerPoint Presentation</vt:lpstr>
      <vt:lpstr>Model performance measures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Machines Soft Margins</vt:lpstr>
      <vt:lpstr>PowerPoint Presentation</vt:lpstr>
      <vt:lpstr>PowerPoint Presentation</vt:lpstr>
      <vt:lpstr>Support Vector Machines Linearly Non Separable Data </vt:lpstr>
      <vt:lpstr>Support Vector Machines Linearly Non Separable Data </vt:lpstr>
      <vt:lpstr>PowerPoint Presentation</vt:lpstr>
      <vt:lpstr>PowerPoint Presentation</vt:lpstr>
      <vt:lpstr>Support Vector Machines Kernel Functions</vt:lpstr>
      <vt:lpstr>Support Vector Machines Kernel Functions</vt:lpstr>
      <vt:lpstr>Support Vector Machines Kernel Functions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2018-12-26T15:43:31Z</dcterms:created>
  <dcterms:modified xsi:type="dcterms:W3CDTF">2019-10-12T02:57:57Z</dcterms:modified>
</cp:coreProperties>
</file>